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16" r:id="rId5"/>
    <p:sldId id="317" r:id="rId6"/>
    <p:sldId id="318" r:id="rId7"/>
    <p:sldId id="319" r:id="rId8"/>
    <p:sldId id="320" r:id="rId9"/>
    <p:sldId id="337" r:id="rId10"/>
    <p:sldId id="321" r:id="rId11"/>
    <p:sldId id="322" r:id="rId12"/>
    <p:sldId id="324" r:id="rId13"/>
    <p:sldId id="325" r:id="rId14"/>
    <p:sldId id="326" r:id="rId15"/>
    <p:sldId id="327" r:id="rId16"/>
    <p:sldId id="339" r:id="rId17"/>
    <p:sldId id="340" r:id="rId18"/>
    <p:sldId id="341" r:id="rId19"/>
    <p:sldId id="342" r:id="rId20"/>
    <p:sldId id="338" r:id="rId21"/>
    <p:sldId id="328" r:id="rId22"/>
    <p:sldId id="329" r:id="rId23"/>
    <p:sldId id="330" r:id="rId24"/>
    <p:sldId id="331" r:id="rId25"/>
    <p:sldId id="332" r:id="rId26"/>
    <p:sldId id="333" r:id="rId27"/>
    <p:sldId id="334" r:id="rId28"/>
    <p:sldId id="335" r:id="rId29"/>
    <p:sldId id="336" r:id="rId30"/>
    <p:sldId id="34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7007-8B34-4359-A598-58B4B3F1C778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1C44-A475-4073-8664-E886FFBB57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7007-8B34-4359-A598-58B4B3F1C778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1C44-A475-4073-8664-E886FFBB57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7007-8B34-4359-A598-58B4B3F1C778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1C44-A475-4073-8664-E886FFBB57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7007-8B34-4359-A598-58B4B3F1C778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1C44-A475-4073-8664-E886FFBB57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7007-8B34-4359-A598-58B4B3F1C778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1C44-A475-4073-8664-E886FFBB57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7007-8B34-4359-A598-58B4B3F1C778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1C44-A475-4073-8664-E886FFBB57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7007-8B34-4359-A598-58B4B3F1C778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1C44-A475-4073-8664-E886FFBB57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7007-8B34-4359-A598-58B4B3F1C778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1C44-A475-4073-8664-E886FFBB57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7007-8B34-4359-A598-58B4B3F1C778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1C44-A475-4073-8664-E886FFBB57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7007-8B34-4359-A598-58B4B3F1C778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1C44-A475-4073-8664-E886FFBB57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7007-8B34-4359-A598-58B4B3F1C778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1C44-A475-4073-8664-E886FFBB57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7007-8B34-4359-A598-58B4B3F1C778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E1C44-A475-4073-8664-E886FFBB57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eksforgeeks.org/detect-cycle-in-a-graph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0204" y="703550"/>
            <a:ext cx="7880951" cy="68835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pc="-26" dirty="0"/>
              <a:t>Matrix</a:t>
            </a:r>
            <a:r>
              <a:rPr spc="-215" dirty="0"/>
              <a:t> </a:t>
            </a:r>
            <a:r>
              <a:rPr spc="-26" dirty="0"/>
              <a:t>Multiplication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5905" y="1561917"/>
            <a:ext cx="6947051" cy="3095095"/>
          </a:xfrm>
          <a:prstGeom prst="rect">
            <a:avLst/>
          </a:prstGeom>
        </p:spPr>
        <p:txBody>
          <a:bodyPr vert="horz" wrap="square" lIns="0" tIns="85742" rIns="0" bIns="0" rtlCol="0">
            <a:spAutoFit/>
          </a:bodyPr>
          <a:lstStyle/>
          <a:p>
            <a:pPr marL="66812">
              <a:spcBef>
                <a:spcPts val="675"/>
              </a:spcBef>
            </a:pPr>
            <a:r>
              <a:rPr sz="2500" b="1" spc="-145" dirty="0">
                <a:latin typeface="Arial"/>
                <a:cs typeface="Arial"/>
              </a:rPr>
              <a:t>Direct</a:t>
            </a:r>
            <a:r>
              <a:rPr sz="2500" b="1" spc="-114" dirty="0">
                <a:latin typeface="Arial"/>
                <a:cs typeface="Arial"/>
              </a:rPr>
              <a:t> </a:t>
            </a:r>
            <a:r>
              <a:rPr sz="2500" b="1" spc="-105" dirty="0">
                <a:latin typeface="Arial"/>
                <a:cs typeface="Arial"/>
              </a:rPr>
              <a:t>Method:</a:t>
            </a:r>
            <a:endParaRPr sz="2500">
              <a:latin typeface="Arial"/>
              <a:cs typeface="Arial"/>
            </a:endParaRPr>
          </a:p>
          <a:p>
            <a:pPr marL="366910" marR="355218" indent="-300655">
              <a:spcBef>
                <a:spcPts val="592"/>
              </a:spcBef>
              <a:buChar char="•"/>
              <a:tabLst>
                <a:tab pos="366910" algn="l"/>
                <a:tab pos="367467" algn="l"/>
              </a:tabLst>
            </a:pPr>
            <a:r>
              <a:rPr sz="2500" spc="-179" dirty="0">
                <a:latin typeface="Arial"/>
                <a:cs typeface="Arial"/>
              </a:rPr>
              <a:t>Suppose </a:t>
            </a:r>
            <a:r>
              <a:rPr sz="2500" spc="-92" dirty="0">
                <a:latin typeface="Arial"/>
                <a:cs typeface="Arial"/>
              </a:rPr>
              <a:t>we </a:t>
            </a:r>
            <a:r>
              <a:rPr sz="2500" spc="-53" dirty="0">
                <a:latin typeface="Arial"/>
                <a:cs typeface="Arial"/>
              </a:rPr>
              <a:t>want </a:t>
            </a:r>
            <a:r>
              <a:rPr sz="2500" spc="22" dirty="0">
                <a:latin typeface="Arial"/>
                <a:cs typeface="Arial"/>
              </a:rPr>
              <a:t>to </a:t>
            </a:r>
            <a:r>
              <a:rPr sz="2500" spc="-31" dirty="0">
                <a:latin typeface="Arial"/>
                <a:cs typeface="Arial"/>
              </a:rPr>
              <a:t>multiply </a:t>
            </a:r>
            <a:r>
              <a:rPr sz="2500" spc="4" dirty="0">
                <a:latin typeface="Arial"/>
                <a:cs typeface="Arial"/>
              </a:rPr>
              <a:t>two</a:t>
            </a:r>
            <a:r>
              <a:rPr sz="2500" spc="-438" dirty="0">
                <a:latin typeface="Arial"/>
                <a:cs typeface="Arial"/>
              </a:rPr>
              <a:t> </a:t>
            </a:r>
            <a:r>
              <a:rPr sz="2500" spc="-79" dirty="0">
                <a:latin typeface="Arial"/>
                <a:cs typeface="Arial"/>
              </a:rPr>
              <a:t>n </a:t>
            </a:r>
            <a:r>
              <a:rPr sz="2500" spc="-167" dirty="0">
                <a:latin typeface="Arial"/>
                <a:cs typeface="Arial"/>
              </a:rPr>
              <a:t>x </a:t>
            </a:r>
            <a:r>
              <a:rPr sz="2500" spc="-79" dirty="0">
                <a:latin typeface="Arial"/>
                <a:cs typeface="Arial"/>
              </a:rPr>
              <a:t>n </a:t>
            </a:r>
            <a:r>
              <a:rPr sz="2500" spc="-92" dirty="0">
                <a:latin typeface="Arial"/>
                <a:cs typeface="Arial"/>
              </a:rPr>
              <a:t>matrices, </a:t>
            </a:r>
            <a:r>
              <a:rPr sz="2500" spc="-219" dirty="0">
                <a:latin typeface="Arial"/>
                <a:cs typeface="Arial"/>
              </a:rPr>
              <a:t>A  </a:t>
            </a:r>
            <a:r>
              <a:rPr sz="2500" spc="-118" dirty="0">
                <a:latin typeface="Arial"/>
                <a:cs typeface="Arial"/>
              </a:rPr>
              <a:t>and</a:t>
            </a:r>
            <a:r>
              <a:rPr sz="2500" spc="-132" dirty="0">
                <a:latin typeface="Arial"/>
                <a:cs typeface="Arial"/>
              </a:rPr>
              <a:t> </a:t>
            </a:r>
            <a:r>
              <a:rPr sz="2500" spc="-184" dirty="0">
                <a:latin typeface="Arial"/>
                <a:cs typeface="Arial"/>
              </a:rPr>
              <a:t>B.</a:t>
            </a:r>
            <a:endParaRPr sz="2500">
              <a:latin typeface="Arial"/>
              <a:cs typeface="Arial"/>
            </a:endParaRPr>
          </a:p>
          <a:p>
            <a:pPr marL="366910" marR="71266" indent="-300655">
              <a:spcBef>
                <a:spcPts val="587"/>
              </a:spcBef>
              <a:buChar char="•"/>
              <a:tabLst>
                <a:tab pos="366910" algn="l"/>
                <a:tab pos="367467" algn="l"/>
              </a:tabLst>
            </a:pPr>
            <a:r>
              <a:rPr sz="2500" spc="-96" dirty="0">
                <a:latin typeface="Arial"/>
                <a:cs typeface="Arial"/>
              </a:rPr>
              <a:t>Their </a:t>
            </a:r>
            <a:r>
              <a:rPr sz="2500" spc="-57" dirty="0">
                <a:latin typeface="Arial"/>
                <a:cs typeface="Arial"/>
              </a:rPr>
              <a:t>product, </a:t>
            </a:r>
            <a:r>
              <a:rPr sz="2500" spc="-263" dirty="0">
                <a:latin typeface="Arial"/>
                <a:cs typeface="Arial"/>
              </a:rPr>
              <a:t>C=AB, </a:t>
            </a:r>
            <a:r>
              <a:rPr sz="2500" spc="4" dirty="0">
                <a:latin typeface="Arial"/>
                <a:cs typeface="Arial"/>
              </a:rPr>
              <a:t>will </a:t>
            </a:r>
            <a:r>
              <a:rPr sz="2500" spc="-114" dirty="0">
                <a:latin typeface="Arial"/>
                <a:cs typeface="Arial"/>
              </a:rPr>
              <a:t>be </a:t>
            </a:r>
            <a:r>
              <a:rPr sz="2500" spc="-136" dirty="0">
                <a:latin typeface="Arial"/>
                <a:cs typeface="Arial"/>
              </a:rPr>
              <a:t>an </a:t>
            </a:r>
            <a:r>
              <a:rPr sz="2500" spc="-79" dirty="0">
                <a:latin typeface="Arial"/>
                <a:cs typeface="Arial"/>
              </a:rPr>
              <a:t>n </a:t>
            </a:r>
            <a:r>
              <a:rPr sz="2500" spc="-110" dirty="0">
                <a:latin typeface="Arial"/>
                <a:cs typeface="Arial"/>
              </a:rPr>
              <a:t>by </a:t>
            </a:r>
            <a:r>
              <a:rPr sz="2500" spc="-79" dirty="0">
                <a:latin typeface="Arial"/>
                <a:cs typeface="Arial"/>
              </a:rPr>
              <a:t>n </a:t>
            </a:r>
            <a:r>
              <a:rPr sz="2500" spc="-53" dirty="0">
                <a:latin typeface="Arial"/>
                <a:cs typeface="Arial"/>
              </a:rPr>
              <a:t>matrix </a:t>
            </a:r>
            <a:r>
              <a:rPr sz="2500" spc="-118" dirty="0">
                <a:latin typeface="Arial"/>
                <a:cs typeface="Arial"/>
              </a:rPr>
              <a:t>and</a:t>
            </a:r>
            <a:r>
              <a:rPr sz="2500" spc="-364" dirty="0">
                <a:latin typeface="Arial"/>
                <a:cs typeface="Arial"/>
              </a:rPr>
              <a:t> </a:t>
            </a:r>
            <a:r>
              <a:rPr sz="2500" spc="4" dirty="0">
                <a:latin typeface="Arial"/>
                <a:cs typeface="Arial"/>
              </a:rPr>
              <a:t>will  </a:t>
            </a:r>
            <a:r>
              <a:rPr sz="2500" spc="-53" dirty="0">
                <a:latin typeface="Arial"/>
                <a:cs typeface="Arial"/>
              </a:rPr>
              <a:t>therefore </a:t>
            </a:r>
            <a:r>
              <a:rPr sz="2500" spc="-153" dirty="0">
                <a:latin typeface="Arial"/>
                <a:cs typeface="Arial"/>
              </a:rPr>
              <a:t>have </a:t>
            </a:r>
            <a:r>
              <a:rPr sz="2500" b="1" spc="-132" dirty="0">
                <a:latin typeface="Arial"/>
                <a:cs typeface="Arial"/>
              </a:rPr>
              <a:t>n</a:t>
            </a:r>
            <a:r>
              <a:rPr sz="2400" b="1" spc="-197" baseline="25525" dirty="0">
                <a:latin typeface="Arial"/>
                <a:cs typeface="Arial"/>
              </a:rPr>
              <a:t>2</a:t>
            </a:r>
            <a:r>
              <a:rPr sz="2400" b="1" spc="72" baseline="25525" dirty="0">
                <a:latin typeface="Arial"/>
                <a:cs typeface="Arial"/>
              </a:rPr>
              <a:t> </a:t>
            </a:r>
            <a:r>
              <a:rPr sz="2500" spc="-92" dirty="0">
                <a:latin typeface="Arial"/>
                <a:cs typeface="Arial"/>
              </a:rPr>
              <a:t>elements.</a:t>
            </a:r>
            <a:endParaRPr sz="2500">
              <a:latin typeface="Arial"/>
              <a:cs typeface="Arial"/>
            </a:endParaRPr>
          </a:p>
          <a:p>
            <a:pPr marL="366910" marR="86856" indent="-300655">
              <a:spcBef>
                <a:spcPts val="587"/>
              </a:spcBef>
              <a:buFont typeface="Arial"/>
              <a:buChar char="•"/>
              <a:tabLst>
                <a:tab pos="436506" algn="l"/>
                <a:tab pos="437063" algn="l"/>
              </a:tabLst>
            </a:pPr>
            <a:r>
              <a:rPr dirty="0"/>
              <a:t>	</a:t>
            </a:r>
            <a:r>
              <a:rPr sz="2500" spc="-179" dirty="0">
                <a:latin typeface="Arial"/>
                <a:cs typeface="Arial"/>
              </a:rPr>
              <a:t>The </a:t>
            </a:r>
            <a:r>
              <a:rPr sz="2500" spc="-75" dirty="0">
                <a:latin typeface="Arial"/>
                <a:cs typeface="Arial"/>
              </a:rPr>
              <a:t>number </a:t>
            </a:r>
            <a:r>
              <a:rPr sz="2500" spc="-4" dirty="0">
                <a:latin typeface="Arial"/>
                <a:cs typeface="Arial"/>
              </a:rPr>
              <a:t>of </a:t>
            </a:r>
            <a:r>
              <a:rPr sz="2500" spc="-53" dirty="0">
                <a:latin typeface="Arial"/>
                <a:cs typeface="Arial"/>
              </a:rPr>
              <a:t>multiplications </a:t>
            </a:r>
            <a:r>
              <a:rPr sz="2500" spc="-88" dirty="0">
                <a:latin typeface="Arial"/>
                <a:cs typeface="Arial"/>
              </a:rPr>
              <a:t>involved </a:t>
            </a:r>
            <a:r>
              <a:rPr sz="2500" spc="-35" dirty="0">
                <a:latin typeface="Arial"/>
                <a:cs typeface="Arial"/>
              </a:rPr>
              <a:t>in</a:t>
            </a:r>
            <a:r>
              <a:rPr sz="2500" spc="-289" dirty="0">
                <a:latin typeface="Arial"/>
                <a:cs typeface="Arial"/>
              </a:rPr>
              <a:t> </a:t>
            </a:r>
            <a:r>
              <a:rPr sz="2500" spc="-92" dirty="0">
                <a:latin typeface="Arial"/>
                <a:cs typeface="Arial"/>
              </a:rPr>
              <a:t>producing  </a:t>
            </a:r>
            <a:r>
              <a:rPr sz="2500" spc="-35" dirty="0">
                <a:latin typeface="Arial"/>
                <a:cs typeface="Arial"/>
              </a:rPr>
              <a:t>the </a:t>
            </a:r>
            <a:r>
              <a:rPr sz="2500" spc="-57" dirty="0">
                <a:latin typeface="Arial"/>
                <a:cs typeface="Arial"/>
              </a:rPr>
              <a:t>product </a:t>
            </a:r>
            <a:r>
              <a:rPr sz="2500" spc="-35" dirty="0">
                <a:latin typeface="Arial"/>
                <a:cs typeface="Arial"/>
              </a:rPr>
              <a:t>in </a:t>
            </a:r>
            <a:r>
              <a:rPr sz="2500" spc="-53" dirty="0">
                <a:latin typeface="Arial"/>
                <a:cs typeface="Arial"/>
              </a:rPr>
              <a:t>this </a:t>
            </a:r>
            <a:r>
              <a:rPr sz="2500" spc="-136" dirty="0">
                <a:latin typeface="Arial"/>
                <a:cs typeface="Arial"/>
              </a:rPr>
              <a:t>way </a:t>
            </a:r>
            <a:r>
              <a:rPr sz="2500" spc="-132" dirty="0">
                <a:latin typeface="Arial"/>
                <a:cs typeface="Arial"/>
              </a:rPr>
              <a:t>is</a:t>
            </a:r>
            <a:r>
              <a:rPr sz="2500" spc="-386" dirty="0">
                <a:latin typeface="Arial"/>
                <a:cs typeface="Arial"/>
              </a:rPr>
              <a:t> </a:t>
            </a:r>
            <a:r>
              <a:rPr sz="2500" b="1" spc="-123" dirty="0">
                <a:latin typeface="Arial"/>
                <a:cs typeface="Arial"/>
              </a:rPr>
              <a:t>Θ(n</a:t>
            </a:r>
            <a:r>
              <a:rPr sz="2400" b="1" spc="-183" baseline="25525" dirty="0">
                <a:latin typeface="Arial"/>
                <a:cs typeface="Arial"/>
              </a:rPr>
              <a:t>3</a:t>
            </a:r>
            <a:r>
              <a:rPr sz="2500" b="1" spc="-123" dirty="0">
                <a:latin typeface="Arial"/>
                <a:cs typeface="Arial"/>
              </a:rPr>
              <a:t>)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25120" y="4882435"/>
            <a:ext cx="3970797" cy="828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1</a:t>
            </a:fld>
            <a:endParaRPr spc="-5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720" y="703550"/>
            <a:ext cx="9072625" cy="68835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pc="-26" dirty="0"/>
              <a:t>Matrix</a:t>
            </a:r>
            <a:r>
              <a:rPr spc="-215" dirty="0"/>
              <a:t> </a:t>
            </a:r>
            <a:r>
              <a:rPr spc="-26" dirty="0"/>
              <a:t>Multiplication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20204" y="1366067"/>
            <a:ext cx="7880951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311790" indent="-300655">
              <a:spcBef>
                <a:spcPts val="88"/>
              </a:spcBef>
              <a:buChar char="•"/>
              <a:tabLst>
                <a:tab pos="311233" algn="l"/>
                <a:tab pos="311790" algn="l"/>
              </a:tabLst>
            </a:pPr>
            <a:r>
              <a:rPr sz="2100" spc="-83" dirty="0">
                <a:latin typeface="Arial"/>
                <a:cs typeface="Arial"/>
              </a:rPr>
              <a:t>Divide </a:t>
            </a:r>
            <a:r>
              <a:rPr sz="2100" spc="-100" dirty="0">
                <a:latin typeface="Arial"/>
                <a:cs typeface="Arial"/>
              </a:rPr>
              <a:t>and </a:t>
            </a:r>
            <a:r>
              <a:rPr sz="2100" spc="-110" dirty="0">
                <a:latin typeface="Arial"/>
                <a:cs typeface="Arial"/>
              </a:rPr>
              <a:t>Conquer </a:t>
            </a:r>
            <a:r>
              <a:rPr sz="2100" spc="-48" dirty="0">
                <a:latin typeface="Arial"/>
                <a:cs typeface="Arial"/>
              </a:rPr>
              <a:t>method </a:t>
            </a:r>
            <a:r>
              <a:rPr sz="2100" spc="-9" dirty="0">
                <a:latin typeface="Arial"/>
                <a:cs typeface="Arial"/>
              </a:rPr>
              <a:t>for </a:t>
            </a:r>
            <a:r>
              <a:rPr sz="2100" spc="-22" dirty="0">
                <a:latin typeface="Arial"/>
                <a:cs typeface="Arial"/>
              </a:rPr>
              <a:t>Matrix</a:t>
            </a:r>
            <a:r>
              <a:rPr sz="2100" spc="-355" dirty="0">
                <a:latin typeface="Arial"/>
                <a:cs typeface="Arial"/>
              </a:rPr>
              <a:t> </a:t>
            </a:r>
            <a:r>
              <a:rPr sz="2100" spc="-31" dirty="0">
                <a:latin typeface="Arial"/>
                <a:cs typeface="Arial"/>
              </a:rPr>
              <a:t>multiplication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65695" y="1925311"/>
            <a:ext cx="5000287" cy="1258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98485" y="3689717"/>
            <a:ext cx="6949766" cy="2143131"/>
          </a:xfrm>
          <a:prstGeom prst="rect">
            <a:avLst/>
          </a:prstGeom>
        </p:spPr>
        <p:txBody>
          <a:bodyPr vert="horz" wrap="square" lIns="0" tIns="75164" rIns="0" bIns="0" rtlCol="0">
            <a:spAutoFit/>
          </a:bodyPr>
          <a:lstStyle/>
          <a:p>
            <a:pPr marL="334061" indent="-300655">
              <a:spcBef>
                <a:spcPts val="592"/>
              </a:spcBef>
              <a:buChar char="•"/>
              <a:tabLst>
                <a:tab pos="333504" algn="l"/>
                <a:tab pos="334061" algn="l"/>
              </a:tabLst>
            </a:pPr>
            <a:r>
              <a:rPr sz="2100" spc="-100" dirty="0">
                <a:latin typeface="Arial"/>
                <a:cs typeface="Arial"/>
              </a:rPr>
              <a:t>How </a:t>
            </a:r>
            <a:r>
              <a:rPr sz="2100" spc="-114" dirty="0">
                <a:latin typeface="Arial"/>
                <a:cs typeface="Arial"/>
              </a:rPr>
              <a:t>many</a:t>
            </a:r>
            <a:r>
              <a:rPr sz="2100" spc="-149" dirty="0">
                <a:latin typeface="Arial"/>
                <a:cs typeface="Arial"/>
              </a:rPr>
              <a:t> </a:t>
            </a:r>
            <a:r>
              <a:rPr sz="2100" spc="-44" dirty="0">
                <a:latin typeface="Arial"/>
                <a:cs typeface="Arial"/>
              </a:rPr>
              <a:t>Multiplications?</a:t>
            </a:r>
            <a:endParaRPr sz="2100">
              <a:latin typeface="Arial"/>
              <a:cs typeface="Arial"/>
            </a:endParaRPr>
          </a:p>
          <a:p>
            <a:pPr marL="334061" indent="-300655">
              <a:spcBef>
                <a:spcPts val="504"/>
              </a:spcBef>
              <a:buChar char="•"/>
              <a:tabLst>
                <a:tab pos="333504" algn="l"/>
                <a:tab pos="334061" algn="l"/>
              </a:tabLst>
            </a:pPr>
            <a:r>
              <a:rPr sz="2100" spc="-105" dirty="0">
                <a:latin typeface="Arial"/>
                <a:cs typeface="Arial"/>
              </a:rPr>
              <a:t>8</a:t>
            </a:r>
            <a:r>
              <a:rPr sz="2100" spc="-127" dirty="0">
                <a:latin typeface="Arial"/>
                <a:cs typeface="Arial"/>
              </a:rPr>
              <a:t> </a:t>
            </a:r>
            <a:r>
              <a:rPr sz="2100" spc="-44" dirty="0">
                <a:latin typeface="Arial"/>
                <a:cs typeface="Arial"/>
              </a:rPr>
              <a:t>multiplications</a:t>
            </a:r>
            <a:r>
              <a:rPr sz="2100" spc="-136" dirty="0">
                <a:latin typeface="Arial"/>
                <a:cs typeface="Arial"/>
              </a:rPr>
              <a:t> </a:t>
            </a:r>
            <a:r>
              <a:rPr sz="2100" spc="-9" dirty="0">
                <a:latin typeface="Arial"/>
                <a:cs typeface="Arial"/>
              </a:rPr>
              <a:t>for</a:t>
            </a:r>
            <a:r>
              <a:rPr sz="2100" spc="-105" dirty="0">
                <a:latin typeface="Arial"/>
                <a:cs typeface="Arial"/>
              </a:rPr>
              <a:t> </a:t>
            </a:r>
            <a:r>
              <a:rPr sz="2100" spc="-75" dirty="0">
                <a:latin typeface="Arial"/>
                <a:cs typeface="Arial"/>
              </a:rPr>
              <a:t>matrices</a:t>
            </a:r>
            <a:r>
              <a:rPr sz="2100" spc="-136" dirty="0">
                <a:latin typeface="Arial"/>
                <a:cs typeface="Arial"/>
              </a:rPr>
              <a:t> </a:t>
            </a:r>
            <a:r>
              <a:rPr sz="2100" spc="-9" dirty="0">
                <a:latin typeface="Arial"/>
                <a:cs typeface="Arial"/>
              </a:rPr>
              <a:t>of</a:t>
            </a:r>
            <a:r>
              <a:rPr sz="2100" spc="-100" dirty="0">
                <a:latin typeface="Arial"/>
                <a:cs typeface="Arial"/>
              </a:rPr>
              <a:t> </a:t>
            </a:r>
            <a:r>
              <a:rPr sz="2100" spc="-153" dirty="0">
                <a:latin typeface="Arial"/>
                <a:cs typeface="Arial"/>
              </a:rPr>
              <a:t>size</a:t>
            </a:r>
            <a:r>
              <a:rPr sz="2100" spc="-114" dirty="0">
                <a:latin typeface="Arial"/>
                <a:cs typeface="Arial"/>
              </a:rPr>
              <a:t> </a:t>
            </a:r>
            <a:r>
              <a:rPr sz="2100" spc="13" dirty="0">
                <a:latin typeface="Arial"/>
                <a:cs typeface="Arial"/>
              </a:rPr>
              <a:t>n/2</a:t>
            </a:r>
            <a:r>
              <a:rPr sz="2100" spc="-114" dirty="0">
                <a:latin typeface="Arial"/>
                <a:cs typeface="Arial"/>
              </a:rPr>
              <a:t> </a:t>
            </a:r>
            <a:r>
              <a:rPr sz="2100" spc="-145" dirty="0">
                <a:latin typeface="Arial"/>
                <a:cs typeface="Arial"/>
              </a:rPr>
              <a:t>x</a:t>
            </a:r>
            <a:r>
              <a:rPr sz="2100" spc="-114" dirty="0">
                <a:latin typeface="Arial"/>
                <a:cs typeface="Arial"/>
              </a:rPr>
              <a:t> </a:t>
            </a:r>
            <a:r>
              <a:rPr sz="2100" spc="13" dirty="0">
                <a:latin typeface="Arial"/>
                <a:cs typeface="Arial"/>
              </a:rPr>
              <a:t>n/2</a:t>
            </a:r>
            <a:r>
              <a:rPr sz="2100" spc="-114" dirty="0">
                <a:latin typeface="Arial"/>
                <a:cs typeface="Arial"/>
              </a:rPr>
              <a:t> </a:t>
            </a:r>
            <a:r>
              <a:rPr sz="2100" spc="-100" dirty="0">
                <a:latin typeface="Arial"/>
                <a:cs typeface="Arial"/>
              </a:rPr>
              <a:t>and </a:t>
            </a:r>
            <a:r>
              <a:rPr sz="2100" spc="-105" dirty="0">
                <a:latin typeface="Arial"/>
                <a:cs typeface="Arial"/>
              </a:rPr>
              <a:t>4</a:t>
            </a:r>
            <a:r>
              <a:rPr sz="2100" spc="-123" dirty="0">
                <a:latin typeface="Arial"/>
                <a:cs typeface="Arial"/>
              </a:rPr>
              <a:t> </a:t>
            </a:r>
            <a:r>
              <a:rPr sz="2100" spc="-61" dirty="0">
                <a:latin typeface="Arial"/>
                <a:cs typeface="Arial"/>
              </a:rPr>
              <a:t>additions.</a:t>
            </a:r>
            <a:endParaRPr sz="2100">
              <a:latin typeface="Arial"/>
              <a:cs typeface="Arial"/>
            </a:endParaRPr>
          </a:p>
          <a:p>
            <a:pPr marL="333504" marR="605764" indent="-300655">
              <a:spcBef>
                <a:spcPts val="504"/>
              </a:spcBef>
              <a:buChar char="•"/>
              <a:tabLst>
                <a:tab pos="333504" algn="l"/>
                <a:tab pos="334061" algn="l"/>
              </a:tabLst>
            </a:pPr>
            <a:r>
              <a:rPr sz="2100" spc="-39" dirty="0">
                <a:latin typeface="Arial"/>
                <a:cs typeface="Arial"/>
              </a:rPr>
              <a:t>Addition </a:t>
            </a:r>
            <a:r>
              <a:rPr sz="2100" spc="-9" dirty="0">
                <a:latin typeface="Arial"/>
                <a:cs typeface="Arial"/>
              </a:rPr>
              <a:t>of </a:t>
            </a:r>
            <a:r>
              <a:rPr sz="2100" spc="4" dirty="0">
                <a:latin typeface="Arial"/>
                <a:cs typeface="Arial"/>
              </a:rPr>
              <a:t>two </a:t>
            </a:r>
            <a:r>
              <a:rPr sz="2100" spc="-75" dirty="0">
                <a:latin typeface="Arial"/>
                <a:cs typeface="Arial"/>
              </a:rPr>
              <a:t>matrices </a:t>
            </a:r>
            <a:r>
              <a:rPr sz="2100" spc="-118" dirty="0">
                <a:latin typeface="Arial"/>
                <a:cs typeface="Arial"/>
              </a:rPr>
              <a:t>takes </a:t>
            </a:r>
            <a:r>
              <a:rPr sz="2100" spc="-105" dirty="0">
                <a:latin typeface="Arial"/>
                <a:cs typeface="Arial"/>
              </a:rPr>
              <a:t>O(n</a:t>
            </a:r>
            <a:r>
              <a:rPr sz="2100" spc="-157" baseline="24305" dirty="0">
                <a:latin typeface="Arial"/>
                <a:cs typeface="Arial"/>
              </a:rPr>
              <a:t>2</a:t>
            </a:r>
            <a:r>
              <a:rPr sz="2100" spc="-105" dirty="0">
                <a:latin typeface="Arial"/>
                <a:cs typeface="Arial"/>
              </a:rPr>
              <a:t>) </a:t>
            </a:r>
            <a:r>
              <a:rPr sz="2100" spc="-22" dirty="0">
                <a:latin typeface="Arial"/>
                <a:cs typeface="Arial"/>
              </a:rPr>
              <a:t>time. </a:t>
            </a:r>
            <a:r>
              <a:rPr sz="2100" spc="-250" dirty="0">
                <a:latin typeface="Arial"/>
                <a:cs typeface="Arial"/>
              </a:rPr>
              <a:t>So </a:t>
            </a:r>
            <a:r>
              <a:rPr sz="2100" spc="-26" dirty="0">
                <a:latin typeface="Arial"/>
                <a:cs typeface="Arial"/>
              </a:rPr>
              <a:t>the </a:t>
            </a:r>
            <a:r>
              <a:rPr sz="2100" spc="-18" dirty="0">
                <a:latin typeface="Arial"/>
                <a:cs typeface="Arial"/>
              </a:rPr>
              <a:t>time  </a:t>
            </a:r>
            <a:r>
              <a:rPr sz="2100" spc="-66" dirty="0">
                <a:latin typeface="Arial"/>
                <a:cs typeface="Arial"/>
              </a:rPr>
              <a:t>complexity </a:t>
            </a:r>
            <a:r>
              <a:rPr sz="2100" spc="-136" dirty="0">
                <a:latin typeface="Arial"/>
                <a:cs typeface="Arial"/>
              </a:rPr>
              <a:t>can </a:t>
            </a:r>
            <a:r>
              <a:rPr sz="2100" spc="-96" dirty="0">
                <a:latin typeface="Arial"/>
                <a:cs typeface="Arial"/>
              </a:rPr>
              <a:t>be </a:t>
            </a:r>
            <a:r>
              <a:rPr sz="2100" spc="4" dirty="0">
                <a:latin typeface="Arial"/>
                <a:cs typeface="Arial"/>
              </a:rPr>
              <a:t>written </a:t>
            </a:r>
            <a:r>
              <a:rPr sz="2100" spc="-197" dirty="0">
                <a:latin typeface="Arial"/>
                <a:cs typeface="Arial"/>
              </a:rPr>
              <a:t>as </a:t>
            </a:r>
            <a:r>
              <a:rPr sz="2100" spc="-118" dirty="0">
                <a:solidFill>
                  <a:srgbClr val="000099"/>
                </a:solidFill>
                <a:latin typeface="Arial"/>
                <a:cs typeface="Arial"/>
              </a:rPr>
              <a:t>T(n) </a:t>
            </a:r>
            <a:r>
              <a:rPr sz="2100" spc="-184" dirty="0">
                <a:solidFill>
                  <a:srgbClr val="000099"/>
                </a:solidFill>
                <a:latin typeface="Arial"/>
                <a:cs typeface="Arial"/>
              </a:rPr>
              <a:t>= </a:t>
            </a:r>
            <a:r>
              <a:rPr sz="2100" spc="-66" dirty="0">
                <a:solidFill>
                  <a:srgbClr val="000099"/>
                </a:solidFill>
                <a:latin typeface="Arial"/>
                <a:cs typeface="Arial"/>
              </a:rPr>
              <a:t>8T(n/2) </a:t>
            </a:r>
            <a:r>
              <a:rPr sz="2100" spc="-184" dirty="0">
                <a:solidFill>
                  <a:srgbClr val="000099"/>
                </a:solidFill>
                <a:latin typeface="Arial"/>
                <a:cs typeface="Arial"/>
              </a:rPr>
              <a:t>+ </a:t>
            </a:r>
            <a:r>
              <a:rPr sz="2100" spc="-105" dirty="0">
                <a:solidFill>
                  <a:srgbClr val="000099"/>
                </a:solidFill>
                <a:latin typeface="Arial"/>
                <a:cs typeface="Arial"/>
              </a:rPr>
              <a:t>O(n</a:t>
            </a:r>
            <a:r>
              <a:rPr sz="2100" spc="-157" baseline="24305" dirty="0">
                <a:solidFill>
                  <a:srgbClr val="000099"/>
                </a:solidFill>
                <a:latin typeface="Arial"/>
                <a:cs typeface="Arial"/>
              </a:rPr>
              <a:t>2</a:t>
            </a:r>
            <a:r>
              <a:rPr sz="2100" spc="-105" dirty="0">
                <a:solidFill>
                  <a:srgbClr val="000099"/>
                </a:solidFill>
                <a:latin typeface="Arial"/>
                <a:cs typeface="Arial"/>
              </a:rPr>
              <a:t>) </a:t>
            </a:r>
            <a:r>
              <a:rPr sz="2100" spc="-61" dirty="0">
                <a:latin typeface="Arial"/>
                <a:cs typeface="Arial"/>
              </a:rPr>
              <a:t>which  </a:t>
            </a:r>
            <a:r>
              <a:rPr sz="2100" spc="-96" dirty="0">
                <a:latin typeface="Arial"/>
                <a:cs typeface="Arial"/>
              </a:rPr>
              <a:t>happen </a:t>
            </a:r>
            <a:r>
              <a:rPr sz="2100" spc="18" dirty="0">
                <a:latin typeface="Arial"/>
                <a:cs typeface="Arial"/>
              </a:rPr>
              <a:t>to </a:t>
            </a:r>
            <a:r>
              <a:rPr sz="2100" spc="-96" dirty="0">
                <a:latin typeface="Arial"/>
                <a:cs typeface="Arial"/>
              </a:rPr>
              <a:t>be </a:t>
            </a:r>
            <a:r>
              <a:rPr sz="2100" spc="-92" dirty="0">
                <a:solidFill>
                  <a:srgbClr val="000099"/>
                </a:solidFill>
                <a:latin typeface="Arial"/>
                <a:cs typeface="Arial"/>
              </a:rPr>
              <a:t>O(n</a:t>
            </a:r>
            <a:r>
              <a:rPr sz="2100" spc="-138" baseline="24305" dirty="0">
                <a:solidFill>
                  <a:srgbClr val="000099"/>
                </a:solidFill>
                <a:latin typeface="Arial"/>
                <a:cs typeface="Arial"/>
              </a:rPr>
              <a:t>3</a:t>
            </a:r>
            <a:r>
              <a:rPr sz="2100" spc="-92" dirty="0">
                <a:solidFill>
                  <a:srgbClr val="000099"/>
                </a:solidFill>
                <a:latin typeface="Arial"/>
                <a:cs typeface="Arial"/>
              </a:rPr>
              <a:t>); </a:t>
            </a:r>
            <a:r>
              <a:rPr sz="2100" spc="-149" dirty="0">
                <a:latin typeface="Arial"/>
                <a:cs typeface="Arial"/>
              </a:rPr>
              <a:t>same </a:t>
            </a:r>
            <a:r>
              <a:rPr sz="2100" spc="-197" dirty="0">
                <a:latin typeface="Arial"/>
                <a:cs typeface="Arial"/>
              </a:rPr>
              <a:t>as </a:t>
            </a:r>
            <a:r>
              <a:rPr sz="2100" spc="-26" dirty="0">
                <a:latin typeface="Arial"/>
                <a:cs typeface="Arial"/>
              </a:rPr>
              <a:t>the </a:t>
            </a:r>
            <a:r>
              <a:rPr sz="2100" spc="-35" dirty="0">
                <a:latin typeface="Arial"/>
                <a:cs typeface="Arial"/>
              </a:rPr>
              <a:t>direct</a:t>
            </a:r>
            <a:r>
              <a:rPr sz="2100" spc="-311" dirty="0">
                <a:latin typeface="Arial"/>
                <a:cs typeface="Arial"/>
              </a:rPr>
              <a:t> </a:t>
            </a:r>
            <a:r>
              <a:rPr sz="2100" spc="-48" dirty="0">
                <a:latin typeface="Arial"/>
                <a:cs typeface="Arial"/>
              </a:rPr>
              <a:t>method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2</a:t>
            </a:fld>
            <a:endParaRPr spc="-5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83690" y="1907331"/>
            <a:ext cx="2563469" cy="4080222"/>
            <a:chOff x="6412870" y="2101596"/>
            <a:chExt cx="2997835" cy="4495800"/>
          </a:xfrm>
        </p:grpSpPr>
        <p:sp>
          <p:nvSpPr>
            <p:cNvPr id="3" name="object 3"/>
            <p:cNvSpPr/>
            <p:nvPr/>
          </p:nvSpPr>
          <p:spPr>
            <a:xfrm>
              <a:off x="7066915" y="2101596"/>
              <a:ext cx="2343662" cy="16763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12870" y="3777995"/>
              <a:ext cx="2997707" cy="28193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20205" y="552789"/>
            <a:ext cx="4017604" cy="395964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500" spc="-171" dirty="0"/>
              <a:t>Stressen’s </a:t>
            </a:r>
            <a:r>
              <a:rPr sz="2500" spc="-48" dirty="0"/>
              <a:t>matrix</a:t>
            </a:r>
            <a:r>
              <a:rPr sz="2500" spc="-123" dirty="0"/>
              <a:t> </a:t>
            </a:r>
            <a:r>
              <a:rPr sz="2500" spc="-35" dirty="0"/>
              <a:t>multiplication</a:t>
            </a:r>
            <a:endParaRPr sz="250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3</a:t>
            </a:fld>
            <a:endParaRPr spc="-53" dirty="0"/>
          </a:p>
        </p:txBody>
      </p:sp>
      <p:sp>
        <p:nvSpPr>
          <p:cNvPr id="6" name="object 6"/>
          <p:cNvSpPr txBox="1"/>
          <p:nvPr/>
        </p:nvSpPr>
        <p:spPr>
          <a:xfrm>
            <a:off x="1120205" y="1077824"/>
            <a:ext cx="4859786" cy="3005327"/>
          </a:xfrm>
          <a:prstGeom prst="rect">
            <a:avLst/>
          </a:prstGeom>
        </p:spPr>
        <p:txBody>
          <a:bodyPr vert="horz" wrap="square" lIns="0" tIns="85742" rIns="0" bIns="0" rtlCol="0">
            <a:spAutoFit/>
          </a:bodyPr>
          <a:lstStyle/>
          <a:p>
            <a:pPr marL="11135">
              <a:spcBef>
                <a:spcPts val="675"/>
              </a:spcBef>
              <a:tabLst>
                <a:tab pos="2308917" algn="l"/>
              </a:tabLst>
            </a:pPr>
            <a:r>
              <a:rPr sz="2500" b="1" spc="-110" dirty="0">
                <a:latin typeface="Arial"/>
                <a:cs typeface="Arial"/>
              </a:rPr>
              <a:t>Multiplication</a:t>
            </a:r>
            <a:r>
              <a:rPr sz="2500" b="1" spc="-118" dirty="0">
                <a:latin typeface="Arial"/>
                <a:cs typeface="Arial"/>
              </a:rPr>
              <a:t> </a:t>
            </a:r>
            <a:r>
              <a:rPr sz="2500" b="1" spc="-114" dirty="0">
                <a:latin typeface="Arial"/>
                <a:cs typeface="Arial"/>
              </a:rPr>
              <a:t>of</a:t>
            </a:r>
            <a:r>
              <a:rPr sz="2500" spc="-114" dirty="0">
                <a:latin typeface="Times New Roman"/>
                <a:cs typeface="Times New Roman"/>
              </a:rPr>
              <a:t>	</a:t>
            </a:r>
            <a:r>
              <a:rPr sz="2500" b="1" spc="-127" dirty="0">
                <a:latin typeface="Arial"/>
                <a:cs typeface="Arial"/>
              </a:rPr>
              <a:t>2 </a:t>
            </a:r>
            <a:r>
              <a:rPr sz="2500" b="1" spc="-215" dirty="0">
                <a:latin typeface="Arial"/>
                <a:cs typeface="Arial"/>
              </a:rPr>
              <a:t>× </a:t>
            </a:r>
            <a:r>
              <a:rPr sz="2500" b="1" spc="-127" dirty="0">
                <a:latin typeface="Arial"/>
                <a:cs typeface="Arial"/>
              </a:rPr>
              <a:t>2</a:t>
            </a:r>
            <a:r>
              <a:rPr sz="2500" b="1" spc="-22" dirty="0">
                <a:latin typeface="Arial"/>
                <a:cs typeface="Arial"/>
              </a:rPr>
              <a:t> </a:t>
            </a:r>
            <a:r>
              <a:rPr sz="2500" b="1" spc="-167" dirty="0">
                <a:latin typeface="Arial"/>
                <a:cs typeface="Arial"/>
              </a:rPr>
              <a:t>matrices:</a:t>
            </a:r>
            <a:endParaRPr sz="2500">
              <a:latin typeface="Arial"/>
              <a:cs typeface="Arial"/>
            </a:endParaRPr>
          </a:p>
          <a:p>
            <a:pPr marL="311233" marR="4454" indent="-300655">
              <a:spcBef>
                <a:spcPts val="592"/>
              </a:spcBef>
              <a:buChar char="•"/>
              <a:tabLst>
                <a:tab pos="311233" algn="l"/>
                <a:tab pos="311790" algn="l"/>
              </a:tabLst>
            </a:pPr>
            <a:r>
              <a:rPr sz="2500" spc="-223" dirty="0">
                <a:latin typeface="Arial"/>
                <a:cs typeface="Arial"/>
              </a:rPr>
              <a:t>By </a:t>
            </a:r>
            <a:r>
              <a:rPr sz="2500" spc="-132" dirty="0">
                <a:latin typeface="Arial"/>
                <a:cs typeface="Arial"/>
              </a:rPr>
              <a:t>using </a:t>
            </a:r>
            <a:r>
              <a:rPr sz="2500" spc="-88" dirty="0">
                <a:latin typeface="Arial"/>
                <a:cs typeface="Arial"/>
              </a:rPr>
              <a:t>divide-and-conquer  </a:t>
            </a:r>
            <a:r>
              <a:rPr sz="2500" spc="-114" dirty="0">
                <a:latin typeface="Arial"/>
                <a:cs typeface="Arial"/>
              </a:rPr>
              <a:t>approach </a:t>
            </a:r>
            <a:r>
              <a:rPr sz="2500" spc="-92" dirty="0">
                <a:latin typeface="Arial"/>
                <a:cs typeface="Arial"/>
              </a:rPr>
              <a:t>we </a:t>
            </a:r>
            <a:r>
              <a:rPr sz="2500" spc="-162" dirty="0">
                <a:latin typeface="Arial"/>
                <a:cs typeface="Arial"/>
              </a:rPr>
              <a:t>can </a:t>
            </a:r>
            <a:r>
              <a:rPr sz="2500" spc="-110" dirty="0">
                <a:solidFill>
                  <a:srgbClr val="000099"/>
                </a:solidFill>
                <a:latin typeface="Arial"/>
                <a:cs typeface="Arial"/>
              </a:rPr>
              <a:t>reduce </a:t>
            </a:r>
            <a:r>
              <a:rPr sz="2500" spc="-35" dirty="0">
                <a:solidFill>
                  <a:srgbClr val="000099"/>
                </a:solidFill>
                <a:latin typeface="Arial"/>
                <a:cs typeface="Arial"/>
              </a:rPr>
              <a:t>the</a:t>
            </a:r>
            <a:r>
              <a:rPr sz="2500" spc="-158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500" spc="-75" dirty="0">
                <a:solidFill>
                  <a:srgbClr val="000099"/>
                </a:solidFill>
                <a:latin typeface="Arial"/>
                <a:cs typeface="Arial"/>
              </a:rPr>
              <a:t>number  </a:t>
            </a:r>
            <a:r>
              <a:rPr sz="2500" spc="-4" dirty="0">
                <a:solidFill>
                  <a:srgbClr val="000099"/>
                </a:solidFill>
                <a:latin typeface="Arial"/>
                <a:cs typeface="Arial"/>
              </a:rPr>
              <a:t>of</a:t>
            </a:r>
            <a:r>
              <a:rPr sz="2500" spc="-1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500" spc="-57" dirty="0">
                <a:solidFill>
                  <a:srgbClr val="000099"/>
                </a:solidFill>
                <a:latin typeface="Arial"/>
                <a:cs typeface="Arial"/>
              </a:rPr>
              <a:t>multiplications</a:t>
            </a:r>
            <a:r>
              <a:rPr sz="2500" spc="-57" dirty="0">
                <a:latin typeface="Arial"/>
                <a:cs typeface="Arial"/>
              </a:rPr>
              <a:t>.</a:t>
            </a:r>
            <a:endParaRPr sz="2500">
              <a:latin typeface="Arial"/>
              <a:cs typeface="Arial"/>
            </a:endParaRPr>
          </a:p>
          <a:p>
            <a:pPr marL="311790" indent="-300655">
              <a:spcBef>
                <a:spcPts val="587"/>
              </a:spcBef>
              <a:buChar char="•"/>
              <a:tabLst>
                <a:tab pos="311233" algn="l"/>
                <a:tab pos="311790" algn="l"/>
              </a:tabLst>
            </a:pPr>
            <a:r>
              <a:rPr sz="2500" spc="-219" dirty="0">
                <a:latin typeface="Arial"/>
                <a:cs typeface="Arial"/>
              </a:rPr>
              <a:t>Such </a:t>
            </a:r>
            <a:r>
              <a:rPr sz="2500" spc="-136" dirty="0">
                <a:latin typeface="Arial"/>
                <a:cs typeface="Arial"/>
              </a:rPr>
              <a:t>an </a:t>
            </a:r>
            <a:r>
              <a:rPr sz="2500" spc="-57" dirty="0">
                <a:latin typeface="Arial"/>
                <a:cs typeface="Arial"/>
              </a:rPr>
              <a:t>algorithm </a:t>
            </a:r>
            <a:r>
              <a:rPr sz="2500" spc="-171" dirty="0">
                <a:latin typeface="Arial"/>
                <a:cs typeface="Arial"/>
              </a:rPr>
              <a:t>was </a:t>
            </a:r>
            <a:r>
              <a:rPr sz="2500" spc="-92" dirty="0">
                <a:latin typeface="Arial"/>
                <a:cs typeface="Arial"/>
              </a:rPr>
              <a:t>published</a:t>
            </a:r>
            <a:r>
              <a:rPr sz="2500" spc="22" dirty="0">
                <a:latin typeface="Arial"/>
                <a:cs typeface="Arial"/>
              </a:rPr>
              <a:t> </a:t>
            </a:r>
            <a:r>
              <a:rPr sz="2500" spc="-110" dirty="0">
                <a:latin typeface="Arial"/>
                <a:cs typeface="Arial"/>
              </a:rPr>
              <a:t>by</a:t>
            </a:r>
            <a:endParaRPr sz="2500">
              <a:latin typeface="Arial"/>
              <a:cs typeface="Arial"/>
            </a:endParaRPr>
          </a:p>
          <a:p>
            <a:pPr marL="311233"/>
            <a:r>
              <a:rPr sz="2500" spc="-281" dirty="0">
                <a:solidFill>
                  <a:srgbClr val="000099"/>
                </a:solidFill>
                <a:latin typeface="Arial"/>
                <a:cs typeface="Arial"/>
              </a:rPr>
              <a:t>V. </a:t>
            </a:r>
            <a:r>
              <a:rPr sz="2500" spc="-171" dirty="0">
                <a:solidFill>
                  <a:srgbClr val="000099"/>
                </a:solidFill>
                <a:latin typeface="Arial"/>
                <a:cs typeface="Arial"/>
              </a:rPr>
              <a:t>Strassen </a:t>
            </a:r>
            <a:r>
              <a:rPr sz="2500" spc="-35" dirty="0">
                <a:latin typeface="Arial"/>
                <a:cs typeface="Arial"/>
              </a:rPr>
              <a:t>in</a:t>
            </a:r>
            <a:r>
              <a:rPr sz="2500" spc="-311" dirty="0">
                <a:latin typeface="Arial"/>
                <a:cs typeface="Arial"/>
              </a:rPr>
              <a:t> </a:t>
            </a:r>
            <a:r>
              <a:rPr sz="2500" spc="-118" dirty="0">
                <a:latin typeface="Arial"/>
                <a:cs typeface="Arial"/>
              </a:rPr>
              <a:t>1969.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844" y="703550"/>
            <a:ext cx="8715435" cy="68835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pc="-193" dirty="0"/>
              <a:t>Strassen’s </a:t>
            </a:r>
            <a:r>
              <a:rPr spc="-53" dirty="0"/>
              <a:t>matrix</a:t>
            </a:r>
            <a:r>
              <a:rPr spc="-145" dirty="0"/>
              <a:t> </a:t>
            </a:r>
            <a:r>
              <a:rPr spc="-39" dirty="0"/>
              <a:t>multiplication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2844" y="1351246"/>
            <a:ext cx="8715436" cy="1710910"/>
          </a:xfrm>
          <a:prstGeom prst="rect">
            <a:avLst/>
          </a:prstGeom>
        </p:spPr>
        <p:txBody>
          <a:bodyPr vert="horz" wrap="square" lIns="0" tIns="89083" rIns="0" bIns="0" rtlCol="0">
            <a:spAutoFit/>
          </a:bodyPr>
          <a:lstStyle/>
          <a:p>
            <a:pPr marL="300098" marR="4454" indent="-300098">
              <a:spcBef>
                <a:spcPts val="701"/>
              </a:spcBef>
              <a:tabLst>
                <a:tab pos="300098" algn="l"/>
                <a:tab pos="300655" algn="l"/>
              </a:tabLst>
            </a:pPr>
            <a:r>
              <a:rPr sz="2500" spc="-179">
                <a:latin typeface="Arial"/>
                <a:cs typeface="Arial"/>
              </a:rPr>
              <a:t>The </a:t>
            </a:r>
            <a:r>
              <a:rPr sz="2500" spc="-66" dirty="0">
                <a:latin typeface="Arial"/>
                <a:cs typeface="Arial"/>
              </a:rPr>
              <a:t>principal </a:t>
            </a:r>
            <a:r>
              <a:rPr sz="2500" spc="-75" dirty="0">
                <a:latin typeface="Arial"/>
                <a:cs typeface="Arial"/>
              </a:rPr>
              <a:t>insight </a:t>
            </a:r>
            <a:r>
              <a:rPr sz="2500" spc="-4" dirty="0">
                <a:latin typeface="Arial"/>
                <a:cs typeface="Arial"/>
              </a:rPr>
              <a:t>of </a:t>
            </a:r>
            <a:r>
              <a:rPr sz="2500" spc="-35" dirty="0">
                <a:latin typeface="Arial"/>
                <a:cs typeface="Arial"/>
              </a:rPr>
              <a:t>the</a:t>
            </a:r>
            <a:r>
              <a:rPr sz="2500" spc="-254" dirty="0">
                <a:latin typeface="Arial"/>
                <a:cs typeface="Arial"/>
              </a:rPr>
              <a:t> </a:t>
            </a:r>
            <a:r>
              <a:rPr sz="2500" spc="-57" dirty="0">
                <a:latin typeface="Arial"/>
                <a:cs typeface="Arial"/>
              </a:rPr>
              <a:t>algorithm</a:t>
            </a:r>
            <a:endParaRPr sz="2500">
              <a:latin typeface="Arial"/>
              <a:cs typeface="Arial"/>
            </a:endParaRPr>
          </a:p>
          <a:p>
            <a:pPr marL="251659" marR="41201" lvl="1" indent="-251659">
              <a:spcBef>
                <a:spcPts val="530"/>
              </a:spcBef>
              <a:buChar char="–"/>
              <a:tabLst>
                <a:tab pos="251659" algn="l"/>
              </a:tabLst>
            </a:pPr>
            <a:r>
              <a:rPr sz="2100" spc="-48" dirty="0">
                <a:latin typeface="Arial"/>
                <a:cs typeface="Arial"/>
              </a:rPr>
              <a:t>product </a:t>
            </a:r>
            <a:r>
              <a:rPr sz="2100" spc="-399" dirty="0">
                <a:latin typeface="Arial"/>
                <a:cs typeface="Arial"/>
              </a:rPr>
              <a:t>C </a:t>
            </a:r>
            <a:r>
              <a:rPr sz="2100" spc="-9" dirty="0">
                <a:latin typeface="Arial"/>
                <a:cs typeface="Arial"/>
              </a:rPr>
              <a:t>of </a:t>
            </a:r>
            <a:r>
              <a:rPr sz="2100" spc="4" dirty="0">
                <a:latin typeface="Arial"/>
                <a:cs typeface="Arial"/>
              </a:rPr>
              <a:t>two </a:t>
            </a:r>
            <a:r>
              <a:rPr sz="2100" spc="-105" dirty="0">
                <a:latin typeface="Arial"/>
                <a:cs typeface="Arial"/>
              </a:rPr>
              <a:t>2 </a:t>
            </a:r>
            <a:r>
              <a:rPr sz="2100" spc="-184" dirty="0">
                <a:latin typeface="Arial"/>
                <a:cs typeface="Arial"/>
              </a:rPr>
              <a:t>× </a:t>
            </a:r>
            <a:r>
              <a:rPr sz="2100" spc="-105" dirty="0">
                <a:latin typeface="Arial"/>
                <a:cs typeface="Arial"/>
              </a:rPr>
              <a:t>2 </a:t>
            </a:r>
            <a:r>
              <a:rPr sz="2100" spc="-75" dirty="0">
                <a:latin typeface="Arial"/>
                <a:cs typeface="Arial"/>
              </a:rPr>
              <a:t>matrices </a:t>
            </a:r>
            <a:r>
              <a:rPr sz="2100" spc="-189" dirty="0">
                <a:latin typeface="Arial"/>
                <a:cs typeface="Arial"/>
              </a:rPr>
              <a:t>A </a:t>
            </a:r>
            <a:r>
              <a:rPr sz="2100" spc="-100" dirty="0">
                <a:latin typeface="Arial"/>
                <a:cs typeface="Arial"/>
              </a:rPr>
              <a:t>and</a:t>
            </a:r>
            <a:r>
              <a:rPr sz="2100" spc="-307" dirty="0">
                <a:latin typeface="Arial"/>
                <a:cs typeface="Arial"/>
              </a:rPr>
              <a:t> </a:t>
            </a:r>
            <a:r>
              <a:rPr sz="2100" spc="-263" dirty="0">
                <a:latin typeface="Arial"/>
                <a:cs typeface="Arial"/>
              </a:rPr>
              <a:t>B</a:t>
            </a:r>
            <a:endParaRPr sz="2100">
              <a:latin typeface="Arial"/>
              <a:cs typeface="Arial"/>
            </a:endParaRPr>
          </a:p>
          <a:p>
            <a:pPr marL="663111" lvl="1" indent="-252216">
              <a:spcBef>
                <a:spcPts val="504"/>
              </a:spcBef>
              <a:buChar char="–"/>
              <a:tabLst>
                <a:tab pos="663667" algn="l"/>
              </a:tabLst>
            </a:pPr>
            <a:r>
              <a:rPr sz="2100" spc="13" dirty="0">
                <a:latin typeface="Arial"/>
                <a:cs typeface="Arial"/>
              </a:rPr>
              <a:t>with </a:t>
            </a:r>
            <a:r>
              <a:rPr sz="2100" b="1" spc="-136" dirty="0">
                <a:solidFill>
                  <a:srgbClr val="000099"/>
                </a:solidFill>
                <a:latin typeface="Arial"/>
                <a:cs typeface="Arial"/>
              </a:rPr>
              <a:t>just </a:t>
            </a:r>
            <a:r>
              <a:rPr sz="2100" b="1" spc="-184" dirty="0">
                <a:solidFill>
                  <a:srgbClr val="000099"/>
                </a:solidFill>
                <a:latin typeface="Arial"/>
                <a:cs typeface="Arial"/>
              </a:rPr>
              <a:t>seven</a:t>
            </a:r>
            <a:r>
              <a:rPr sz="2100" b="1" spc="-246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100" b="1" spc="-127" dirty="0">
                <a:solidFill>
                  <a:srgbClr val="000099"/>
                </a:solidFill>
                <a:latin typeface="Arial"/>
                <a:cs typeface="Arial"/>
              </a:rPr>
              <a:t>multiplications</a:t>
            </a:r>
            <a:endParaRPr sz="2100">
              <a:latin typeface="Arial"/>
              <a:cs typeface="Arial"/>
            </a:endParaRPr>
          </a:p>
          <a:p>
            <a:pPr marL="311790" indent="-300655">
              <a:spcBef>
                <a:spcPts val="566"/>
              </a:spcBef>
              <a:buChar char="•"/>
              <a:tabLst>
                <a:tab pos="311233" algn="l"/>
                <a:tab pos="311790" algn="l"/>
              </a:tabLst>
            </a:pPr>
            <a:r>
              <a:rPr sz="2500" spc="-162" dirty="0">
                <a:latin typeface="Arial"/>
                <a:cs typeface="Arial"/>
              </a:rPr>
              <a:t>This </a:t>
            </a:r>
            <a:r>
              <a:rPr sz="2500" spc="-132" dirty="0">
                <a:latin typeface="Arial"/>
                <a:cs typeface="Arial"/>
              </a:rPr>
              <a:t>is </a:t>
            </a:r>
            <a:r>
              <a:rPr sz="2500" spc="-118" dirty="0">
                <a:latin typeface="Arial"/>
                <a:cs typeface="Arial"/>
              </a:rPr>
              <a:t>accomplished</a:t>
            </a:r>
            <a:r>
              <a:rPr sz="2500" spc="-48" dirty="0">
                <a:latin typeface="Arial"/>
                <a:cs typeface="Arial"/>
              </a:rPr>
              <a:t> </a:t>
            </a:r>
            <a:r>
              <a:rPr sz="2500" spc="-110" dirty="0">
                <a:latin typeface="Arial"/>
                <a:cs typeface="Arial"/>
              </a:rPr>
              <a:t>by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50262" y="3377594"/>
            <a:ext cx="3779230" cy="8243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39036" y="3422946"/>
            <a:ext cx="3127638" cy="28354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9944" y="4271093"/>
            <a:ext cx="4039867" cy="6915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4</a:t>
            </a:fld>
            <a:endParaRPr spc="-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0205" y="613646"/>
            <a:ext cx="4423220" cy="1365461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pc="-193" dirty="0"/>
              <a:t>Strassen’s </a:t>
            </a:r>
            <a:r>
              <a:rPr spc="-53" dirty="0"/>
              <a:t>matrix</a:t>
            </a:r>
            <a:r>
              <a:rPr spc="-145" dirty="0"/>
              <a:t> </a:t>
            </a:r>
            <a:r>
              <a:rPr spc="-39" dirty="0"/>
              <a:t>multiplication</a:t>
            </a:r>
          </a:p>
        </p:txBody>
      </p:sp>
      <p:sp>
        <p:nvSpPr>
          <p:cNvPr id="3" name="object 3"/>
          <p:cNvSpPr/>
          <p:nvPr/>
        </p:nvSpPr>
        <p:spPr>
          <a:xfrm>
            <a:off x="1317414" y="1427387"/>
            <a:ext cx="3775320" cy="825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83189" y="2529737"/>
            <a:ext cx="4039866" cy="829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53371" y="1354081"/>
            <a:ext cx="3127638" cy="28354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5</a:t>
            </a:fld>
            <a:endParaRPr spc="-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text, receipt&#10;&#10;Description automatically generated">
            <a:extLst>
              <a:ext uri="{FF2B5EF4-FFF2-40B4-BE49-F238E27FC236}">
                <a16:creationId xmlns:a16="http://schemas.microsoft.com/office/drawing/2014/main" id="{0A32040A-3489-4277-ABCF-0F5531BC5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99" y="-1379"/>
            <a:ext cx="8001001" cy="675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616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0204" y="608114"/>
            <a:ext cx="7166572" cy="68835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pc="-259" dirty="0"/>
              <a:t>A</a:t>
            </a:r>
            <a:r>
              <a:rPr spc="-92" dirty="0"/>
              <a:t>n</a:t>
            </a:r>
            <a:r>
              <a:rPr spc="-215" dirty="0"/>
              <a:t>a</a:t>
            </a:r>
            <a:r>
              <a:rPr spc="13" dirty="0"/>
              <a:t>l</a:t>
            </a:r>
            <a:r>
              <a:rPr spc="-153" dirty="0"/>
              <a:t>y</a:t>
            </a:r>
            <a:r>
              <a:rPr spc="-316" dirty="0"/>
              <a:t>s</a:t>
            </a:r>
            <a:r>
              <a:rPr spc="13" dirty="0"/>
              <a:t>i</a:t>
            </a:r>
            <a:r>
              <a:rPr spc="-307"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20205" y="1294144"/>
            <a:ext cx="6778723" cy="780124"/>
          </a:xfrm>
          <a:prstGeom prst="rect">
            <a:avLst/>
          </a:prstGeom>
        </p:spPr>
        <p:txBody>
          <a:bodyPr vert="horz" wrap="square" lIns="0" tIns="10579" rIns="0" bIns="0" rtlCol="0">
            <a:spAutoFit/>
          </a:bodyPr>
          <a:lstStyle/>
          <a:p>
            <a:pPr marL="311790" indent="-300655">
              <a:spcBef>
                <a:spcPts val="83"/>
              </a:spcBef>
              <a:buChar char="•"/>
              <a:tabLst>
                <a:tab pos="311233" algn="l"/>
                <a:tab pos="311790" algn="l"/>
              </a:tabLst>
            </a:pPr>
            <a:r>
              <a:rPr sz="2500" spc="-145" dirty="0">
                <a:latin typeface="Arial"/>
                <a:cs typeface="Arial"/>
              </a:rPr>
              <a:t>Recurrence </a:t>
            </a:r>
            <a:r>
              <a:rPr sz="2500" spc="-44" dirty="0">
                <a:latin typeface="Arial"/>
                <a:cs typeface="Arial"/>
              </a:rPr>
              <a:t>relation </a:t>
            </a:r>
            <a:r>
              <a:rPr sz="2500" spc="-100" dirty="0">
                <a:latin typeface="Arial"/>
                <a:cs typeface="Arial"/>
              </a:rPr>
              <a:t>(considering </a:t>
            </a:r>
            <a:r>
              <a:rPr sz="2500" spc="-70" dirty="0">
                <a:latin typeface="Arial"/>
                <a:cs typeface="Arial"/>
              </a:rPr>
              <a:t>only</a:t>
            </a:r>
            <a:r>
              <a:rPr sz="2500" spc="-184" dirty="0">
                <a:latin typeface="Arial"/>
                <a:cs typeface="Arial"/>
              </a:rPr>
              <a:t> </a:t>
            </a:r>
            <a:r>
              <a:rPr sz="2500" spc="-39" dirty="0">
                <a:latin typeface="Arial"/>
                <a:cs typeface="Arial"/>
              </a:rPr>
              <a:t>multiplication)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80060" y="2255878"/>
            <a:ext cx="5250636" cy="3234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3855" y="3040111"/>
            <a:ext cx="7296520" cy="23969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7</a:t>
            </a:fld>
            <a:endParaRPr spc="-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0204" y="703550"/>
            <a:ext cx="7523761" cy="68835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  <a:tabLst>
                <a:tab pos="1336243" algn="l"/>
              </a:tabLst>
            </a:pPr>
            <a:r>
              <a:rPr spc="-162" dirty="0"/>
              <a:t>Analysis</a:t>
            </a:r>
            <a:r>
              <a:rPr spc="-162" dirty="0">
                <a:latin typeface="Times New Roman"/>
                <a:cs typeface="Times New Roman"/>
              </a:rPr>
              <a:t>	</a:t>
            </a:r>
            <a:r>
              <a:rPr spc="-83" dirty="0"/>
              <a:t>( </a:t>
            </a:r>
            <a:r>
              <a:rPr spc="-149" dirty="0"/>
              <a:t>From </a:t>
            </a:r>
            <a:r>
              <a:rPr spc="-175" dirty="0"/>
              <a:t>T2: </a:t>
            </a:r>
            <a:r>
              <a:rPr spc="-75" dirty="0"/>
              <a:t>Horowitz </a:t>
            </a:r>
            <a:r>
              <a:rPr spc="-9" dirty="0"/>
              <a:t>et </a:t>
            </a:r>
            <a:r>
              <a:rPr spc="-100" dirty="0"/>
              <a:t>al</a:t>
            </a:r>
            <a:r>
              <a:rPr spc="-452" dirty="0"/>
              <a:t> </a:t>
            </a:r>
            <a:r>
              <a:rPr spc="-83" dirty="0"/>
              <a:t>)</a:t>
            </a:r>
          </a:p>
        </p:txBody>
      </p:sp>
      <p:sp>
        <p:nvSpPr>
          <p:cNvPr id="3" name="object 3"/>
          <p:cNvSpPr/>
          <p:nvPr/>
        </p:nvSpPr>
        <p:spPr>
          <a:xfrm>
            <a:off x="1052868" y="2045643"/>
            <a:ext cx="7183144" cy="33195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8</a:t>
            </a:fld>
            <a:endParaRPr spc="-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158" y="585984"/>
            <a:ext cx="8643998" cy="111923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4454">
              <a:spcBef>
                <a:spcPts val="88"/>
              </a:spcBef>
            </a:pPr>
            <a:r>
              <a:rPr sz="3600" spc="-167" dirty="0"/>
              <a:t>Advantages </a:t>
            </a:r>
            <a:r>
              <a:rPr sz="3600" spc="-132" dirty="0"/>
              <a:t>and </a:t>
            </a:r>
            <a:r>
              <a:rPr sz="3600" spc="-171" dirty="0"/>
              <a:t>Disadvantages </a:t>
            </a:r>
            <a:r>
              <a:rPr sz="3600" spc="-4" dirty="0"/>
              <a:t>of </a:t>
            </a:r>
            <a:r>
              <a:rPr sz="3600" spc="-110" dirty="0"/>
              <a:t>Divide</a:t>
            </a:r>
            <a:r>
              <a:rPr sz="3600" spc="-298" dirty="0"/>
              <a:t> </a:t>
            </a:r>
            <a:r>
              <a:rPr sz="3600" spc="44" dirty="0"/>
              <a:t>&amp;  </a:t>
            </a:r>
            <a:r>
              <a:rPr sz="3600" spc="-145" dirty="0"/>
              <a:t>Conquer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20205" y="1642692"/>
            <a:ext cx="6836280" cy="4079024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311233" marR="60131" indent="-300655">
              <a:spcBef>
                <a:spcPts val="88"/>
              </a:spcBef>
              <a:buFont typeface="Wingdings"/>
              <a:buChar char=""/>
              <a:tabLst>
                <a:tab pos="311790" algn="l"/>
              </a:tabLst>
            </a:pPr>
            <a:r>
              <a:rPr sz="2100" b="1" spc="-145" dirty="0">
                <a:latin typeface="Arial"/>
                <a:cs typeface="Arial"/>
              </a:rPr>
              <a:t>Parallelism: </a:t>
            </a:r>
            <a:r>
              <a:rPr sz="2100" spc="-83" dirty="0">
                <a:latin typeface="Arial"/>
                <a:cs typeface="Arial"/>
              </a:rPr>
              <a:t>Divide </a:t>
            </a:r>
            <a:r>
              <a:rPr sz="2100" spc="-100" dirty="0">
                <a:latin typeface="Arial"/>
                <a:cs typeface="Arial"/>
              </a:rPr>
              <a:t>and </a:t>
            </a:r>
            <a:r>
              <a:rPr sz="2100" spc="-79" dirty="0">
                <a:latin typeface="Arial"/>
                <a:cs typeface="Arial"/>
              </a:rPr>
              <a:t>conquer </a:t>
            </a:r>
            <a:r>
              <a:rPr sz="2100" spc="-61" dirty="0">
                <a:latin typeface="Arial"/>
                <a:cs typeface="Arial"/>
              </a:rPr>
              <a:t>algorithms </a:t>
            </a:r>
            <a:r>
              <a:rPr sz="2100" spc="-39" dirty="0">
                <a:latin typeface="Arial"/>
                <a:cs typeface="Arial"/>
              </a:rPr>
              <a:t>tend </a:t>
            </a:r>
            <a:r>
              <a:rPr sz="2100" spc="18" dirty="0">
                <a:latin typeface="Arial"/>
                <a:cs typeface="Arial"/>
              </a:rPr>
              <a:t>to </a:t>
            </a:r>
            <a:r>
              <a:rPr sz="2100" spc="-132" dirty="0">
                <a:latin typeface="Arial"/>
                <a:cs typeface="Arial"/>
              </a:rPr>
              <a:t>have</a:t>
            </a:r>
            <a:r>
              <a:rPr sz="2100" spc="-434" dirty="0">
                <a:latin typeface="Arial"/>
                <a:cs typeface="Arial"/>
              </a:rPr>
              <a:t> </a:t>
            </a:r>
            <a:r>
              <a:rPr sz="2100" spc="-167" dirty="0">
                <a:latin typeface="Arial"/>
                <a:cs typeface="Arial"/>
              </a:rPr>
              <a:t>a </a:t>
            </a:r>
            <a:r>
              <a:rPr sz="2100" spc="22" dirty="0">
                <a:latin typeface="Arial"/>
                <a:cs typeface="Arial"/>
              </a:rPr>
              <a:t>lot  </a:t>
            </a:r>
            <a:r>
              <a:rPr sz="2100" spc="-9" dirty="0">
                <a:latin typeface="Arial"/>
                <a:cs typeface="Arial"/>
              </a:rPr>
              <a:t>of </a:t>
            </a:r>
            <a:r>
              <a:rPr sz="2100" spc="-44" dirty="0">
                <a:latin typeface="Arial"/>
                <a:cs typeface="Arial"/>
              </a:rPr>
              <a:t>inherent</a:t>
            </a:r>
            <a:r>
              <a:rPr sz="2100" spc="-219" dirty="0">
                <a:latin typeface="Arial"/>
                <a:cs typeface="Arial"/>
              </a:rPr>
              <a:t> </a:t>
            </a:r>
            <a:r>
              <a:rPr sz="2100" spc="-70" dirty="0">
                <a:latin typeface="Arial"/>
                <a:cs typeface="Arial"/>
              </a:rPr>
              <a:t>parallelism.</a:t>
            </a:r>
            <a:endParaRPr sz="2100">
              <a:latin typeface="Arial"/>
              <a:cs typeface="Arial"/>
            </a:endParaRPr>
          </a:p>
          <a:p>
            <a:pPr marL="311233" marR="228832" indent="-300655">
              <a:spcBef>
                <a:spcPts val="1052"/>
              </a:spcBef>
              <a:buFont typeface="Wingdings"/>
              <a:buChar char=""/>
              <a:tabLst>
                <a:tab pos="311790" algn="l"/>
                <a:tab pos="2652443" algn="l"/>
              </a:tabLst>
            </a:pPr>
            <a:r>
              <a:rPr sz="2100" b="1" spc="-223" dirty="0">
                <a:latin typeface="Arial"/>
                <a:cs typeface="Arial"/>
              </a:rPr>
              <a:t>Cache</a:t>
            </a:r>
            <a:r>
              <a:rPr sz="2100" b="1" spc="-114" dirty="0">
                <a:latin typeface="Arial"/>
                <a:cs typeface="Arial"/>
              </a:rPr>
              <a:t> </a:t>
            </a:r>
            <a:r>
              <a:rPr sz="2100" b="1" spc="-149" dirty="0">
                <a:latin typeface="Arial"/>
                <a:cs typeface="Arial"/>
              </a:rPr>
              <a:t>Performance:</a:t>
            </a:r>
            <a:r>
              <a:rPr sz="2100" spc="-149" dirty="0">
                <a:latin typeface="Times New Roman"/>
                <a:cs typeface="Times New Roman"/>
              </a:rPr>
              <a:t>	</a:t>
            </a:r>
            <a:r>
              <a:rPr sz="2100" spc="-153" dirty="0">
                <a:latin typeface="Arial"/>
                <a:cs typeface="Arial"/>
              </a:rPr>
              <a:t>Once </a:t>
            </a:r>
            <a:r>
              <a:rPr sz="2100" spc="-167" dirty="0">
                <a:latin typeface="Arial"/>
                <a:cs typeface="Arial"/>
              </a:rPr>
              <a:t>a </a:t>
            </a:r>
            <a:r>
              <a:rPr sz="2100" spc="-75" dirty="0">
                <a:latin typeface="Arial"/>
                <a:cs typeface="Arial"/>
              </a:rPr>
              <a:t>sub-problem </a:t>
            </a:r>
            <a:r>
              <a:rPr sz="2100" spc="-13" dirty="0">
                <a:latin typeface="Arial"/>
                <a:cs typeface="Arial"/>
              </a:rPr>
              <a:t>fits </a:t>
            </a:r>
            <a:r>
              <a:rPr sz="2100" spc="-26" dirty="0">
                <a:latin typeface="Arial"/>
                <a:cs typeface="Arial"/>
              </a:rPr>
              <a:t>in the </a:t>
            </a:r>
            <a:r>
              <a:rPr sz="2100" spc="-127" dirty="0">
                <a:latin typeface="Arial"/>
                <a:cs typeface="Arial"/>
              </a:rPr>
              <a:t>cache,  </a:t>
            </a:r>
            <a:r>
              <a:rPr sz="2100" spc="-26" dirty="0">
                <a:latin typeface="Arial"/>
                <a:cs typeface="Arial"/>
              </a:rPr>
              <a:t>the </a:t>
            </a:r>
            <a:r>
              <a:rPr sz="2100" spc="-88" dirty="0">
                <a:latin typeface="Arial"/>
                <a:cs typeface="Arial"/>
              </a:rPr>
              <a:t>standard </a:t>
            </a:r>
            <a:r>
              <a:rPr sz="2100" spc="-92" dirty="0">
                <a:latin typeface="Arial"/>
                <a:cs typeface="Arial"/>
              </a:rPr>
              <a:t>recursive </a:t>
            </a:r>
            <a:r>
              <a:rPr sz="2100" spc="-48" dirty="0">
                <a:latin typeface="Arial"/>
                <a:cs typeface="Arial"/>
              </a:rPr>
              <a:t>solution </a:t>
            </a:r>
            <a:r>
              <a:rPr sz="2100" spc="-132" dirty="0">
                <a:latin typeface="Arial"/>
                <a:cs typeface="Arial"/>
              </a:rPr>
              <a:t>reuses </a:t>
            </a:r>
            <a:r>
              <a:rPr sz="2100" spc="-26" dirty="0">
                <a:latin typeface="Arial"/>
                <a:cs typeface="Arial"/>
              </a:rPr>
              <a:t>the </a:t>
            </a:r>
            <a:r>
              <a:rPr sz="2100" spc="-127" dirty="0">
                <a:latin typeface="Arial"/>
                <a:cs typeface="Arial"/>
              </a:rPr>
              <a:t>cached </a:t>
            </a:r>
            <a:r>
              <a:rPr sz="2100" spc="-83" dirty="0">
                <a:latin typeface="Arial"/>
                <a:cs typeface="Arial"/>
              </a:rPr>
              <a:t>data</a:t>
            </a:r>
            <a:r>
              <a:rPr sz="2100" spc="-346" dirty="0">
                <a:latin typeface="Arial"/>
                <a:cs typeface="Arial"/>
              </a:rPr>
              <a:t> </a:t>
            </a:r>
            <a:r>
              <a:rPr sz="2100" spc="-4" dirty="0">
                <a:latin typeface="Arial"/>
                <a:cs typeface="Arial"/>
              </a:rPr>
              <a:t>until  </a:t>
            </a:r>
            <a:r>
              <a:rPr sz="2100" spc="-26" dirty="0">
                <a:latin typeface="Arial"/>
                <a:cs typeface="Arial"/>
              </a:rPr>
              <a:t>the </a:t>
            </a:r>
            <a:r>
              <a:rPr sz="2100" spc="-75" dirty="0">
                <a:latin typeface="Arial"/>
                <a:cs typeface="Arial"/>
              </a:rPr>
              <a:t>sub-problem </a:t>
            </a:r>
            <a:r>
              <a:rPr sz="2100" spc="-158" dirty="0">
                <a:latin typeface="Arial"/>
                <a:cs typeface="Arial"/>
              </a:rPr>
              <a:t>has </a:t>
            </a:r>
            <a:r>
              <a:rPr sz="2100" spc="-96" dirty="0">
                <a:latin typeface="Arial"/>
                <a:cs typeface="Arial"/>
              </a:rPr>
              <a:t>been </a:t>
            </a:r>
            <a:r>
              <a:rPr sz="2100" spc="-61" dirty="0">
                <a:latin typeface="Arial"/>
                <a:cs typeface="Arial"/>
              </a:rPr>
              <a:t>completely</a:t>
            </a:r>
            <a:r>
              <a:rPr sz="2100" spc="-241" dirty="0">
                <a:latin typeface="Arial"/>
                <a:cs typeface="Arial"/>
              </a:rPr>
              <a:t> </a:t>
            </a:r>
            <a:r>
              <a:rPr sz="2100" spc="-96" dirty="0">
                <a:latin typeface="Arial"/>
                <a:cs typeface="Arial"/>
              </a:rPr>
              <a:t>solved.</a:t>
            </a:r>
            <a:endParaRPr sz="2100">
              <a:latin typeface="Arial"/>
              <a:cs typeface="Arial"/>
            </a:endParaRPr>
          </a:p>
          <a:p>
            <a:pPr marL="311233" marR="878022" indent="-300655">
              <a:spcBef>
                <a:spcPts val="1052"/>
              </a:spcBef>
              <a:buFont typeface="Wingdings"/>
              <a:buChar char=""/>
              <a:tabLst>
                <a:tab pos="311790" algn="l"/>
              </a:tabLst>
            </a:pPr>
            <a:r>
              <a:rPr sz="2100" spc="31" dirty="0">
                <a:latin typeface="Arial"/>
                <a:cs typeface="Arial"/>
              </a:rPr>
              <a:t>It </a:t>
            </a:r>
            <a:r>
              <a:rPr sz="2100" spc="-83" dirty="0">
                <a:latin typeface="Arial"/>
                <a:cs typeface="Arial"/>
              </a:rPr>
              <a:t>allows </a:t>
            </a:r>
            <a:r>
              <a:rPr sz="2100" spc="-92" dirty="0">
                <a:latin typeface="Arial"/>
                <a:cs typeface="Arial"/>
              </a:rPr>
              <a:t>solving </a:t>
            </a:r>
            <a:r>
              <a:rPr sz="2100" b="1" spc="-100" dirty="0">
                <a:latin typeface="Arial"/>
                <a:cs typeface="Arial"/>
              </a:rPr>
              <a:t>difficult </a:t>
            </a:r>
            <a:r>
              <a:rPr sz="2100" spc="-100" dirty="0">
                <a:latin typeface="Arial"/>
                <a:cs typeface="Arial"/>
              </a:rPr>
              <a:t>and </a:t>
            </a:r>
            <a:r>
              <a:rPr sz="2100" spc="-22" dirty="0">
                <a:latin typeface="Arial"/>
                <a:cs typeface="Arial"/>
              </a:rPr>
              <a:t>often </a:t>
            </a:r>
            <a:r>
              <a:rPr sz="2100" spc="-83" dirty="0">
                <a:latin typeface="Arial"/>
                <a:cs typeface="Arial"/>
              </a:rPr>
              <a:t>impossible</a:t>
            </a:r>
            <a:r>
              <a:rPr sz="2100" spc="-421" dirty="0">
                <a:latin typeface="Arial"/>
                <a:cs typeface="Arial"/>
              </a:rPr>
              <a:t> </a:t>
            </a:r>
            <a:r>
              <a:rPr sz="2100" spc="-66" dirty="0">
                <a:latin typeface="Arial"/>
                <a:cs typeface="Arial"/>
              </a:rPr>
              <a:t>looking  </a:t>
            </a:r>
            <a:r>
              <a:rPr sz="2100" spc="-79" dirty="0">
                <a:latin typeface="Arial"/>
                <a:cs typeface="Arial"/>
              </a:rPr>
              <a:t>problems </a:t>
            </a:r>
            <a:r>
              <a:rPr sz="2100" spc="-66" dirty="0">
                <a:latin typeface="Arial"/>
                <a:cs typeface="Arial"/>
              </a:rPr>
              <a:t>like </a:t>
            </a:r>
            <a:r>
              <a:rPr sz="2100" spc="-26" dirty="0">
                <a:latin typeface="Arial"/>
                <a:cs typeface="Arial"/>
              </a:rPr>
              <a:t>the </a:t>
            </a:r>
            <a:r>
              <a:rPr sz="2100" spc="-136" dirty="0">
                <a:latin typeface="Arial"/>
                <a:cs typeface="Arial"/>
              </a:rPr>
              <a:t>Tower </a:t>
            </a:r>
            <a:r>
              <a:rPr sz="2100" spc="-9" dirty="0">
                <a:latin typeface="Arial"/>
                <a:cs typeface="Arial"/>
              </a:rPr>
              <a:t>of</a:t>
            </a:r>
            <a:r>
              <a:rPr sz="2100" spc="-281" dirty="0">
                <a:latin typeface="Arial"/>
                <a:cs typeface="Arial"/>
              </a:rPr>
              <a:t> </a:t>
            </a:r>
            <a:r>
              <a:rPr sz="2100" spc="-100" dirty="0">
                <a:latin typeface="Arial"/>
                <a:cs typeface="Arial"/>
              </a:rPr>
              <a:t>Hanoi</a:t>
            </a:r>
            <a:endParaRPr sz="2100">
              <a:latin typeface="Arial"/>
              <a:cs typeface="Arial"/>
            </a:endParaRPr>
          </a:p>
          <a:p>
            <a:pPr marL="11135">
              <a:spcBef>
                <a:spcPts val="1052"/>
              </a:spcBef>
              <a:tabLst>
                <a:tab pos="311233" algn="l"/>
              </a:tabLst>
            </a:pPr>
            <a:r>
              <a:rPr sz="2100" spc="-316" dirty="0">
                <a:latin typeface="Arial"/>
                <a:cs typeface="Arial"/>
              </a:rPr>
              <a:t>X</a:t>
            </a:r>
            <a:r>
              <a:rPr sz="2100" spc="-316" dirty="0">
                <a:latin typeface="Times New Roman"/>
                <a:cs typeface="Times New Roman"/>
              </a:rPr>
              <a:t>	</a:t>
            </a:r>
            <a:r>
              <a:rPr sz="2100" spc="-123" dirty="0">
                <a:latin typeface="Arial"/>
                <a:cs typeface="Arial"/>
              </a:rPr>
              <a:t>Recursion </a:t>
            </a:r>
            <a:r>
              <a:rPr sz="2100" spc="-110" dirty="0">
                <a:latin typeface="Arial"/>
                <a:cs typeface="Arial"/>
              </a:rPr>
              <a:t>is</a:t>
            </a:r>
            <a:r>
              <a:rPr sz="2100" spc="-145" dirty="0">
                <a:latin typeface="Arial"/>
                <a:cs typeface="Arial"/>
              </a:rPr>
              <a:t> </a:t>
            </a:r>
            <a:r>
              <a:rPr sz="2100" spc="-79" dirty="0">
                <a:latin typeface="Arial"/>
                <a:cs typeface="Arial"/>
              </a:rPr>
              <a:t>slow</a:t>
            </a:r>
            <a:endParaRPr sz="2100">
              <a:latin typeface="Arial"/>
              <a:cs typeface="Arial"/>
            </a:endParaRPr>
          </a:p>
          <a:p>
            <a:pPr marL="663111" marR="4454" indent="-251659">
              <a:spcBef>
                <a:spcPts val="526"/>
              </a:spcBef>
            </a:pPr>
            <a:r>
              <a:rPr sz="2100" spc="-4" dirty="0">
                <a:latin typeface="Arial"/>
                <a:cs typeface="Arial"/>
              </a:rPr>
              <a:t>– </a:t>
            </a:r>
            <a:r>
              <a:rPr sz="2100" spc="-92" dirty="0">
                <a:latin typeface="Arial"/>
                <a:cs typeface="Arial"/>
              </a:rPr>
              <a:t>sometimes </a:t>
            </a:r>
            <a:r>
              <a:rPr sz="2100" spc="66" dirty="0">
                <a:latin typeface="Arial"/>
                <a:cs typeface="Arial"/>
              </a:rPr>
              <a:t>it </a:t>
            </a:r>
            <a:r>
              <a:rPr sz="2100" spc="-136" dirty="0">
                <a:latin typeface="Arial"/>
                <a:cs typeface="Arial"/>
              </a:rPr>
              <a:t>can </a:t>
            </a:r>
            <a:r>
              <a:rPr sz="2100" spc="-110" dirty="0">
                <a:latin typeface="Arial"/>
                <a:cs typeface="Arial"/>
              </a:rPr>
              <a:t>become </a:t>
            </a:r>
            <a:r>
              <a:rPr sz="2100" spc="-66" dirty="0">
                <a:latin typeface="Arial"/>
                <a:cs typeface="Arial"/>
              </a:rPr>
              <a:t>more </a:t>
            </a:r>
            <a:r>
              <a:rPr sz="2100" b="1" spc="-149" dirty="0">
                <a:latin typeface="Arial"/>
                <a:cs typeface="Arial"/>
              </a:rPr>
              <a:t>complicated </a:t>
            </a:r>
            <a:r>
              <a:rPr sz="2100" b="1" spc="-110" dirty="0">
                <a:latin typeface="Arial"/>
                <a:cs typeface="Arial"/>
              </a:rPr>
              <a:t>than </a:t>
            </a:r>
            <a:r>
              <a:rPr sz="2100" b="1" spc="-132" dirty="0">
                <a:latin typeface="Arial"/>
                <a:cs typeface="Arial"/>
              </a:rPr>
              <a:t>a </a:t>
            </a:r>
            <a:r>
              <a:rPr sz="2100" b="1" spc="-197" dirty="0">
                <a:latin typeface="Arial"/>
                <a:cs typeface="Arial"/>
              </a:rPr>
              <a:t>basic  </a:t>
            </a:r>
            <a:r>
              <a:rPr sz="2100" b="1" spc="-92" dirty="0">
                <a:latin typeface="Arial"/>
                <a:cs typeface="Arial"/>
              </a:rPr>
              <a:t>iterative </a:t>
            </a:r>
            <a:r>
              <a:rPr sz="2100" b="1" spc="-149" dirty="0">
                <a:latin typeface="Arial"/>
                <a:cs typeface="Arial"/>
              </a:rPr>
              <a:t>approach</a:t>
            </a:r>
            <a:r>
              <a:rPr sz="2100" spc="-149" dirty="0">
                <a:latin typeface="Arial"/>
                <a:cs typeface="Arial"/>
              </a:rPr>
              <a:t>, </a:t>
            </a:r>
            <a:r>
              <a:rPr sz="2100" spc="-26" dirty="0">
                <a:latin typeface="Arial"/>
                <a:cs typeface="Arial"/>
              </a:rPr>
              <a:t>the </a:t>
            </a:r>
            <a:r>
              <a:rPr sz="2100" spc="-149" dirty="0">
                <a:latin typeface="Arial"/>
                <a:cs typeface="Arial"/>
              </a:rPr>
              <a:t>same </a:t>
            </a:r>
            <a:r>
              <a:rPr sz="2100" spc="-123" dirty="0">
                <a:latin typeface="Arial"/>
                <a:cs typeface="Arial"/>
              </a:rPr>
              <a:t>sub </a:t>
            </a:r>
            <a:r>
              <a:rPr sz="2100" spc="-57" dirty="0">
                <a:latin typeface="Arial"/>
                <a:cs typeface="Arial"/>
              </a:rPr>
              <a:t>problem </a:t>
            </a:r>
            <a:r>
              <a:rPr sz="2100" spc="-136" dirty="0">
                <a:latin typeface="Arial"/>
                <a:cs typeface="Arial"/>
              </a:rPr>
              <a:t>can </a:t>
            </a:r>
            <a:r>
              <a:rPr sz="2100" spc="-88" dirty="0">
                <a:latin typeface="Arial"/>
                <a:cs typeface="Arial"/>
              </a:rPr>
              <a:t>occur</a:t>
            </a:r>
            <a:r>
              <a:rPr sz="2100" spc="-210" dirty="0">
                <a:latin typeface="Arial"/>
                <a:cs typeface="Arial"/>
              </a:rPr>
              <a:t> </a:t>
            </a:r>
            <a:r>
              <a:rPr sz="2100" spc="-114" dirty="0">
                <a:latin typeface="Arial"/>
                <a:cs typeface="Arial"/>
              </a:rPr>
              <a:t>many  </a:t>
            </a:r>
            <a:r>
              <a:rPr sz="2100" spc="-57" dirty="0">
                <a:latin typeface="Arial"/>
                <a:cs typeface="Arial"/>
              </a:rPr>
              <a:t>times. </a:t>
            </a:r>
            <a:r>
              <a:rPr sz="2100" spc="31" dirty="0">
                <a:latin typeface="Arial"/>
                <a:cs typeface="Arial"/>
              </a:rPr>
              <a:t>It </a:t>
            </a:r>
            <a:r>
              <a:rPr sz="2100" spc="-110" dirty="0">
                <a:latin typeface="Arial"/>
                <a:cs typeface="Arial"/>
              </a:rPr>
              <a:t>is </a:t>
            </a:r>
            <a:r>
              <a:rPr sz="2100" spc="-100" dirty="0">
                <a:latin typeface="Arial"/>
                <a:cs typeface="Arial"/>
              </a:rPr>
              <a:t>solved</a:t>
            </a:r>
            <a:r>
              <a:rPr sz="2100" spc="-351" dirty="0">
                <a:latin typeface="Arial"/>
                <a:cs typeface="Arial"/>
              </a:rPr>
              <a:t> </a:t>
            </a:r>
            <a:r>
              <a:rPr sz="2100" spc="-114" dirty="0">
                <a:latin typeface="Arial"/>
                <a:cs typeface="Arial"/>
              </a:rPr>
              <a:t>again.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9</a:t>
            </a:fld>
            <a:endParaRPr spc="-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2870" y="567082"/>
            <a:ext cx="7037188" cy="787229"/>
          </a:xfrm>
          <a:custGeom>
            <a:avLst/>
            <a:gdLst/>
            <a:ahLst/>
            <a:cxnLst/>
            <a:rect l="l" t="t" r="r" b="b"/>
            <a:pathLst>
              <a:path w="8229600" h="867410">
                <a:moveTo>
                  <a:pt x="8229599" y="867155"/>
                </a:moveTo>
                <a:lnTo>
                  <a:pt x="8229599" y="0"/>
                </a:lnTo>
                <a:lnTo>
                  <a:pt x="0" y="0"/>
                </a:lnTo>
                <a:lnTo>
                  <a:pt x="0" y="867155"/>
                </a:lnTo>
                <a:lnTo>
                  <a:pt x="8229599" y="867155"/>
                </a:lnTo>
                <a:close/>
              </a:path>
            </a:pathLst>
          </a:custGeom>
          <a:solidFill>
            <a:srgbClr val="FFFF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20205" y="525126"/>
            <a:ext cx="2543922" cy="78068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4454">
              <a:spcBef>
                <a:spcPts val="88"/>
              </a:spcBef>
            </a:pPr>
            <a:r>
              <a:rPr sz="2500" spc="-53" dirty="0"/>
              <a:t>Module </a:t>
            </a:r>
            <a:r>
              <a:rPr sz="2500" spc="-127" dirty="0"/>
              <a:t>2 </a:t>
            </a:r>
            <a:r>
              <a:rPr sz="2500" spc="-149" dirty="0"/>
              <a:t>– </a:t>
            </a:r>
            <a:r>
              <a:rPr sz="2500" spc="-61" dirty="0"/>
              <a:t>Outline  </a:t>
            </a:r>
            <a:r>
              <a:rPr sz="2500" spc="-96" dirty="0">
                <a:solidFill>
                  <a:srgbClr val="001F5F"/>
                </a:solidFill>
              </a:rPr>
              <a:t>Divide </a:t>
            </a:r>
            <a:r>
              <a:rPr sz="2500" spc="-118" dirty="0">
                <a:solidFill>
                  <a:srgbClr val="001F5F"/>
                </a:solidFill>
              </a:rPr>
              <a:t>and</a:t>
            </a:r>
            <a:r>
              <a:rPr sz="2500" spc="-281" dirty="0">
                <a:solidFill>
                  <a:srgbClr val="001F5F"/>
                </a:solidFill>
              </a:rPr>
              <a:t> </a:t>
            </a:r>
            <a:r>
              <a:rPr sz="2500" spc="-132" dirty="0">
                <a:solidFill>
                  <a:srgbClr val="001F5F"/>
                </a:solidFill>
              </a:rPr>
              <a:t>Conquer</a:t>
            </a:r>
            <a:endParaRPr sz="2500"/>
          </a:p>
        </p:txBody>
      </p:sp>
      <p:grpSp>
        <p:nvGrpSpPr>
          <p:cNvPr id="4" name="object 4"/>
          <p:cNvGrpSpPr/>
          <p:nvPr/>
        </p:nvGrpSpPr>
        <p:grpSpPr>
          <a:xfrm>
            <a:off x="1052870" y="580913"/>
            <a:ext cx="7037188" cy="5296220"/>
            <a:chOff x="1231273" y="640080"/>
            <a:chExt cx="8229600" cy="5835650"/>
          </a:xfrm>
        </p:grpSpPr>
        <p:sp>
          <p:nvSpPr>
            <p:cNvPr id="5" name="object 5"/>
            <p:cNvSpPr/>
            <p:nvPr/>
          </p:nvSpPr>
          <p:spPr>
            <a:xfrm>
              <a:off x="8144134" y="640080"/>
              <a:ext cx="1101852" cy="1828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148705" y="822960"/>
              <a:ext cx="1101852" cy="2286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53277" y="845820"/>
              <a:ext cx="1101852" cy="3200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153277" y="877824"/>
              <a:ext cx="1101852" cy="1828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57850" y="896112"/>
              <a:ext cx="1101852" cy="3200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162422" y="928116"/>
              <a:ext cx="1101852" cy="27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166993" y="957834"/>
              <a:ext cx="1097280" cy="0"/>
            </a:xfrm>
            <a:custGeom>
              <a:avLst/>
              <a:gdLst/>
              <a:ahLst/>
              <a:cxnLst/>
              <a:rect l="l" t="t" r="r" b="b"/>
              <a:pathLst>
                <a:path w="1097279">
                  <a:moveTo>
                    <a:pt x="0" y="0"/>
                  </a:moveTo>
                  <a:lnTo>
                    <a:pt x="1097280" y="0"/>
                  </a:lnTo>
                </a:path>
              </a:pathLst>
            </a:custGeom>
            <a:ln w="4572">
              <a:solidFill>
                <a:srgbClr val="B2C5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070981" y="960120"/>
              <a:ext cx="1385316" cy="59893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63005" y="1559052"/>
              <a:ext cx="1106424" cy="5029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272150" y="1609344"/>
              <a:ext cx="1101852" cy="2743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276722" y="1636776"/>
              <a:ext cx="1101852" cy="2743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281293" y="1664208"/>
              <a:ext cx="1101852" cy="2286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31273" y="1796796"/>
              <a:ext cx="8229600" cy="1981200"/>
            </a:xfrm>
            <a:custGeom>
              <a:avLst/>
              <a:gdLst/>
              <a:ahLst/>
              <a:cxnLst/>
              <a:rect l="l" t="t" r="r" b="b"/>
              <a:pathLst>
                <a:path w="8229600" h="1981200">
                  <a:moveTo>
                    <a:pt x="0" y="0"/>
                  </a:moveTo>
                  <a:lnTo>
                    <a:pt x="0" y="1981200"/>
                  </a:lnTo>
                  <a:lnTo>
                    <a:pt x="8229600" y="1981200"/>
                  </a:lnTo>
                  <a:lnTo>
                    <a:pt x="8229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285865" y="1687068"/>
              <a:ext cx="1101852" cy="19202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31273" y="3777996"/>
              <a:ext cx="8229600" cy="2697480"/>
            </a:xfrm>
            <a:custGeom>
              <a:avLst/>
              <a:gdLst/>
              <a:ahLst/>
              <a:cxnLst/>
              <a:rect l="l" t="t" r="r" b="b"/>
              <a:pathLst>
                <a:path w="8229600" h="2697479">
                  <a:moveTo>
                    <a:pt x="8229599" y="2697479"/>
                  </a:moveTo>
                  <a:lnTo>
                    <a:pt x="8229599" y="0"/>
                  </a:lnTo>
                  <a:lnTo>
                    <a:pt x="0" y="0"/>
                  </a:lnTo>
                  <a:lnTo>
                    <a:pt x="0" y="2697479"/>
                  </a:lnTo>
                  <a:lnTo>
                    <a:pt x="8229599" y="2697479"/>
                  </a:lnTo>
                  <a:close/>
                </a:path>
              </a:pathLst>
            </a:custGeom>
            <a:solidFill>
              <a:srgbClr val="FFFF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131065" y="1576302"/>
            <a:ext cx="5460336" cy="4323215"/>
          </a:xfrm>
          <a:prstGeom prst="rect">
            <a:avLst/>
          </a:prstGeom>
        </p:spPr>
        <p:txBody>
          <a:bodyPr vert="horz" wrap="square" lIns="0" tIns="75164" rIns="0" bIns="0" rtlCol="0">
            <a:spAutoFit/>
          </a:bodyPr>
          <a:lstStyle/>
          <a:p>
            <a:pPr marL="451538" indent="-452096">
              <a:spcBef>
                <a:spcPts val="592"/>
              </a:spcBef>
              <a:buAutoNum type="arabicPeriod"/>
              <a:tabLst>
                <a:tab pos="451538" algn="l"/>
                <a:tab pos="452096" algn="l"/>
              </a:tabLst>
            </a:pPr>
            <a:r>
              <a:rPr sz="2100" spc="-114" dirty="0">
                <a:latin typeface="Arial"/>
                <a:cs typeface="Arial"/>
              </a:rPr>
              <a:t>General</a:t>
            </a:r>
            <a:r>
              <a:rPr sz="2100" spc="-136" dirty="0">
                <a:latin typeface="Arial"/>
                <a:cs typeface="Arial"/>
              </a:rPr>
              <a:t> </a:t>
            </a:r>
            <a:r>
              <a:rPr sz="2100" spc="-48" dirty="0">
                <a:latin typeface="Arial"/>
                <a:cs typeface="Arial"/>
              </a:rPr>
              <a:t>method</a:t>
            </a:r>
            <a:endParaRPr sz="2100">
              <a:latin typeface="Arial"/>
              <a:cs typeface="Arial"/>
            </a:endParaRPr>
          </a:p>
          <a:p>
            <a:pPr marL="451538" indent="-452096">
              <a:spcBef>
                <a:spcPts val="504"/>
              </a:spcBef>
              <a:buAutoNum type="arabicPeriod"/>
              <a:tabLst>
                <a:tab pos="451538" algn="l"/>
                <a:tab pos="452096" algn="l"/>
              </a:tabLst>
            </a:pPr>
            <a:r>
              <a:rPr sz="2100" spc="-123" dirty="0">
                <a:latin typeface="Arial"/>
                <a:cs typeface="Arial"/>
              </a:rPr>
              <a:t>Recurrence</a:t>
            </a:r>
            <a:r>
              <a:rPr sz="2100" spc="-145" dirty="0">
                <a:latin typeface="Arial"/>
                <a:cs typeface="Arial"/>
              </a:rPr>
              <a:t> </a:t>
            </a:r>
            <a:r>
              <a:rPr sz="2100" spc="-57" dirty="0">
                <a:latin typeface="Arial"/>
                <a:cs typeface="Arial"/>
              </a:rPr>
              <a:t>equation</a:t>
            </a:r>
            <a:endParaRPr sz="2100">
              <a:latin typeface="Arial"/>
              <a:cs typeface="Arial"/>
            </a:endParaRPr>
          </a:p>
          <a:p>
            <a:pPr marL="451538" indent="-452096">
              <a:spcBef>
                <a:spcPts val="504"/>
              </a:spcBef>
              <a:buAutoNum type="arabicPeriod"/>
              <a:tabLst>
                <a:tab pos="451538" algn="l"/>
                <a:tab pos="452096" algn="l"/>
              </a:tabLst>
            </a:pPr>
            <a:r>
              <a:rPr sz="2100" spc="-44" dirty="0">
                <a:latin typeface="Arial"/>
                <a:cs typeface="Arial"/>
              </a:rPr>
              <a:t>Algorithm: </a:t>
            </a:r>
            <a:r>
              <a:rPr sz="2100" spc="-92" dirty="0">
                <a:latin typeface="Arial"/>
                <a:cs typeface="Arial"/>
              </a:rPr>
              <a:t>Binary</a:t>
            </a:r>
            <a:r>
              <a:rPr sz="2100" spc="-241" dirty="0">
                <a:latin typeface="Arial"/>
                <a:cs typeface="Arial"/>
              </a:rPr>
              <a:t> </a:t>
            </a:r>
            <a:r>
              <a:rPr sz="2100" spc="-123" dirty="0">
                <a:latin typeface="Arial"/>
                <a:cs typeface="Arial"/>
              </a:rPr>
              <a:t>search</a:t>
            </a:r>
            <a:endParaRPr sz="2100">
              <a:latin typeface="Arial"/>
              <a:cs typeface="Arial"/>
            </a:endParaRPr>
          </a:p>
          <a:p>
            <a:pPr marL="451538" indent="-452096">
              <a:spcBef>
                <a:spcPts val="504"/>
              </a:spcBef>
              <a:buAutoNum type="arabicPeriod"/>
              <a:tabLst>
                <a:tab pos="451538" algn="l"/>
                <a:tab pos="452096" algn="l"/>
              </a:tabLst>
            </a:pPr>
            <a:r>
              <a:rPr sz="2100" spc="-44" dirty="0">
                <a:latin typeface="Arial"/>
                <a:cs typeface="Arial"/>
              </a:rPr>
              <a:t>Algorithm: </a:t>
            </a:r>
            <a:r>
              <a:rPr sz="2100" spc="-96" dirty="0">
                <a:latin typeface="Arial"/>
                <a:cs typeface="Arial"/>
              </a:rPr>
              <a:t>Finding </a:t>
            </a:r>
            <a:r>
              <a:rPr sz="2100" spc="-26" dirty="0">
                <a:latin typeface="Arial"/>
                <a:cs typeface="Arial"/>
              </a:rPr>
              <a:t>the </a:t>
            </a:r>
            <a:r>
              <a:rPr sz="2100" spc="-88" dirty="0">
                <a:latin typeface="Arial"/>
                <a:cs typeface="Arial"/>
              </a:rPr>
              <a:t>maximum </a:t>
            </a:r>
            <a:r>
              <a:rPr sz="2100" spc="-100" dirty="0">
                <a:latin typeface="Arial"/>
                <a:cs typeface="Arial"/>
              </a:rPr>
              <a:t>and</a:t>
            </a:r>
            <a:r>
              <a:rPr sz="2100" spc="-421" dirty="0">
                <a:latin typeface="Arial"/>
                <a:cs typeface="Arial"/>
              </a:rPr>
              <a:t> </a:t>
            </a:r>
            <a:r>
              <a:rPr sz="2100" spc="-48" dirty="0">
                <a:latin typeface="Arial"/>
                <a:cs typeface="Arial"/>
              </a:rPr>
              <a:t>minimum</a:t>
            </a:r>
            <a:endParaRPr sz="2100">
              <a:latin typeface="Arial"/>
              <a:cs typeface="Arial"/>
            </a:endParaRPr>
          </a:p>
          <a:p>
            <a:pPr marL="451538" indent="-452096">
              <a:spcBef>
                <a:spcPts val="509"/>
              </a:spcBef>
              <a:buAutoNum type="arabicPeriod"/>
              <a:tabLst>
                <a:tab pos="451538" algn="l"/>
                <a:tab pos="452096" algn="l"/>
              </a:tabLst>
            </a:pPr>
            <a:r>
              <a:rPr sz="2100" spc="-44" dirty="0">
                <a:latin typeface="Arial"/>
                <a:cs typeface="Arial"/>
              </a:rPr>
              <a:t>Algorithm: </a:t>
            </a:r>
            <a:r>
              <a:rPr sz="2100" spc="-83" dirty="0">
                <a:latin typeface="Arial"/>
                <a:cs typeface="Arial"/>
              </a:rPr>
              <a:t>Merge</a:t>
            </a:r>
            <a:r>
              <a:rPr sz="2100" spc="-219" dirty="0">
                <a:latin typeface="Arial"/>
                <a:cs typeface="Arial"/>
              </a:rPr>
              <a:t> </a:t>
            </a:r>
            <a:r>
              <a:rPr sz="2100" spc="-39" dirty="0">
                <a:latin typeface="Arial"/>
                <a:cs typeface="Arial"/>
              </a:rPr>
              <a:t>sort</a:t>
            </a:r>
            <a:endParaRPr sz="2100">
              <a:latin typeface="Arial"/>
              <a:cs typeface="Arial"/>
            </a:endParaRPr>
          </a:p>
          <a:p>
            <a:pPr marL="451538" indent="-452096">
              <a:spcBef>
                <a:spcPts val="504"/>
              </a:spcBef>
              <a:buAutoNum type="arabicPeriod"/>
              <a:tabLst>
                <a:tab pos="451538" algn="l"/>
                <a:tab pos="452096" algn="l"/>
              </a:tabLst>
            </a:pPr>
            <a:r>
              <a:rPr sz="2100" spc="-44" dirty="0">
                <a:latin typeface="Arial"/>
                <a:cs typeface="Arial"/>
              </a:rPr>
              <a:t>Algorithm: </a:t>
            </a:r>
            <a:r>
              <a:rPr sz="2100" spc="-105" dirty="0">
                <a:latin typeface="Arial"/>
                <a:cs typeface="Arial"/>
              </a:rPr>
              <a:t>Quick</a:t>
            </a:r>
            <a:r>
              <a:rPr sz="2100" spc="-246" dirty="0">
                <a:latin typeface="Arial"/>
                <a:cs typeface="Arial"/>
              </a:rPr>
              <a:t> </a:t>
            </a:r>
            <a:r>
              <a:rPr sz="2100" spc="-39" dirty="0">
                <a:latin typeface="Arial"/>
                <a:cs typeface="Arial"/>
              </a:rPr>
              <a:t>sort</a:t>
            </a:r>
            <a:endParaRPr sz="2100">
              <a:latin typeface="Arial"/>
              <a:cs typeface="Arial"/>
            </a:endParaRPr>
          </a:p>
          <a:p>
            <a:pPr marL="451538" indent="-452096">
              <a:spcBef>
                <a:spcPts val="504"/>
              </a:spcBef>
              <a:buAutoNum type="arabicPeriod"/>
              <a:tabLst>
                <a:tab pos="451538" algn="l"/>
                <a:tab pos="452096" algn="l"/>
              </a:tabLst>
            </a:pPr>
            <a:r>
              <a:rPr sz="2100" spc="-44" dirty="0">
                <a:latin typeface="Arial"/>
                <a:cs typeface="Arial"/>
              </a:rPr>
              <a:t>Algorithm: </a:t>
            </a:r>
            <a:r>
              <a:rPr sz="2100" spc="-145" dirty="0">
                <a:latin typeface="Arial"/>
                <a:cs typeface="Arial"/>
              </a:rPr>
              <a:t>Strassen’s </a:t>
            </a:r>
            <a:r>
              <a:rPr sz="2100" spc="-39" dirty="0">
                <a:latin typeface="Arial"/>
                <a:cs typeface="Arial"/>
              </a:rPr>
              <a:t>matrix</a:t>
            </a:r>
            <a:r>
              <a:rPr sz="2100" spc="-223" dirty="0">
                <a:latin typeface="Arial"/>
                <a:cs typeface="Arial"/>
              </a:rPr>
              <a:t> </a:t>
            </a:r>
            <a:r>
              <a:rPr sz="2100" spc="-31" dirty="0">
                <a:latin typeface="Arial"/>
                <a:cs typeface="Arial"/>
              </a:rPr>
              <a:t>multiplication</a:t>
            </a:r>
            <a:endParaRPr sz="2100">
              <a:latin typeface="Arial"/>
              <a:cs typeface="Arial"/>
            </a:endParaRPr>
          </a:p>
          <a:p>
            <a:pPr marL="451538" indent="-452096">
              <a:spcBef>
                <a:spcPts val="504"/>
              </a:spcBef>
              <a:buAutoNum type="arabicPeriod"/>
              <a:tabLst>
                <a:tab pos="451538" algn="l"/>
                <a:tab pos="452096" algn="l"/>
              </a:tabLst>
            </a:pPr>
            <a:r>
              <a:rPr sz="2100" spc="-127" dirty="0">
                <a:latin typeface="Arial"/>
                <a:cs typeface="Arial"/>
              </a:rPr>
              <a:t>Advantages </a:t>
            </a:r>
            <a:r>
              <a:rPr sz="2100" spc="-100" dirty="0">
                <a:latin typeface="Arial"/>
                <a:cs typeface="Arial"/>
              </a:rPr>
              <a:t>and</a:t>
            </a:r>
            <a:r>
              <a:rPr sz="2100" spc="-118" dirty="0">
                <a:latin typeface="Arial"/>
                <a:cs typeface="Arial"/>
              </a:rPr>
              <a:t> </a:t>
            </a:r>
            <a:r>
              <a:rPr sz="2100" spc="-132" dirty="0">
                <a:latin typeface="Arial"/>
                <a:cs typeface="Arial"/>
              </a:rPr>
              <a:t>Disadvantages</a:t>
            </a:r>
            <a:endParaRPr sz="2100">
              <a:latin typeface="Arial"/>
              <a:cs typeface="Arial"/>
            </a:endParaRPr>
          </a:p>
          <a:p>
            <a:pPr marL="451538" indent="-452096">
              <a:spcBef>
                <a:spcPts val="504"/>
              </a:spcBef>
              <a:buAutoNum type="arabicPeriod"/>
              <a:tabLst>
                <a:tab pos="451538" algn="l"/>
                <a:tab pos="452096" algn="l"/>
              </a:tabLst>
            </a:pPr>
            <a:r>
              <a:rPr sz="2100" b="1" spc="-175" dirty="0">
                <a:solidFill>
                  <a:srgbClr val="000099"/>
                </a:solidFill>
                <a:latin typeface="Arial"/>
                <a:cs typeface="Arial"/>
              </a:rPr>
              <a:t>Decrease </a:t>
            </a:r>
            <a:r>
              <a:rPr sz="2100" b="1" spc="-153" dirty="0">
                <a:solidFill>
                  <a:srgbClr val="000099"/>
                </a:solidFill>
                <a:latin typeface="Arial"/>
                <a:cs typeface="Arial"/>
              </a:rPr>
              <a:t>and </a:t>
            </a:r>
            <a:r>
              <a:rPr sz="2100" b="1" spc="-175" dirty="0">
                <a:solidFill>
                  <a:srgbClr val="000099"/>
                </a:solidFill>
                <a:latin typeface="Arial"/>
                <a:cs typeface="Arial"/>
              </a:rPr>
              <a:t>Conquer</a:t>
            </a:r>
            <a:r>
              <a:rPr sz="2100" b="1" spc="-39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100" b="1" spc="-175" dirty="0">
                <a:solidFill>
                  <a:srgbClr val="000099"/>
                </a:solidFill>
                <a:latin typeface="Arial"/>
                <a:cs typeface="Arial"/>
              </a:rPr>
              <a:t>Approach</a:t>
            </a:r>
            <a:endParaRPr sz="2100">
              <a:latin typeface="Arial"/>
              <a:cs typeface="Arial"/>
            </a:endParaRPr>
          </a:p>
          <a:p>
            <a:pPr marL="451538" indent="-452096">
              <a:spcBef>
                <a:spcPts val="509"/>
              </a:spcBef>
              <a:buAutoNum type="arabicPeriod"/>
              <a:tabLst>
                <a:tab pos="452096" algn="l"/>
              </a:tabLst>
            </a:pPr>
            <a:r>
              <a:rPr sz="2100" b="1" spc="-136" dirty="0">
                <a:solidFill>
                  <a:srgbClr val="000099"/>
                </a:solidFill>
                <a:latin typeface="Arial"/>
                <a:cs typeface="Arial"/>
              </a:rPr>
              <a:t>Algorithm: </a:t>
            </a:r>
            <a:r>
              <a:rPr sz="2100" b="1" spc="-179" dirty="0">
                <a:solidFill>
                  <a:srgbClr val="000099"/>
                </a:solidFill>
                <a:latin typeface="Arial"/>
                <a:cs typeface="Arial"/>
              </a:rPr>
              <a:t>Topological</a:t>
            </a:r>
            <a:r>
              <a:rPr sz="2100" b="1" spc="-153" dirty="0">
                <a:solidFill>
                  <a:srgbClr val="000099"/>
                </a:solidFill>
                <a:latin typeface="Arial"/>
                <a:cs typeface="Arial"/>
              </a:rPr>
              <a:t> Sort</a:t>
            </a:r>
            <a:endParaRPr sz="210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10</a:t>
            </a:fld>
            <a:endParaRPr spc="-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0204" y="703550"/>
            <a:ext cx="8023795" cy="68835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pc="-193" dirty="0"/>
              <a:t>Decrease </a:t>
            </a:r>
            <a:r>
              <a:rPr spc="-132" dirty="0"/>
              <a:t>and </a:t>
            </a:r>
            <a:r>
              <a:rPr spc="-145" dirty="0"/>
              <a:t>Conquer</a:t>
            </a:r>
            <a:r>
              <a:rPr spc="-140" dirty="0"/>
              <a:t> </a:t>
            </a:r>
            <a:r>
              <a:rPr spc="-132" dirty="0"/>
              <a:t>Approach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20205" y="1639926"/>
            <a:ext cx="6783067" cy="2672950"/>
          </a:xfrm>
          <a:prstGeom prst="rect">
            <a:avLst/>
          </a:prstGeom>
        </p:spPr>
        <p:txBody>
          <a:bodyPr vert="horz" wrap="square" lIns="0" tIns="10579" rIns="0" bIns="0" rtlCol="0">
            <a:spAutoFit/>
          </a:bodyPr>
          <a:lstStyle/>
          <a:p>
            <a:pPr marL="311233" marR="348537" indent="-300655">
              <a:spcBef>
                <a:spcPts val="83"/>
              </a:spcBef>
              <a:buChar char="•"/>
              <a:tabLst>
                <a:tab pos="311233" algn="l"/>
                <a:tab pos="311790" algn="l"/>
              </a:tabLst>
            </a:pPr>
            <a:r>
              <a:rPr sz="2500" spc="-136" dirty="0">
                <a:latin typeface="Arial"/>
                <a:cs typeface="Arial"/>
              </a:rPr>
              <a:t>There </a:t>
            </a:r>
            <a:r>
              <a:rPr sz="2500" spc="-114" dirty="0">
                <a:latin typeface="Arial"/>
                <a:cs typeface="Arial"/>
              </a:rPr>
              <a:t>are </a:t>
            </a:r>
            <a:r>
              <a:rPr sz="2500" spc="-48" dirty="0">
                <a:latin typeface="Arial"/>
                <a:cs typeface="Arial"/>
              </a:rPr>
              <a:t>three </a:t>
            </a:r>
            <a:r>
              <a:rPr sz="2500" spc="-57" dirty="0">
                <a:latin typeface="Arial"/>
                <a:cs typeface="Arial"/>
              </a:rPr>
              <a:t>major </a:t>
            </a:r>
            <a:r>
              <a:rPr sz="2500" spc="-83" dirty="0">
                <a:latin typeface="Arial"/>
                <a:cs typeface="Arial"/>
              </a:rPr>
              <a:t>variations </a:t>
            </a:r>
            <a:r>
              <a:rPr sz="2500" spc="-4" dirty="0">
                <a:latin typeface="Arial"/>
                <a:cs typeface="Arial"/>
              </a:rPr>
              <a:t>of</a:t>
            </a:r>
            <a:r>
              <a:rPr sz="2500" spc="-302" dirty="0">
                <a:latin typeface="Arial"/>
                <a:cs typeface="Arial"/>
              </a:rPr>
              <a:t> </a:t>
            </a:r>
            <a:r>
              <a:rPr sz="2500" spc="-132" dirty="0">
                <a:latin typeface="Arial"/>
                <a:cs typeface="Arial"/>
              </a:rPr>
              <a:t>decrease-and-  </a:t>
            </a:r>
            <a:r>
              <a:rPr sz="2500" spc="-83" dirty="0">
                <a:latin typeface="Arial"/>
                <a:cs typeface="Arial"/>
              </a:rPr>
              <a:t>conquer:</a:t>
            </a:r>
            <a:endParaRPr sz="2500">
              <a:latin typeface="Arial"/>
              <a:cs typeface="Arial"/>
            </a:endParaRPr>
          </a:p>
          <a:p>
            <a:pPr marL="663111" marR="4454" lvl="1" indent="-251659">
              <a:spcBef>
                <a:spcPts val="530"/>
              </a:spcBef>
              <a:buChar char="–"/>
              <a:tabLst>
                <a:tab pos="663667" algn="l"/>
              </a:tabLst>
            </a:pPr>
            <a:r>
              <a:rPr sz="2100" spc="-96" dirty="0">
                <a:solidFill>
                  <a:srgbClr val="C00000"/>
                </a:solidFill>
                <a:latin typeface="Arial"/>
                <a:cs typeface="Arial"/>
              </a:rPr>
              <a:t>decrease-by-a-constant, </a:t>
            </a:r>
            <a:r>
              <a:rPr sz="2100" spc="-70" dirty="0">
                <a:latin typeface="Arial"/>
                <a:cs typeface="Arial"/>
              </a:rPr>
              <a:t>most </a:t>
            </a:r>
            <a:r>
              <a:rPr sz="2100" spc="-22" dirty="0">
                <a:latin typeface="Arial"/>
                <a:cs typeface="Arial"/>
              </a:rPr>
              <a:t>often </a:t>
            </a:r>
            <a:r>
              <a:rPr sz="2100" spc="-92" dirty="0">
                <a:latin typeface="Arial"/>
                <a:cs typeface="Arial"/>
              </a:rPr>
              <a:t>by </a:t>
            </a:r>
            <a:r>
              <a:rPr sz="2100" spc="-88" dirty="0">
                <a:latin typeface="Arial"/>
                <a:cs typeface="Arial"/>
              </a:rPr>
              <a:t>one </a:t>
            </a:r>
            <a:r>
              <a:rPr sz="2100" spc="-92" dirty="0">
                <a:latin typeface="Arial"/>
                <a:cs typeface="Arial"/>
              </a:rPr>
              <a:t>(e.g.,</a:t>
            </a:r>
            <a:r>
              <a:rPr sz="2100" spc="-298" dirty="0">
                <a:latin typeface="Arial"/>
                <a:cs typeface="Arial"/>
              </a:rPr>
              <a:t> </a:t>
            </a:r>
            <a:r>
              <a:rPr sz="2100" spc="-44" dirty="0">
                <a:latin typeface="Arial"/>
                <a:cs typeface="Arial"/>
              </a:rPr>
              <a:t>insertion  sort)</a:t>
            </a:r>
            <a:endParaRPr sz="2100">
              <a:latin typeface="Arial"/>
              <a:cs typeface="Arial"/>
            </a:endParaRPr>
          </a:p>
          <a:p>
            <a:pPr marL="663111" marR="6681" lvl="1" indent="-251659">
              <a:spcBef>
                <a:spcPts val="504"/>
              </a:spcBef>
              <a:buChar char="–"/>
              <a:tabLst>
                <a:tab pos="663667" algn="l"/>
              </a:tabLst>
            </a:pPr>
            <a:r>
              <a:rPr sz="2100" spc="-92" dirty="0">
                <a:solidFill>
                  <a:srgbClr val="C00000"/>
                </a:solidFill>
                <a:latin typeface="Arial"/>
                <a:cs typeface="Arial"/>
              </a:rPr>
              <a:t>decrease-by-a-constant-factor, </a:t>
            </a:r>
            <a:r>
              <a:rPr sz="2100" spc="-70" dirty="0">
                <a:latin typeface="Arial"/>
                <a:cs typeface="Arial"/>
              </a:rPr>
              <a:t>most </a:t>
            </a:r>
            <a:r>
              <a:rPr sz="2100" spc="-22" dirty="0">
                <a:latin typeface="Arial"/>
                <a:cs typeface="Arial"/>
              </a:rPr>
              <a:t>often </a:t>
            </a:r>
            <a:r>
              <a:rPr sz="2100" spc="-92" dirty="0">
                <a:latin typeface="Arial"/>
                <a:cs typeface="Arial"/>
              </a:rPr>
              <a:t>by </a:t>
            </a:r>
            <a:r>
              <a:rPr sz="2100" spc="-26" dirty="0">
                <a:latin typeface="Arial"/>
                <a:cs typeface="Arial"/>
              </a:rPr>
              <a:t>the </a:t>
            </a:r>
            <a:r>
              <a:rPr sz="2100" spc="-44" dirty="0">
                <a:latin typeface="Arial"/>
                <a:cs typeface="Arial"/>
              </a:rPr>
              <a:t>factor</a:t>
            </a:r>
            <a:r>
              <a:rPr sz="2100" spc="-333" dirty="0">
                <a:latin typeface="Arial"/>
                <a:cs typeface="Arial"/>
              </a:rPr>
              <a:t> </a:t>
            </a:r>
            <a:r>
              <a:rPr sz="2100" spc="-9" dirty="0">
                <a:latin typeface="Arial"/>
                <a:cs typeface="Arial"/>
              </a:rPr>
              <a:t>of  </a:t>
            </a:r>
            <a:r>
              <a:rPr sz="2100" spc="4" dirty="0">
                <a:latin typeface="Arial"/>
                <a:cs typeface="Arial"/>
              </a:rPr>
              <a:t>two </a:t>
            </a:r>
            <a:r>
              <a:rPr sz="2100" spc="-92" dirty="0">
                <a:latin typeface="Arial"/>
                <a:cs typeface="Arial"/>
              </a:rPr>
              <a:t>(e.g., </a:t>
            </a:r>
            <a:r>
              <a:rPr sz="2100" spc="-57" dirty="0">
                <a:latin typeface="Arial"/>
                <a:cs typeface="Arial"/>
              </a:rPr>
              <a:t>binary</a:t>
            </a:r>
            <a:r>
              <a:rPr sz="2100" spc="-285" dirty="0">
                <a:latin typeface="Arial"/>
                <a:cs typeface="Arial"/>
              </a:rPr>
              <a:t> </a:t>
            </a:r>
            <a:r>
              <a:rPr sz="2100" spc="-118" dirty="0">
                <a:latin typeface="Arial"/>
                <a:cs typeface="Arial"/>
              </a:rPr>
              <a:t>search)</a:t>
            </a:r>
            <a:endParaRPr sz="2100">
              <a:latin typeface="Arial"/>
              <a:cs typeface="Arial"/>
            </a:endParaRPr>
          </a:p>
          <a:p>
            <a:pPr marL="663111" lvl="1" indent="-252216">
              <a:spcBef>
                <a:spcPts val="504"/>
              </a:spcBef>
              <a:buChar char="–"/>
              <a:tabLst>
                <a:tab pos="663667" algn="l"/>
              </a:tabLst>
            </a:pPr>
            <a:r>
              <a:rPr sz="2100" spc="-105" dirty="0">
                <a:solidFill>
                  <a:srgbClr val="C00000"/>
                </a:solidFill>
                <a:latin typeface="Arial"/>
                <a:cs typeface="Arial"/>
              </a:rPr>
              <a:t>variable-size-decrease </a:t>
            </a:r>
            <a:r>
              <a:rPr sz="2100" spc="-92" dirty="0">
                <a:latin typeface="Arial"/>
                <a:cs typeface="Arial"/>
              </a:rPr>
              <a:t>(e.g., </a:t>
            </a:r>
            <a:r>
              <a:rPr sz="2100" spc="-118" dirty="0">
                <a:latin typeface="Arial"/>
                <a:cs typeface="Arial"/>
              </a:rPr>
              <a:t>Euclid’s</a:t>
            </a:r>
            <a:r>
              <a:rPr sz="2100" spc="-167" dirty="0">
                <a:latin typeface="Arial"/>
                <a:cs typeface="Arial"/>
              </a:rPr>
              <a:t> </a:t>
            </a:r>
            <a:r>
              <a:rPr sz="2100" spc="-48" dirty="0">
                <a:latin typeface="Arial"/>
                <a:cs typeface="Arial"/>
              </a:rPr>
              <a:t>algorithm)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11</a:t>
            </a:fld>
            <a:endParaRPr spc="-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0204" y="703550"/>
            <a:ext cx="7380885" cy="68835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pc="-153" dirty="0"/>
              <a:t>Topologocal</a:t>
            </a:r>
            <a:r>
              <a:rPr spc="-201" dirty="0"/>
              <a:t> </a:t>
            </a:r>
            <a:r>
              <a:rPr spc="-114" dirty="0"/>
              <a:t>Sorting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20205" y="1561917"/>
            <a:ext cx="4696345" cy="1804998"/>
          </a:xfrm>
          <a:prstGeom prst="rect">
            <a:avLst/>
          </a:prstGeom>
        </p:spPr>
        <p:txBody>
          <a:bodyPr vert="horz" wrap="square" lIns="0" tIns="85742" rIns="0" bIns="0" rtlCol="0">
            <a:spAutoFit/>
          </a:bodyPr>
          <a:lstStyle/>
          <a:p>
            <a:pPr marL="311790" indent="-300655">
              <a:spcBef>
                <a:spcPts val="675"/>
              </a:spcBef>
              <a:buChar char="•"/>
              <a:tabLst>
                <a:tab pos="311233" algn="l"/>
                <a:tab pos="311790" algn="l"/>
              </a:tabLst>
            </a:pPr>
            <a:r>
              <a:rPr sz="2500" spc="-136" dirty="0">
                <a:latin typeface="Arial"/>
                <a:cs typeface="Arial"/>
              </a:rPr>
              <a:t>Graph,</a:t>
            </a:r>
            <a:r>
              <a:rPr sz="2500" spc="-118" dirty="0">
                <a:latin typeface="Arial"/>
                <a:cs typeface="Arial"/>
              </a:rPr>
              <a:t> </a:t>
            </a:r>
            <a:r>
              <a:rPr sz="2500" spc="-123" dirty="0">
                <a:latin typeface="Arial"/>
                <a:cs typeface="Arial"/>
              </a:rPr>
              <a:t>Digraph</a:t>
            </a:r>
            <a:endParaRPr sz="2500">
              <a:latin typeface="Arial"/>
              <a:cs typeface="Arial"/>
            </a:endParaRPr>
          </a:p>
          <a:p>
            <a:pPr marL="311790" indent="-300655">
              <a:spcBef>
                <a:spcPts val="592"/>
              </a:spcBef>
              <a:buChar char="•"/>
              <a:tabLst>
                <a:tab pos="311233" algn="l"/>
                <a:tab pos="311790" algn="l"/>
              </a:tabLst>
            </a:pPr>
            <a:r>
              <a:rPr sz="2500" spc="-132" dirty="0">
                <a:latin typeface="Arial"/>
                <a:cs typeface="Arial"/>
              </a:rPr>
              <a:t>Adjacency </a:t>
            </a:r>
            <a:r>
              <a:rPr sz="2500" spc="-53" dirty="0">
                <a:latin typeface="Arial"/>
                <a:cs typeface="Arial"/>
              </a:rPr>
              <a:t>matrix </a:t>
            </a:r>
            <a:r>
              <a:rPr sz="2500" spc="-118" dirty="0">
                <a:latin typeface="Arial"/>
                <a:cs typeface="Arial"/>
              </a:rPr>
              <a:t>and </a:t>
            </a:r>
            <a:r>
              <a:rPr sz="2500" spc="-132" dirty="0">
                <a:latin typeface="Arial"/>
                <a:cs typeface="Arial"/>
              </a:rPr>
              <a:t>adjacency</a:t>
            </a:r>
            <a:r>
              <a:rPr sz="2500" spc="-171" dirty="0">
                <a:latin typeface="Arial"/>
                <a:cs typeface="Arial"/>
              </a:rPr>
              <a:t> </a:t>
            </a:r>
            <a:r>
              <a:rPr sz="2500" spc="-39" dirty="0">
                <a:latin typeface="Arial"/>
                <a:cs typeface="Arial"/>
              </a:rPr>
              <a:t>list</a:t>
            </a:r>
            <a:endParaRPr sz="2500">
              <a:latin typeface="Arial"/>
              <a:cs typeface="Arial"/>
            </a:endParaRPr>
          </a:p>
          <a:p>
            <a:pPr marL="311790" indent="-300655">
              <a:spcBef>
                <a:spcPts val="587"/>
              </a:spcBef>
              <a:buChar char="•"/>
              <a:tabLst>
                <a:tab pos="311233" algn="l"/>
                <a:tab pos="311790" algn="l"/>
              </a:tabLst>
            </a:pPr>
            <a:r>
              <a:rPr sz="2500" spc="-320" dirty="0">
                <a:latin typeface="Arial"/>
                <a:cs typeface="Arial"/>
              </a:rPr>
              <a:t>DFS,</a:t>
            </a:r>
            <a:r>
              <a:rPr sz="2500" spc="-132" dirty="0">
                <a:latin typeface="Arial"/>
                <a:cs typeface="Arial"/>
              </a:rPr>
              <a:t> </a:t>
            </a:r>
            <a:r>
              <a:rPr sz="2500" spc="-412" dirty="0">
                <a:latin typeface="Arial"/>
                <a:cs typeface="Arial"/>
              </a:rPr>
              <a:t>BFS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83189" y="2944675"/>
            <a:ext cx="6382989" cy="29737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12</a:t>
            </a:fld>
            <a:endParaRPr spc="-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agram&#10;&#10;Description automatically generated">
            <a:extLst>
              <a:ext uri="{FF2B5EF4-FFF2-40B4-BE49-F238E27FC236}">
                <a16:creationId xmlns:a16="http://schemas.microsoft.com/office/drawing/2014/main" id="{42BF2E0F-EF24-44D1-9D93-E0B67EF80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894" y="381280"/>
            <a:ext cx="8453251" cy="621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67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ext&#10;&#10;Description automatically generated">
            <a:extLst>
              <a:ext uri="{FF2B5EF4-FFF2-40B4-BE49-F238E27FC236}">
                <a16:creationId xmlns:a16="http://schemas.microsoft.com/office/drawing/2014/main" id="{4B1C1669-D804-4A96-99DC-E23E36AE7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73" y="550486"/>
            <a:ext cx="8977744" cy="625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908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agram&#10;&#10;Description automatically generated">
            <a:extLst>
              <a:ext uri="{FF2B5EF4-FFF2-40B4-BE49-F238E27FC236}">
                <a16:creationId xmlns:a16="http://schemas.microsoft.com/office/drawing/2014/main" id="{BB83BFE5-8D5E-492A-83ED-33CA9DB21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16" y="494293"/>
            <a:ext cx="7819900" cy="623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533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ext, letter&#10;&#10;Description automatically generated">
            <a:extLst>
              <a:ext uri="{FF2B5EF4-FFF2-40B4-BE49-F238E27FC236}">
                <a16:creationId xmlns:a16="http://schemas.microsoft.com/office/drawing/2014/main" id="{BD6AFD6D-6661-4700-8464-D17AE4423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03" y="488950"/>
            <a:ext cx="7899069" cy="611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50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9A27C8-69A2-47BB-9A7C-5CE3A02E2C56}"/>
              </a:ext>
            </a:extLst>
          </p:cNvPr>
          <p:cNvSpPr txBox="1"/>
          <p:nvPr/>
        </p:nvSpPr>
        <p:spPr>
          <a:xfrm>
            <a:off x="252431" y="428956"/>
            <a:ext cx="8480265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40424E"/>
                </a:solidFill>
                <a:latin typeface="urw-din"/>
              </a:rPr>
              <a:t>Tree Edge</a:t>
            </a:r>
            <a:r>
              <a:rPr lang="en-US" dirty="0">
                <a:solidFill>
                  <a:srgbClr val="40424E"/>
                </a:solidFill>
                <a:latin typeface="urw-din"/>
              </a:rPr>
              <a:t>: It is an edge which is present in the tree obtained after applying DFS on the graph </a:t>
            </a:r>
            <a:r>
              <a:rPr lang="en-US" dirty="0" err="1">
                <a:solidFill>
                  <a:srgbClr val="40424E"/>
                </a:solidFill>
                <a:latin typeface="urw-din"/>
              </a:rPr>
              <a:t>ab,bc,de</a:t>
            </a:r>
            <a:r>
              <a:rPr lang="en-US" dirty="0">
                <a:solidFill>
                  <a:srgbClr val="40424E"/>
                </a:solidFill>
                <a:latin typeface="urw-din"/>
              </a:rPr>
              <a:t>.  </a:t>
            </a:r>
          </a:p>
          <a:p>
            <a:r>
              <a:rPr lang="en-US" b="1" dirty="0">
                <a:solidFill>
                  <a:srgbClr val="40424E"/>
                </a:solidFill>
                <a:latin typeface="urw-din"/>
              </a:rPr>
              <a:t>Forward Edge</a:t>
            </a:r>
            <a:r>
              <a:rPr lang="en-US" dirty="0">
                <a:solidFill>
                  <a:srgbClr val="40424E"/>
                </a:solidFill>
                <a:latin typeface="urw-din"/>
              </a:rPr>
              <a:t>: It is an edge (u, v) such that v is descendant but not part of the DFS tree. ac</a:t>
            </a:r>
          </a:p>
          <a:p>
            <a:r>
              <a:rPr lang="en-US" b="1" dirty="0">
                <a:solidFill>
                  <a:srgbClr val="40424E"/>
                </a:solidFill>
                <a:latin typeface="urw-din"/>
              </a:rPr>
              <a:t>Back edge</a:t>
            </a:r>
            <a:r>
              <a:rPr lang="en-US" dirty="0">
                <a:solidFill>
                  <a:srgbClr val="40424E"/>
                </a:solidFill>
                <a:latin typeface="urw-din"/>
              </a:rPr>
              <a:t>: It is an edge (u, v) such that v is ancestor of node u but not part of DFS tree. </a:t>
            </a:r>
            <a:r>
              <a:rPr lang="en-US" dirty="0" err="1">
                <a:solidFill>
                  <a:srgbClr val="40424E"/>
                </a:solidFill>
                <a:latin typeface="urw-din"/>
              </a:rPr>
              <a:t>ba</a:t>
            </a:r>
            <a:endParaRPr lang="en-US" dirty="0" err="1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dirty="0">
                <a:solidFill>
                  <a:srgbClr val="40424E"/>
                </a:solidFill>
                <a:latin typeface="urw-din"/>
              </a:rPr>
              <a:t>. </a:t>
            </a:r>
            <a:r>
              <a:rPr lang="en-US" dirty="0">
                <a:solidFill>
                  <a:srgbClr val="40424E"/>
                </a:solidFill>
                <a:latin typeface="urw-din"/>
                <a:hlinkClick r:id="rId2"/>
              </a:rPr>
              <a:t>Presence of back edge indicates a cycle in directed graph</a:t>
            </a:r>
            <a:r>
              <a:rPr lang="en-US" dirty="0">
                <a:solidFill>
                  <a:srgbClr val="40424E"/>
                </a:solidFill>
                <a:latin typeface="urw-din"/>
              </a:rPr>
              <a:t>. </a:t>
            </a:r>
            <a:endParaRPr lang="en-US">
              <a:cs typeface="Calibri"/>
            </a:endParaRPr>
          </a:p>
          <a:p>
            <a:endParaRPr lang="en-US" dirty="0">
              <a:solidFill>
                <a:srgbClr val="40424E"/>
              </a:solidFill>
              <a:latin typeface="urw-din"/>
            </a:endParaRPr>
          </a:p>
          <a:p>
            <a:r>
              <a:rPr lang="en-US" b="1" dirty="0">
                <a:solidFill>
                  <a:srgbClr val="40424E"/>
                </a:solidFill>
                <a:latin typeface="urw-din"/>
              </a:rPr>
              <a:t>Cross Edge</a:t>
            </a:r>
            <a:r>
              <a:rPr lang="en-US" dirty="0">
                <a:solidFill>
                  <a:srgbClr val="40424E"/>
                </a:solidFill>
                <a:latin typeface="urw-din"/>
              </a:rPr>
              <a:t>: It is a edge which connects two node such that they do not have any ancestor and a descendant relationship between them. dc</a:t>
            </a:r>
          </a:p>
        </p:txBody>
      </p:sp>
    </p:spTree>
    <p:extLst>
      <p:ext uri="{BB962C8B-B14F-4D97-AF65-F5344CB8AC3E}">
        <p14:creationId xmlns:p14="http://schemas.microsoft.com/office/powerpoint/2010/main" val="4292448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18</a:t>
            </a:fld>
            <a:endParaRPr spc="-53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0205" y="703550"/>
            <a:ext cx="6523629" cy="68835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pc="-136" dirty="0"/>
              <a:t>Digraph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20205" y="1639925"/>
            <a:ext cx="6755917" cy="3314151"/>
          </a:xfrm>
          <a:prstGeom prst="rect">
            <a:avLst/>
          </a:prstGeom>
        </p:spPr>
        <p:txBody>
          <a:bodyPr vert="horz" wrap="square" lIns="0" tIns="10579" rIns="0" bIns="0" rtlCol="0">
            <a:spAutoFit/>
          </a:bodyPr>
          <a:lstStyle/>
          <a:p>
            <a:pPr marL="311233" marR="122489" indent="-300655" algn="just">
              <a:spcBef>
                <a:spcPts val="83"/>
              </a:spcBef>
              <a:buChar char="•"/>
              <a:tabLst>
                <a:tab pos="311790" algn="l"/>
              </a:tabLst>
            </a:pPr>
            <a:r>
              <a:rPr sz="2500" spc="-219" dirty="0">
                <a:latin typeface="Arial"/>
                <a:cs typeface="Arial"/>
              </a:rPr>
              <a:t>A </a:t>
            </a:r>
            <a:r>
              <a:rPr sz="2500" b="1" i="1" spc="-162" dirty="0">
                <a:latin typeface="Arial"/>
                <a:cs typeface="Arial"/>
              </a:rPr>
              <a:t>directed </a:t>
            </a:r>
            <a:r>
              <a:rPr sz="2500" b="1" i="1" spc="-237" dirty="0">
                <a:latin typeface="Arial"/>
                <a:cs typeface="Arial"/>
              </a:rPr>
              <a:t>cycle </a:t>
            </a:r>
            <a:r>
              <a:rPr sz="2500" spc="-35" dirty="0">
                <a:latin typeface="Arial"/>
                <a:cs typeface="Arial"/>
              </a:rPr>
              <a:t>in </a:t>
            </a:r>
            <a:r>
              <a:rPr sz="2500" spc="-193" dirty="0">
                <a:latin typeface="Arial"/>
                <a:cs typeface="Arial"/>
              </a:rPr>
              <a:t>a </a:t>
            </a:r>
            <a:r>
              <a:rPr sz="2500" spc="-96" dirty="0">
                <a:latin typeface="Arial"/>
                <a:cs typeface="Arial"/>
              </a:rPr>
              <a:t>digraph </a:t>
            </a:r>
            <a:r>
              <a:rPr sz="2500" spc="-132" dirty="0">
                <a:latin typeface="Arial"/>
                <a:cs typeface="Arial"/>
              </a:rPr>
              <a:t>is </a:t>
            </a:r>
            <a:r>
              <a:rPr sz="2500" spc="-193" dirty="0">
                <a:latin typeface="Arial"/>
                <a:cs typeface="Arial"/>
              </a:rPr>
              <a:t>a </a:t>
            </a:r>
            <a:r>
              <a:rPr sz="2500" spc="-145" dirty="0">
                <a:latin typeface="Arial"/>
                <a:cs typeface="Arial"/>
              </a:rPr>
              <a:t>sequence </a:t>
            </a:r>
            <a:r>
              <a:rPr sz="2500" spc="-4" dirty="0">
                <a:latin typeface="Arial"/>
                <a:cs typeface="Arial"/>
              </a:rPr>
              <a:t>of </a:t>
            </a:r>
            <a:r>
              <a:rPr sz="2500" spc="-48" dirty="0">
                <a:latin typeface="Arial"/>
                <a:cs typeface="Arial"/>
              </a:rPr>
              <a:t>three  </a:t>
            </a:r>
            <a:r>
              <a:rPr sz="2500" spc="-22" dirty="0">
                <a:latin typeface="Arial"/>
                <a:cs typeface="Arial"/>
              </a:rPr>
              <a:t>or</a:t>
            </a:r>
            <a:r>
              <a:rPr sz="2500" spc="-140" dirty="0">
                <a:latin typeface="Arial"/>
                <a:cs typeface="Arial"/>
              </a:rPr>
              <a:t> </a:t>
            </a:r>
            <a:r>
              <a:rPr sz="2500" spc="-79" dirty="0">
                <a:latin typeface="Arial"/>
                <a:cs typeface="Arial"/>
              </a:rPr>
              <a:t>more</a:t>
            </a:r>
            <a:r>
              <a:rPr sz="2500" spc="-118" dirty="0">
                <a:latin typeface="Arial"/>
                <a:cs typeface="Arial"/>
              </a:rPr>
              <a:t> </a:t>
            </a:r>
            <a:r>
              <a:rPr sz="2500" spc="-4" dirty="0">
                <a:latin typeface="Arial"/>
                <a:cs typeface="Arial"/>
              </a:rPr>
              <a:t>of</a:t>
            </a:r>
            <a:r>
              <a:rPr sz="2500" spc="-136" dirty="0">
                <a:latin typeface="Arial"/>
                <a:cs typeface="Arial"/>
              </a:rPr>
              <a:t> </a:t>
            </a:r>
            <a:r>
              <a:rPr sz="2500" spc="-44" dirty="0">
                <a:latin typeface="Arial"/>
                <a:cs typeface="Arial"/>
              </a:rPr>
              <a:t>its</a:t>
            </a:r>
            <a:r>
              <a:rPr sz="2500" spc="-110" dirty="0">
                <a:latin typeface="Arial"/>
                <a:cs typeface="Arial"/>
              </a:rPr>
              <a:t> </a:t>
            </a:r>
            <a:r>
              <a:rPr sz="2500" spc="-92" dirty="0">
                <a:latin typeface="Arial"/>
                <a:cs typeface="Arial"/>
              </a:rPr>
              <a:t>vertices</a:t>
            </a:r>
            <a:r>
              <a:rPr sz="2500" spc="-132" dirty="0">
                <a:latin typeface="Arial"/>
                <a:cs typeface="Arial"/>
              </a:rPr>
              <a:t> </a:t>
            </a:r>
            <a:r>
              <a:rPr sz="2500" spc="-4" dirty="0">
                <a:latin typeface="Arial"/>
                <a:cs typeface="Arial"/>
              </a:rPr>
              <a:t>that</a:t>
            </a:r>
            <a:r>
              <a:rPr sz="2500" spc="-114" dirty="0">
                <a:latin typeface="Arial"/>
                <a:cs typeface="Arial"/>
              </a:rPr>
              <a:t> </a:t>
            </a:r>
            <a:r>
              <a:rPr sz="2500" spc="-83" dirty="0">
                <a:latin typeface="Arial"/>
                <a:cs typeface="Arial"/>
              </a:rPr>
              <a:t>starts</a:t>
            </a:r>
            <a:r>
              <a:rPr sz="2500" spc="-118" dirty="0">
                <a:latin typeface="Arial"/>
                <a:cs typeface="Arial"/>
              </a:rPr>
              <a:t> and</a:t>
            </a:r>
            <a:r>
              <a:rPr sz="2500" spc="-105" dirty="0">
                <a:latin typeface="Arial"/>
                <a:cs typeface="Arial"/>
              </a:rPr>
              <a:t> </a:t>
            </a:r>
            <a:r>
              <a:rPr sz="2500" spc="-145" dirty="0">
                <a:latin typeface="Arial"/>
                <a:cs typeface="Arial"/>
              </a:rPr>
              <a:t>ends</a:t>
            </a:r>
            <a:r>
              <a:rPr sz="2500" spc="-110" dirty="0">
                <a:latin typeface="Arial"/>
                <a:cs typeface="Arial"/>
              </a:rPr>
              <a:t> </a:t>
            </a:r>
            <a:r>
              <a:rPr sz="2500" spc="9" dirty="0">
                <a:latin typeface="Arial"/>
                <a:cs typeface="Arial"/>
              </a:rPr>
              <a:t>with</a:t>
            </a:r>
            <a:r>
              <a:rPr sz="2500" spc="-123" dirty="0">
                <a:latin typeface="Arial"/>
                <a:cs typeface="Arial"/>
              </a:rPr>
              <a:t> </a:t>
            </a:r>
            <a:r>
              <a:rPr sz="2500" spc="-35" dirty="0">
                <a:latin typeface="Arial"/>
                <a:cs typeface="Arial"/>
              </a:rPr>
              <a:t>the  </a:t>
            </a:r>
            <a:r>
              <a:rPr sz="2500" spc="-175" dirty="0">
                <a:latin typeface="Arial"/>
                <a:cs typeface="Arial"/>
              </a:rPr>
              <a:t>same</a:t>
            </a:r>
            <a:r>
              <a:rPr sz="2500" spc="-140" dirty="0">
                <a:latin typeface="Arial"/>
                <a:cs typeface="Arial"/>
              </a:rPr>
              <a:t> </a:t>
            </a:r>
            <a:r>
              <a:rPr sz="2500" spc="-83" dirty="0">
                <a:latin typeface="Arial"/>
                <a:cs typeface="Arial"/>
              </a:rPr>
              <a:t>vertex</a:t>
            </a:r>
            <a:endParaRPr sz="2500">
              <a:latin typeface="Arial"/>
              <a:cs typeface="Arial"/>
            </a:endParaRPr>
          </a:p>
          <a:p>
            <a:pPr marL="311233" marR="4454" indent="-300655" algn="just">
              <a:spcBef>
                <a:spcPts val="587"/>
              </a:spcBef>
              <a:buChar char="•"/>
              <a:tabLst>
                <a:tab pos="311790" algn="l"/>
              </a:tabLst>
            </a:pPr>
            <a:r>
              <a:rPr sz="2500" spc="-149" dirty="0">
                <a:latin typeface="Arial"/>
                <a:cs typeface="Arial"/>
              </a:rPr>
              <a:t>For </a:t>
            </a:r>
            <a:r>
              <a:rPr sz="2500" spc="-123" dirty="0">
                <a:latin typeface="Arial"/>
                <a:cs typeface="Arial"/>
              </a:rPr>
              <a:t>example, </a:t>
            </a:r>
            <a:r>
              <a:rPr sz="2500" i="1" spc="-88" dirty="0">
                <a:latin typeface="Arial"/>
                <a:cs typeface="Arial"/>
              </a:rPr>
              <a:t>a, b, </a:t>
            </a:r>
            <a:r>
              <a:rPr sz="2500" i="1" spc="-105" dirty="0">
                <a:latin typeface="Arial"/>
                <a:cs typeface="Arial"/>
              </a:rPr>
              <a:t>a </a:t>
            </a:r>
            <a:r>
              <a:rPr sz="2500" spc="-132" dirty="0">
                <a:latin typeface="Arial"/>
                <a:cs typeface="Arial"/>
              </a:rPr>
              <a:t>is </a:t>
            </a:r>
            <a:r>
              <a:rPr sz="2500" spc="-193" dirty="0">
                <a:latin typeface="Arial"/>
                <a:cs typeface="Arial"/>
              </a:rPr>
              <a:t>a </a:t>
            </a:r>
            <a:r>
              <a:rPr sz="2500" spc="-66" dirty="0">
                <a:latin typeface="Arial"/>
                <a:cs typeface="Arial"/>
              </a:rPr>
              <a:t>directed </a:t>
            </a:r>
            <a:r>
              <a:rPr sz="2500" spc="-136" dirty="0">
                <a:latin typeface="Arial"/>
                <a:cs typeface="Arial"/>
              </a:rPr>
              <a:t>cycle </a:t>
            </a:r>
            <a:r>
              <a:rPr sz="2500" spc="-35" dirty="0">
                <a:latin typeface="Arial"/>
                <a:cs typeface="Arial"/>
              </a:rPr>
              <a:t>in the</a:t>
            </a:r>
            <a:r>
              <a:rPr sz="2500" spc="-246" dirty="0">
                <a:latin typeface="Arial"/>
                <a:cs typeface="Arial"/>
              </a:rPr>
              <a:t> </a:t>
            </a:r>
            <a:r>
              <a:rPr sz="2500" spc="-96" dirty="0">
                <a:latin typeface="Arial"/>
                <a:cs typeface="Arial"/>
              </a:rPr>
              <a:t>digraph  </a:t>
            </a:r>
            <a:r>
              <a:rPr sz="2500" spc="-35" dirty="0">
                <a:latin typeface="Arial"/>
                <a:cs typeface="Arial"/>
              </a:rPr>
              <a:t>in </a:t>
            </a:r>
            <a:r>
              <a:rPr sz="2500" spc="-136" dirty="0">
                <a:latin typeface="Arial"/>
                <a:cs typeface="Arial"/>
              </a:rPr>
              <a:t>Figure </a:t>
            </a:r>
            <a:r>
              <a:rPr sz="2500" spc="-118" dirty="0">
                <a:latin typeface="Arial"/>
                <a:cs typeface="Arial"/>
              </a:rPr>
              <a:t>given</a:t>
            </a:r>
            <a:r>
              <a:rPr sz="2500" spc="-210" dirty="0">
                <a:latin typeface="Arial"/>
                <a:cs typeface="Arial"/>
              </a:rPr>
              <a:t> </a:t>
            </a:r>
            <a:r>
              <a:rPr sz="2500" spc="-123" dirty="0">
                <a:latin typeface="Arial"/>
                <a:cs typeface="Arial"/>
              </a:rPr>
              <a:t>above.</a:t>
            </a:r>
            <a:endParaRPr sz="2500">
              <a:latin typeface="Arial"/>
              <a:cs typeface="Arial"/>
            </a:endParaRPr>
          </a:p>
          <a:p>
            <a:pPr marL="311233" marR="32849" indent="-300655">
              <a:spcBef>
                <a:spcPts val="592"/>
              </a:spcBef>
              <a:buChar char="•"/>
              <a:tabLst>
                <a:tab pos="311233" algn="l"/>
                <a:tab pos="311790" algn="l"/>
              </a:tabLst>
            </a:pPr>
            <a:r>
              <a:rPr sz="2500" spc="-162" dirty="0">
                <a:latin typeface="Arial"/>
                <a:cs typeface="Arial"/>
              </a:rPr>
              <a:t>Conversely, </a:t>
            </a:r>
            <a:r>
              <a:rPr sz="2500" spc="35" dirty="0">
                <a:latin typeface="Arial"/>
                <a:cs typeface="Arial"/>
              </a:rPr>
              <a:t>if </a:t>
            </a:r>
            <a:r>
              <a:rPr sz="2500" spc="-193" dirty="0">
                <a:latin typeface="Arial"/>
                <a:cs typeface="Arial"/>
              </a:rPr>
              <a:t>a </a:t>
            </a:r>
            <a:r>
              <a:rPr sz="2500" spc="-399" dirty="0">
                <a:latin typeface="Arial"/>
                <a:cs typeface="Arial"/>
              </a:rPr>
              <a:t>DFS </a:t>
            </a:r>
            <a:r>
              <a:rPr sz="2500" spc="-66" dirty="0">
                <a:latin typeface="Arial"/>
                <a:cs typeface="Arial"/>
              </a:rPr>
              <a:t>forest </a:t>
            </a:r>
            <a:r>
              <a:rPr sz="2500" spc="-4" dirty="0">
                <a:latin typeface="Arial"/>
                <a:cs typeface="Arial"/>
              </a:rPr>
              <a:t>of </a:t>
            </a:r>
            <a:r>
              <a:rPr sz="2500" spc="-193" dirty="0">
                <a:latin typeface="Arial"/>
                <a:cs typeface="Arial"/>
              </a:rPr>
              <a:t>a </a:t>
            </a:r>
            <a:r>
              <a:rPr sz="2500" spc="-96" dirty="0">
                <a:latin typeface="Arial"/>
                <a:cs typeface="Arial"/>
              </a:rPr>
              <a:t>digraph </a:t>
            </a:r>
            <a:r>
              <a:rPr sz="2500" spc="-184" dirty="0">
                <a:latin typeface="Arial"/>
                <a:cs typeface="Arial"/>
              </a:rPr>
              <a:t>has </a:t>
            </a:r>
            <a:r>
              <a:rPr sz="2500" spc="-79" dirty="0">
                <a:latin typeface="Arial"/>
                <a:cs typeface="Arial"/>
              </a:rPr>
              <a:t>no </a:t>
            </a:r>
            <a:r>
              <a:rPr sz="2500" spc="-145" dirty="0">
                <a:latin typeface="Arial"/>
                <a:cs typeface="Arial"/>
              </a:rPr>
              <a:t>back  </a:t>
            </a:r>
            <a:r>
              <a:rPr sz="2500" spc="-162" dirty="0">
                <a:latin typeface="Arial"/>
                <a:cs typeface="Arial"/>
              </a:rPr>
              <a:t>edges, </a:t>
            </a:r>
            <a:r>
              <a:rPr sz="2500" spc="-35" dirty="0">
                <a:latin typeface="Arial"/>
                <a:cs typeface="Arial"/>
              </a:rPr>
              <a:t>the </a:t>
            </a:r>
            <a:r>
              <a:rPr sz="2500" spc="-96" dirty="0">
                <a:latin typeface="Arial"/>
                <a:cs typeface="Arial"/>
              </a:rPr>
              <a:t>digraph </a:t>
            </a:r>
            <a:r>
              <a:rPr sz="2500" spc="-132" dirty="0">
                <a:latin typeface="Arial"/>
                <a:cs typeface="Arial"/>
              </a:rPr>
              <a:t>is </a:t>
            </a:r>
            <a:r>
              <a:rPr sz="2500" spc="-193" dirty="0">
                <a:latin typeface="Arial"/>
                <a:cs typeface="Arial"/>
              </a:rPr>
              <a:t>a </a:t>
            </a:r>
            <a:r>
              <a:rPr sz="2500" b="1" i="1" spc="-140" dirty="0">
                <a:latin typeface="Arial"/>
                <a:cs typeface="Arial"/>
              </a:rPr>
              <a:t>dag</a:t>
            </a:r>
            <a:r>
              <a:rPr sz="2500" spc="-140" dirty="0">
                <a:latin typeface="Arial"/>
                <a:cs typeface="Arial"/>
              </a:rPr>
              <a:t>, </a:t>
            </a:r>
            <a:r>
              <a:rPr sz="2500" spc="-136" dirty="0">
                <a:latin typeface="Arial"/>
                <a:cs typeface="Arial"/>
              </a:rPr>
              <a:t>an </a:t>
            </a:r>
            <a:r>
              <a:rPr sz="2500" spc="-118" dirty="0">
                <a:latin typeface="Arial"/>
                <a:cs typeface="Arial"/>
              </a:rPr>
              <a:t>acronym </a:t>
            </a:r>
            <a:r>
              <a:rPr sz="2500" spc="-9" dirty="0">
                <a:latin typeface="Arial"/>
                <a:cs typeface="Arial"/>
              </a:rPr>
              <a:t>for </a:t>
            </a:r>
            <a:r>
              <a:rPr sz="2500" b="1" i="1" spc="-162" dirty="0">
                <a:solidFill>
                  <a:srgbClr val="C00000"/>
                </a:solidFill>
                <a:latin typeface="Arial"/>
                <a:cs typeface="Arial"/>
              </a:rPr>
              <a:t>directed  </a:t>
            </a:r>
            <a:r>
              <a:rPr sz="2500" b="1" i="1" spc="-219" dirty="0">
                <a:solidFill>
                  <a:srgbClr val="C00000"/>
                </a:solidFill>
                <a:latin typeface="Arial"/>
                <a:cs typeface="Arial"/>
              </a:rPr>
              <a:t>acyclic</a:t>
            </a:r>
            <a:r>
              <a:rPr sz="2500" b="1" i="1" spc="-14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500" b="1" i="1" spc="-145" dirty="0">
                <a:solidFill>
                  <a:srgbClr val="C00000"/>
                </a:solidFill>
                <a:latin typeface="Arial"/>
                <a:cs typeface="Arial"/>
              </a:rPr>
              <a:t>graph</a:t>
            </a:r>
            <a:r>
              <a:rPr sz="2500" spc="-145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0204" y="668971"/>
            <a:ext cx="7738076" cy="68835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pc="-26" dirty="0"/>
              <a:t>Motivation </a:t>
            </a:r>
            <a:r>
              <a:rPr spc="-9" dirty="0"/>
              <a:t>for </a:t>
            </a:r>
            <a:r>
              <a:rPr spc="-79" dirty="0"/>
              <a:t>topological</a:t>
            </a:r>
            <a:r>
              <a:rPr spc="-424" dirty="0"/>
              <a:t> </a:t>
            </a:r>
            <a:r>
              <a:rPr spc="-75" dirty="0"/>
              <a:t>sorting</a:t>
            </a:r>
          </a:p>
        </p:txBody>
      </p:sp>
      <p:sp>
        <p:nvSpPr>
          <p:cNvPr id="3" name="object 3"/>
          <p:cNvSpPr/>
          <p:nvPr/>
        </p:nvSpPr>
        <p:spPr>
          <a:xfrm>
            <a:off x="6298178" y="2836791"/>
            <a:ext cx="1821849" cy="1518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20204" y="1504380"/>
            <a:ext cx="6419262" cy="415083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311233" marR="4454" indent="-300655">
              <a:spcBef>
                <a:spcPts val="88"/>
              </a:spcBef>
              <a:buChar char="•"/>
              <a:tabLst>
                <a:tab pos="311233" algn="l"/>
                <a:tab pos="311790" algn="l"/>
              </a:tabLst>
            </a:pPr>
            <a:r>
              <a:rPr sz="2100" spc="-118" dirty="0">
                <a:latin typeface="Arial"/>
                <a:cs typeface="Arial"/>
              </a:rPr>
              <a:t>Consider </a:t>
            </a:r>
            <a:r>
              <a:rPr sz="2100" spc="-167" dirty="0">
                <a:latin typeface="Arial"/>
                <a:cs typeface="Arial"/>
              </a:rPr>
              <a:t>a </a:t>
            </a:r>
            <a:r>
              <a:rPr sz="2100" spc="-83" dirty="0">
                <a:latin typeface="Arial"/>
                <a:cs typeface="Arial"/>
              </a:rPr>
              <a:t>set </a:t>
            </a:r>
            <a:r>
              <a:rPr sz="2100" spc="-9" dirty="0">
                <a:latin typeface="Arial"/>
                <a:cs typeface="Arial"/>
              </a:rPr>
              <a:t>of </a:t>
            </a:r>
            <a:r>
              <a:rPr sz="2100" spc="-48" dirty="0">
                <a:latin typeface="Arial"/>
                <a:cs typeface="Arial"/>
              </a:rPr>
              <a:t>five </a:t>
            </a:r>
            <a:r>
              <a:rPr sz="2100" spc="-53" dirty="0">
                <a:latin typeface="Arial"/>
                <a:cs typeface="Arial"/>
              </a:rPr>
              <a:t>required </a:t>
            </a:r>
            <a:r>
              <a:rPr sz="2100" spc="-132" dirty="0">
                <a:latin typeface="Arial"/>
                <a:cs typeface="Arial"/>
              </a:rPr>
              <a:t>courses </a:t>
            </a:r>
            <a:r>
              <a:rPr sz="2100" spc="-153" dirty="0">
                <a:latin typeface="Arial"/>
                <a:cs typeface="Arial"/>
              </a:rPr>
              <a:t>{C1, </a:t>
            </a:r>
            <a:r>
              <a:rPr sz="2100" spc="-189" dirty="0">
                <a:latin typeface="Arial"/>
                <a:cs typeface="Arial"/>
              </a:rPr>
              <a:t>C2, C3, C4, </a:t>
            </a:r>
            <a:r>
              <a:rPr sz="2100" spc="-184" dirty="0">
                <a:latin typeface="Arial"/>
                <a:cs typeface="Arial"/>
              </a:rPr>
              <a:t>C5}  </a:t>
            </a:r>
            <a:r>
              <a:rPr sz="2100" spc="-167" dirty="0">
                <a:latin typeface="Arial"/>
                <a:cs typeface="Arial"/>
              </a:rPr>
              <a:t>a </a:t>
            </a:r>
            <a:r>
              <a:rPr sz="2100" spc="-26" dirty="0">
                <a:latin typeface="Arial"/>
                <a:cs typeface="Arial"/>
              </a:rPr>
              <a:t>part-time </a:t>
            </a:r>
            <a:r>
              <a:rPr sz="2100" spc="-53" dirty="0">
                <a:latin typeface="Arial"/>
                <a:cs typeface="Arial"/>
              </a:rPr>
              <a:t>student </a:t>
            </a:r>
            <a:r>
              <a:rPr sz="2100" spc="-158" dirty="0">
                <a:latin typeface="Arial"/>
                <a:cs typeface="Arial"/>
              </a:rPr>
              <a:t>has </a:t>
            </a:r>
            <a:r>
              <a:rPr sz="2100" spc="18" dirty="0">
                <a:latin typeface="Arial"/>
                <a:cs typeface="Arial"/>
              </a:rPr>
              <a:t>to </a:t>
            </a:r>
            <a:r>
              <a:rPr sz="2100" spc="-88" dirty="0">
                <a:latin typeface="Arial"/>
                <a:cs typeface="Arial"/>
              </a:rPr>
              <a:t>take </a:t>
            </a:r>
            <a:r>
              <a:rPr sz="2100" spc="-26" dirty="0">
                <a:latin typeface="Arial"/>
                <a:cs typeface="Arial"/>
              </a:rPr>
              <a:t>in </a:t>
            </a:r>
            <a:r>
              <a:rPr sz="2100" spc="-127" dirty="0">
                <a:latin typeface="Arial"/>
                <a:cs typeface="Arial"/>
              </a:rPr>
              <a:t>some </a:t>
            </a:r>
            <a:r>
              <a:rPr sz="2100" spc="-105" dirty="0">
                <a:latin typeface="Arial"/>
                <a:cs typeface="Arial"/>
              </a:rPr>
              <a:t>degree</a:t>
            </a:r>
            <a:r>
              <a:rPr sz="2100" spc="-416" dirty="0">
                <a:latin typeface="Arial"/>
                <a:cs typeface="Arial"/>
              </a:rPr>
              <a:t> </a:t>
            </a:r>
            <a:r>
              <a:rPr sz="2100" spc="-79" dirty="0">
                <a:latin typeface="Arial"/>
                <a:cs typeface="Arial"/>
              </a:rPr>
              <a:t>program.</a:t>
            </a:r>
            <a:endParaRPr sz="2100">
              <a:latin typeface="Arial"/>
              <a:cs typeface="Arial"/>
            </a:endParaRPr>
          </a:p>
          <a:p>
            <a:pPr marL="311233" marR="645851" indent="-300655">
              <a:spcBef>
                <a:spcPts val="504"/>
              </a:spcBef>
              <a:buChar char="•"/>
              <a:tabLst>
                <a:tab pos="311233" algn="l"/>
                <a:tab pos="311790" algn="l"/>
              </a:tabLst>
            </a:pPr>
            <a:r>
              <a:rPr sz="2100" spc="-158" dirty="0">
                <a:latin typeface="Arial"/>
                <a:cs typeface="Arial"/>
              </a:rPr>
              <a:t>The </a:t>
            </a:r>
            <a:r>
              <a:rPr sz="2100" spc="-132" dirty="0">
                <a:latin typeface="Arial"/>
                <a:cs typeface="Arial"/>
              </a:rPr>
              <a:t>courses </a:t>
            </a:r>
            <a:r>
              <a:rPr sz="2100" spc="-136" dirty="0">
                <a:latin typeface="Arial"/>
                <a:cs typeface="Arial"/>
              </a:rPr>
              <a:t>can </a:t>
            </a:r>
            <a:r>
              <a:rPr sz="2100" spc="-96" dirty="0">
                <a:latin typeface="Arial"/>
                <a:cs typeface="Arial"/>
              </a:rPr>
              <a:t>be </a:t>
            </a:r>
            <a:r>
              <a:rPr sz="2100" spc="-83" dirty="0">
                <a:latin typeface="Arial"/>
                <a:cs typeface="Arial"/>
              </a:rPr>
              <a:t>taken </a:t>
            </a:r>
            <a:r>
              <a:rPr sz="2100" spc="-26" dirty="0">
                <a:latin typeface="Arial"/>
                <a:cs typeface="Arial"/>
              </a:rPr>
              <a:t>in </a:t>
            </a:r>
            <a:r>
              <a:rPr sz="2100" spc="-127" dirty="0">
                <a:latin typeface="Arial"/>
                <a:cs typeface="Arial"/>
              </a:rPr>
              <a:t>any </a:t>
            </a:r>
            <a:r>
              <a:rPr sz="2100" spc="-48" dirty="0">
                <a:latin typeface="Arial"/>
                <a:cs typeface="Arial"/>
              </a:rPr>
              <a:t>order </a:t>
            </a:r>
            <a:r>
              <a:rPr sz="2100" spc="-197" dirty="0">
                <a:latin typeface="Arial"/>
                <a:cs typeface="Arial"/>
              </a:rPr>
              <a:t>as </a:t>
            </a:r>
            <a:r>
              <a:rPr sz="2100" spc="-79" dirty="0">
                <a:latin typeface="Arial"/>
                <a:cs typeface="Arial"/>
              </a:rPr>
              <a:t>long </a:t>
            </a:r>
            <a:r>
              <a:rPr sz="2100" spc="-197" dirty="0">
                <a:latin typeface="Arial"/>
                <a:cs typeface="Arial"/>
              </a:rPr>
              <a:t>as </a:t>
            </a:r>
            <a:r>
              <a:rPr sz="2100" spc="-26" dirty="0">
                <a:latin typeface="Arial"/>
                <a:cs typeface="Arial"/>
              </a:rPr>
              <a:t>the  </a:t>
            </a:r>
            <a:r>
              <a:rPr sz="2100" spc="-39" dirty="0">
                <a:latin typeface="Arial"/>
                <a:cs typeface="Arial"/>
              </a:rPr>
              <a:t>following </a:t>
            </a:r>
            <a:r>
              <a:rPr sz="2100" spc="-114" dirty="0">
                <a:latin typeface="Arial"/>
                <a:cs typeface="Arial"/>
              </a:rPr>
              <a:t>course </a:t>
            </a:r>
            <a:r>
              <a:rPr sz="2100" spc="-70" dirty="0">
                <a:latin typeface="Arial"/>
                <a:cs typeface="Arial"/>
              </a:rPr>
              <a:t>prerequisites </a:t>
            </a:r>
            <a:r>
              <a:rPr sz="2100" spc="-96" dirty="0">
                <a:latin typeface="Arial"/>
                <a:cs typeface="Arial"/>
              </a:rPr>
              <a:t>are</a:t>
            </a:r>
            <a:r>
              <a:rPr sz="2100" spc="-259" dirty="0">
                <a:latin typeface="Arial"/>
                <a:cs typeface="Arial"/>
              </a:rPr>
              <a:t> </a:t>
            </a:r>
            <a:r>
              <a:rPr sz="2100" spc="-26" dirty="0">
                <a:latin typeface="Arial"/>
                <a:cs typeface="Arial"/>
              </a:rPr>
              <a:t>met:</a:t>
            </a:r>
            <a:endParaRPr sz="2100">
              <a:latin typeface="Arial"/>
              <a:cs typeface="Arial"/>
            </a:endParaRPr>
          </a:p>
          <a:p>
            <a:pPr marL="663111" lvl="1" indent="-252216">
              <a:spcBef>
                <a:spcPts val="504"/>
              </a:spcBef>
              <a:buChar char="–"/>
              <a:tabLst>
                <a:tab pos="663667" algn="l"/>
              </a:tabLst>
            </a:pPr>
            <a:r>
              <a:rPr sz="2100" spc="-254" dirty="0">
                <a:latin typeface="Arial"/>
                <a:cs typeface="Arial"/>
              </a:rPr>
              <a:t>C1 </a:t>
            </a:r>
            <a:r>
              <a:rPr sz="2100" spc="-100" dirty="0">
                <a:latin typeface="Arial"/>
                <a:cs typeface="Arial"/>
              </a:rPr>
              <a:t>and </a:t>
            </a:r>
            <a:r>
              <a:rPr sz="2100" spc="-254" dirty="0">
                <a:latin typeface="Arial"/>
                <a:cs typeface="Arial"/>
              </a:rPr>
              <a:t>C2 </a:t>
            </a:r>
            <a:r>
              <a:rPr sz="2100" spc="-132" dirty="0">
                <a:latin typeface="Arial"/>
                <a:cs typeface="Arial"/>
              </a:rPr>
              <a:t>have </a:t>
            </a:r>
            <a:r>
              <a:rPr sz="2100" spc="-66" dirty="0">
                <a:latin typeface="Arial"/>
                <a:cs typeface="Arial"/>
              </a:rPr>
              <a:t>no</a:t>
            </a:r>
            <a:r>
              <a:rPr sz="2100" spc="140" dirty="0">
                <a:latin typeface="Arial"/>
                <a:cs typeface="Arial"/>
              </a:rPr>
              <a:t> </a:t>
            </a:r>
            <a:r>
              <a:rPr sz="2100" spc="-70" dirty="0">
                <a:latin typeface="Arial"/>
                <a:cs typeface="Arial"/>
              </a:rPr>
              <a:t>prerequisites,</a:t>
            </a:r>
            <a:endParaRPr sz="2100">
              <a:latin typeface="Arial"/>
              <a:cs typeface="Arial"/>
            </a:endParaRPr>
          </a:p>
          <a:p>
            <a:pPr marL="663111" lvl="1" indent="-252216">
              <a:spcBef>
                <a:spcPts val="504"/>
              </a:spcBef>
              <a:buChar char="–"/>
              <a:tabLst>
                <a:tab pos="663667" algn="l"/>
              </a:tabLst>
            </a:pPr>
            <a:r>
              <a:rPr sz="2100" spc="-254" dirty="0">
                <a:latin typeface="Arial"/>
                <a:cs typeface="Arial"/>
              </a:rPr>
              <a:t>C3 </a:t>
            </a:r>
            <a:r>
              <a:rPr sz="2100" spc="-75" dirty="0">
                <a:latin typeface="Arial"/>
                <a:cs typeface="Arial"/>
              </a:rPr>
              <a:t>requires </a:t>
            </a:r>
            <a:r>
              <a:rPr sz="2100" spc="-254" dirty="0">
                <a:latin typeface="Arial"/>
                <a:cs typeface="Arial"/>
              </a:rPr>
              <a:t>C1 </a:t>
            </a:r>
            <a:r>
              <a:rPr sz="2100" spc="-100" dirty="0">
                <a:latin typeface="Arial"/>
                <a:cs typeface="Arial"/>
              </a:rPr>
              <a:t>and</a:t>
            </a:r>
            <a:r>
              <a:rPr sz="2100" spc="88" dirty="0">
                <a:latin typeface="Arial"/>
                <a:cs typeface="Arial"/>
              </a:rPr>
              <a:t> </a:t>
            </a:r>
            <a:r>
              <a:rPr sz="2100" spc="-189" dirty="0">
                <a:latin typeface="Arial"/>
                <a:cs typeface="Arial"/>
              </a:rPr>
              <a:t>C2,</a:t>
            </a:r>
            <a:endParaRPr sz="2100">
              <a:latin typeface="Arial"/>
              <a:cs typeface="Arial"/>
            </a:endParaRPr>
          </a:p>
          <a:p>
            <a:pPr marL="663111" lvl="1" indent="-252216">
              <a:spcBef>
                <a:spcPts val="504"/>
              </a:spcBef>
              <a:buChar char="–"/>
              <a:tabLst>
                <a:tab pos="663667" algn="l"/>
              </a:tabLst>
            </a:pPr>
            <a:r>
              <a:rPr sz="2100" spc="-254" dirty="0">
                <a:latin typeface="Arial"/>
                <a:cs typeface="Arial"/>
              </a:rPr>
              <a:t>C4 </a:t>
            </a:r>
            <a:r>
              <a:rPr sz="2100" spc="-75" dirty="0">
                <a:latin typeface="Arial"/>
                <a:cs typeface="Arial"/>
              </a:rPr>
              <a:t>requires </a:t>
            </a:r>
            <a:r>
              <a:rPr sz="2100" spc="-189" dirty="0">
                <a:latin typeface="Arial"/>
                <a:cs typeface="Arial"/>
              </a:rPr>
              <a:t>C3,</a:t>
            </a:r>
            <a:r>
              <a:rPr sz="2100" spc="-373" dirty="0">
                <a:latin typeface="Arial"/>
                <a:cs typeface="Arial"/>
              </a:rPr>
              <a:t> </a:t>
            </a:r>
            <a:r>
              <a:rPr sz="2100" spc="-100" dirty="0">
                <a:latin typeface="Arial"/>
                <a:cs typeface="Arial"/>
              </a:rPr>
              <a:t>and</a:t>
            </a:r>
            <a:endParaRPr sz="2100">
              <a:latin typeface="Arial"/>
              <a:cs typeface="Arial"/>
            </a:endParaRPr>
          </a:p>
          <a:p>
            <a:pPr marL="663111" lvl="1" indent="-252216">
              <a:spcBef>
                <a:spcPts val="509"/>
              </a:spcBef>
              <a:buChar char="–"/>
              <a:tabLst>
                <a:tab pos="663667" algn="l"/>
              </a:tabLst>
            </a:pPr>
            <a:r>
              <a:rPr sz="2100" spc="-254" dirty="0">
                <a:latin typeface="Arial"/>
                <a:cs typeface="Arial"/>
              </a:rPr>
              <a:t>C5 </a:t>
            </a:r>
            <a:r>
              <a:rPr sz="2100" spc="-75" dirty="0">
                <a:latin typeface="Arial"/>
                <a:cs typeface="Arial"/>
              </a:rPr>
              <a:t>requires </a:t>
            </a:r>
            <a:r>
              <a:rPr sz="2100" spc="-254" dirty="0">
                <a:latin typeface="Arial"/>
                <a:cs typeface="Arial"/>
              </a:rPr>
              <a:t>C3 </a:t>
            </a:r>
            <a:r>
              <a:rPr sz="2100" spc="-100" dirty="0">
                <a:latin typeface="Arial"/>
                <a:cs typeface="Arial"/>
              </a:rPr>
              <a:t>and</a:t>
            </a:r>
            <a:r>
              <a:rPr sz="2100" spc="88" dirty="0">
                <a:latin typeface="Arial"/>
                <a:cs typeface="Arial"/>
              </a:rPr>
              <a:t> </a:t>
            </a:r>
            <a:r>
              <a:rPr sz="2100" spc="-189" dirty="0">
                <a:latin typeface="Arial"/>
                <a:cs typeface="Arial"/>
              </a:rPr>
              <a:t>C4.</a:t>
            </a:r>
            <a:endParaRPr sz="2100">
              <a:latin typeface="Arial"/>
              <a:cs typeface="Arial"/>
            </a:endParaRPr>
          </a:p>
          <a:p>
            <a:pPr marL="311790" indent="-300655">
              <a:spcBef>
                <a:spcPts val="504"/>
              </a:spcBef>
              <a:buChar char="•"/>
              <a:tabLst>
                <a:tab pos="311233" algn="l"/>
                <a:tab pos="311790" algn="l"/>
              </a:tabLst>
            </a:pPr>
            <a:r>
              <a:rPr sz="2100" spc="-158" dirty="0">
                <a:latin typeface="Arial"/>
                <a:cs typeface="Arial"/>
              </a:rPr>
              <a:t>The </a:t>
            </a:r>
            <a:r>
              <a:rPr sz="2100" spc="-53" dirty="0">
                <a:latin typeface="Arial"/>
                <a:cs typeface="Arial"/>
              </a:rPr>
              <a:t>student </a:t>
            </a:r>
            <a:r>
              <a:rPr sz="2100" spc="-136" dirty="0">
                <a:latin typeface="Arial"/>
                <a:cs typeface="Arial"/>
              </a:rPr>
              <a:t>can </a:t>
            </a:r>
            <a:r>
              <a:rPr sz="2100" spc="-88" dirty="0">
                <a:latin typeface="Arial"/>
                <a:cs typeface="Arial"/>
              </a:rPr>
              <a:t>take </a:t>
            </a:r>
            <a:r>
              <a:rPr sz="2100" spc="-57" dirty="0">
                <a:latin typeface="Arial"/>
                <a:cs typeface="Arial"/>
              </a:rPr>
              <a:t>only </a:t>
            </a:r>
            <a:r>
              <a:rPr sz="2100" spc="-88" dirty="0">
                <a:latin typeface="Arial"/>
                <a:cs typeface="Arial"/>
              </a:rPr>
              <a:t>one </a:t>
            </a:r>
            <a:r>
              <a:rPr sz="2100" spc="-114" dirty="0">
                <a:latin typeface="Arial"/>
                <a:cs typeface="Arial"/>
              </a:rPr>
              <a:t>course </a:t>
            </a:r>
            <a:r>
              <a:rPr sz="2100" spc="-57" dirty="0">
                <a:latin typeface="Arial"/>
                <a:cs typeface="Arial"/>
              </a:rPr>
              <a:t>per</a:t>
            </a:r>
            <a:r>
              <a:rPr sz="2100" spc="-232" dirty="0">
                <a:latin typeface="Arial"/>
                <a:cs typeface="Arial"/>
              </a:rPr>
              <a:t> </a:t>
            </a:r>
            <a:r>
              <a:rPr sz="2100" spc="-26" dirty="0">
                <a:latin typeface="Arial"/>
                <a:cs typeface="Arial"/>
              </a:rPr>
              <a:t>term.</a:t>
            </a:r>
            <a:endParaRPr sz="2100">
              <a:latin typeface="Arial"/>
              <a:cs typeface="Arial"/>
            </a:endParaRPr>
          </a:p>
          <a:p>
            <a:pPr marL="311790" indent="-300655">
              <a:spcBef>
                <a:spcPts val="504"/>
              </a:spcBef>
              <a:buChar char="•"/>
              <a:tabLst>
                <a:tab pos="311233" algn="l"/>
                <a:tab pos="311790" algn="l"/>
              </a:tabLst>
            </a:pPr>
            <a:r>
              <a:rPr sz="2100" spc="-66" dirty="0">
                <a:latin typeface="Arial"/>
                <a:cs typeface="Arial"/>
              </a:rPr>
              <a:t>In</a:t>
            </a:r>
            <a:r>
              <a:rPr sz="2100" spc="-127" dirty="0">
                <a:latin typeface="Arial"/>
                <a:cs typeface="Arial"/>
              </a:rPr>
              <a:t> </a:t>
            </a:r>
            <a:r>
              <a:rPr sz="2100" spc="-61" dirty="0">
                <a:latin typeface="Arial"/>
                <a:cs typeface="Arial"/>
              </a:rPr>
              <a:t>which</a:t>
            </a:r>
            <a:r>
              <a:rPr sz="2100" spc="-123" dirty="0">
                <a:latin typeface="Arial"/>
                <a:cs typeface="Arial"/>
              </a:rPr>
              <a:t> </a:t>
            </a:r>
            <a:r>
              <a:rPr sz="2100" spc="-48" dirty="0">
                <a:latin typeface="Arial"/>
                <a:cs typeface="Arial"/>
              </a:rPr>
              <a:t>order</a:t>
            </a:r>
            <a:r>
              <a:rPr sz="2100" spc="-110" dirty="0">
                <a:latin typeface="Arial"/>
                <a:cs typeface="Arial"/>
              </a:rPr>
              <a:t> </a:t>
            </a:r>
            <a:r>
              <a:rPr sz="2100" spc="-83" dirty="0">
                <a:latin typeface="Arial"/>
                <a:cs typeface="Arial"/>
              </a:rPr>
              <a:t>should</a:t>
            </a:r>
            <a:r>
              <a:rPr sz="2100" spc="-100" dirty="0">
                <a:latin typeface="Arial"/>
                <a:cs typeface="Arial"/>
              </a:rPr>
              <a:t> </a:t>
            </a:r>
            <a:r>
              <a:rPr sz="2100" spc="-26" dirty="0">
                <a:latin typeface="Arial"/>
                <a:cs typeface="Arial"/>
              </a:rPr>
              <a:t>the</a:t>
            </a:r>
            <a:r>
              <a:rPr sz="2100" spc="-118" dirty="0">
                <a:latin typeface="Arial"/>
                <a:cs typeface="Arial"/>
              </a:rPr>
              <a:t> </a:t>
            </a:r>
            <a:r>
              <a:rPr sz="2100" spc="-53" dirty="0">
                <a:latin typeface="Arial"/>
                <a:cs typeface="Arial"/>
              </a:rPr>
              <a:t>student</a:t>
            </a:r>
            <a:r>
              <a:rPr sz="2100" spc="-110" dirty="0">
                <a:latin typeface="Arial"/>
                <a:cs typeface="Arial"/>
              </a:rPr>
              <a:t> </a:t>
            </a:r>
            <a:r>
              <a:rPr sz="2100" spc="-88" dirty="0">
                <a:latin typeface="Arial"/>
                <a:cs typeface="Arial"/>
              </a:rPr>
              <a:t>take</a:t>
            </a:r>
            <a:r>
              <a:rPr sz="2100" spc="-127" dirty="0">
                <a:latin typeface="Arial"/>
                <a:cs typeface="Arial"/>
              </a:rPr>
              <a:t> </a:t>
            </a:r>
            <a:r>
              <a:rPr sz="2100" spc="-26" dirty="0">
                <a:latin typeface="Arial"/>
                <a:cs typeface="Arial"/>
              </a:rPr>
              <a:t>the</a:t>
            </a:r>
            <a:r>
              <a:rPr sz="2100" spc="-110" dirty="0">
                <a:latin typeface="Arial"/>
                <a:cs typeface="Arial"/>
              </a:rPr>
              <a:t> </a:t>
            </a:r>
            <a:r>
              <a:rPr sz="2100" spc="-140" dirty="0">
                <a:latin typeface="Arial"/>
                <a:cs typeface="Arial"/>
              </a:rPr>
              <a:t>courses?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19</a:t>
            </a:fld>
            <a:endParaRPr spc="-5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20</a:t>
            </a:fld>
            <a:endParaRPr spc="-53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0205" y="703550"/>
            <a:ext cx="7452323" cy="68835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pc="-145" dirty="0"/>
              <a:t>Topological</a:t>
            </a:r>
            <a:r>
              <a:rPr spc="-189" dirty="0"/>
              <a:t> </a:t>
            </a:r>
            <a:r>
              <a:rPr spc="-118" dirty="0"/>
              <a:t>Sort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20205" y="1639925"/>
            <a:ext cx="6484964" cy="3624492"/>
          </a:xfrm>
          <a:prstGeom prst="rect">
            <a:avLst/>
          </a:prstGeom>
        </p:spPr>
        <p:txBody>
          <a:bodyPr vert="horz" wrap="square" lIns="0" tIns="10579" rIns="0" bIns="0" rtlCol="0">
            <a:spAutoFit/>
          </a:bodyPr>
          <a:lstStyle/>
          <a:p>
            <a:pPr marL="311233" marR="33406" indent="-300655">
              <a:spcBef>
                <a:spcPts val="83"/>
              </a:spcBef>
              <a:buChar char="•"/>
              <a:tabLst>
                <a:tab pos="311233" algn="l"/>
                <a:tab pos="311790" algn="l"/>
              </a:tabLst>
            </a:pPr>
            <a:r>
              <a:rPr sz="2500" spc="-149" dirty="0">
                <a:latin typeface="Arial"/>
                <a:cs typeface="Arial"/>
              </a:rPr>
              <a:t>For </a:t>
            </a:r>
            <a:r>
              <a:rPr sz="2500" spc="-70" dirty="0">
                <a:latin typeface="Arial"/>
                <a:cs typeface="Arial"/>
              </a:rPr>
              <a:t>topological sorting </a:t>
            </a:r>
            <a:r>
              <a:rPr sz="2500" spc="22" dirty="0">
                <a:latin typeface="Arial"/>
                <a:cs typeface="Arial"/>
              </a:rPr>
              <a:t>to </a:t>
            </a:r>
            <a:r>
              <a:rPr sz="2500" spc="-114" dirty="0">
                <a:latin typeface="Arial"/>
                <a:cs typeface="Arial"/>
              </a:rPr>
              <a:t>be </a:t>
            </a:r>
            <a:r>
              <a:rPr sz="2500" spc="-110" dirty="0">
                <a:latin typeface="Arial"/>
                <a:cs typeface="Arial"/>
              </a:rPr>
              <a:t>possible, </a:t>
            </a:r>
            <a:r>
              <a:rPr sz="2500" spc="-193" dirty="0">
                <a:latin typeface="Arial"/>
                <a:cs typeface="Arial"/>
              </a:rPr>
              <a:t>a </a:t>
            </a:r>
            <a:r>
              <a:rPr sz="2500" spc="-96" dirty="0">
                <a:latin typeface="Arial"/>
                <a:cs typeface="Arial"/>
              </a:rPr>
              <a:t>digraph</a:t>
            </a:r>
            <a:r>
              <a:rPr sz="2500" spc="-272" dirty="0">
                <a:latin typeface="Arial"/>
                <a:cs typeface="Arial"/>
              </a:rPr>
              <a:t> </a:t>
            </a:r>
            <a:r>
              <a:rPr sz="2500" spc="-35" dirty="0">
                <a:latin typeface="Arial"/>
                <a:cs typeface="Arial"/>
              </a:rPr>
              <a:t>in  </a:t>
            </a:r>
            <a:r>
              <a:rPr sz="2500" spc="-79" dirty="0">
                <a:latin typeface="Arial"/>
                <a:cs typeface="Arial"/>
              </a:rPr>
              <a:t>question </a:t>
            </a:r>
            <a:r>
              <a:rPr sz="2500" spc="-88" dirty="0">
                <a:latin typeface="Arial"/>
                <a:cs typeface="Arial"/>
              </a:rPr>
              <a:t>must </a:t>
            </a:r>
            <a:r>
              <a:rPr sz="2500" spc="-114" dirty="0">
                <a:latin typeface="Arial"/>
                <a:cs typeface="Arial"/>
              </a:rPr>
              <a:t>be </a:t>
            </a:r>
            <a:r>
              <a:rPr sz="2500" spc="-193" dirty="0">
                <a:latin typeface="Arial"/>
                <a:cs typeface="Arial"/>
              </a:rPr>
              <a:t>a</a:t>
            </a:r>
            <a:r>
              <a:rPr sz="2500" spc="-171" dirty="0">
                <a:latin typeface="Arial"/>
                <a:cs typeface="Arial"/>
              </a:rPr>
              <a:t> </a:t>
            </a:r>
            <a:r>
              <a:rPr sz="2500" spc="-246" dirty="0">
                <a:solidFill>
                  <a:srgbClr val="C00000"/>
                </a:solidFill>
                <a:latin typeface="Arial"/>
                <a:cs typeface="Arial"/>
              </a:rPr>
              <a:t>DAG</a:t>
            </a:r>
            <a:r>
              <a:rPr sz="2500" spc="-246" dirty="0">
                <a:latin typeface="Arial"/>
                <a:cs typeface="Arial"/>
              </a:rPr>
              <a:t>.</a:t>
            </a:r>
            <a:endParaRPr sz="2500">
              <a:latin typeface="Arial"/>
              <a:cs typeface="Arial"/>
            </a:endParaRPr>
          </a:p>
          <a:p>
            <a:pPr marL="311233" marR="4454" indent="-300655">
              <a:spcBef>
                <a:spcPts val="587"/>
              </a:spcBef>
              <a:buChar char="•"/>
              <a:tabLst>
                <a:tab pos="311233" algn="l"/>
                <a:tab pos="311790" algn="l"/>
              </a:tabLst>
            </a:pPr>
            <a:r>
              <a:rPr sz="2500" spc="-136" dirty="0">
                <a:latin typeface="Arial"/>
                <a:cs typeface="Arial"/>
              </a:rPr>
              <a:t>There </a:t>
            </a:r>
            <a:r>
              <a:rPr sz="2500" spc="-114" dirty="0">
                <a:latin typeface="Arial"/>
                <a:cs typeface="Arial"/>
              </a:rPr>
              <a:t>are </a:t>
            </a:r>
            <a:r>
              <a:rPr sz="2500" spc="4" dirty="0">
                <a:latin typeface="Arial"/>
                <a:cs typeface="Arial"/>
              </a:rPr>
              <a:t>two </a:t>
            </a:r>
            <a:r>
              <a:rPr sz="2500" spc="-39" dirty="0">
                <a:latin typeface="Arial"/>
                <a:cs typeface="Arial"/>
              </a:rPr>
              <a:t>efficient </a:t>
            </a:r>
            <a:r>
              <a:rPr sz="2500" spc="-79" dirty="0">
                <a:latin typeface="Arial"/>
                <a:cs typeface="Arial"/>
              </a:rPr>
              <a:t>algorithms </a:t>
            </a:r>
            <a:r>
              <a:rPr sz="2500" spc="-4" dirty="0">
                <a:latin typeface="Arial"/>
                <a:cs typeface="Arial"/>
              </a:rPr>
              <a:t>that </a:t>
            </a:r>
            <a:r>
              <a:rPr sz="2500" spc="-26" dirty="0">
                <a:latin typeface="Arial"/>
                <a:cs typeface="Arial"/>
              </a:rPr>
              <a:t>both</a:t>
            </a:r>
            <a:r>
              <a:rPr sz="2500" spc="-491" dirty="0">
                <a:latin typeface="Arial"/>
                <a:cs typeface="Arial"/>
              </a:rPr>
              <a:t> </a:t>
            </a:r>
            <a:r>
              <a:rPr sz="2500" spc="-53" dirty="0">
                <a:solidFill>
                  <a:srgbClr val="C00000"/>
                </a:solidFill>
                <a:latin typeface="Arial"/>
                <a:cs typeface="Arial"/>
              </a:rPr>
              <a:t>verify </a:t>
            </a:r>
            <a:r>
              <a:rPr sz="2500" spc="-53" dirty="0">
                <a:latin typeface="Arial"/>
                <a:cs typeface="Arial"/>
              </a:rPr>
              <a:t> </a:t>
            </a:r>
            <a:r>
              <a:rPr sz="2500" spc="-48" dirty="0">
                <a:latin typeface="Arial"/>
                <a:cs typeface="Arial"/>
              </a:rPr>
              <a:t>whether </a:t>
            </a:r>
            <a:r>
              <a:rPr sz="2500" spc="-193" dirty="0">
                <a:latin typeface="Arial"/>
                <a:cs typeface="Arial"/>
              </a:rPr>
              <a:t>a </a:t>
            </a:r>
            <a:r>
              <a:rPr sz="2500" spc="-96" dirty="0">
                <a:latin typeface="Arial"/>
                <a:cs typeface="Arial"/>
              </a:rPr>
              <a:t>digraph </a:t>
            </a:r>
            <a:r>
              <a:rPr sz="2500" spc="-132" dirty="0">
                <a:latin typeface="Arial"/>
                <a:cs typeface="Arial"/>
              </a:rPr>
              <a:t>is </a:t>
            </a:r>
            <a:r>
              <a:rPr sz="2500" spc="-193" dirty="0">
                <a:latin typeface="Arial"/>
                <a:cs typeface="Arial"/>
              </a:rPr>
              <a:t>a </a:t>
            </a:r>
            <a:r>
              <a:rPr sz="2500" spc="-162" dirty="0">
                <a:latin typeface="Arial"/>
                <a:cs typeface="Arial"/>
              </a:rPr>
              <a:t>dag </a:t>
            </a:r>
            <a:r>
              <a:rPr sz="2500" spc="-110" dirty="0">
                <a:latin typeface="Arial"/>
                <a:cs typeface="Arial"/>
              </a:rPr>
              <a:t>and, </a:t>
            </a:r>
            <a:r>
              <a:rPr sz="2500" spc="35" dirty="0">
                <a:latin typeface="Arial"/>
                <a:cs typeface="Arial"/>
              </a:rPr>
              <a:t>if </a:t>
            </a:r>
            <a:r>
              <a:rPr sz="2500" spc="70" dirty="0">
                <a:latin typeface="Arial"/>
                <a:cs typeface="Arial"/>
              </a:rPr>
              <a:t>it </a:t>
            </a:r>
            <a:r>
              <a:rPr sz="2500" spc="-114" dirty="0">
                <a:latin typeface="Arial"/>
                <a:cs typeface="Arial"/>
              </a:rPr>
              <a:t>is, </a:t>
            </a:r>
            <a:r>
              <a:rPr sz="2500" spc="-96" dirty="0">
                <a:solidFill>
                  <a:srgbClr val="C00000"/>
                </a:solidFill>
                <a:latin typeface="Arial"/>
                <a:cs typeface="Arial"/>
              </a:rPr>
              <a:t>produce </a:t>
            </a:r>
            <a:r>
              <a:rPr sz="2500" spc="-136" dirty="0">
                <a:latin typeface="Arial"/>
                <a:cs typeface="Arial"/>
              </a:rPr>
              <a:t>an  </a:t>
            </a:r>
            <a:r>
              <a:rPr sz="2500" spc="-70" dirty="0">
                <a:latin typeface="Arial"/>
                <a:cs typeface="Arial"/>
              </a:rPr>
              <a:t>ordering </a:t>
            </a:r>
            <a:r>
              <a:rPr sz="2500" spc="-4" dirty="0">
                <a:latin typeface="Arial"/>
                <a:cs typeface="Arial"/>
              </a:rPr>
              <a:t>of </a:t>
            </a:r>
            <a:r>
              <a:rPr sz="2500" spc="-92" dirty="0">
                <a:latin typeface="Arial"/>
                <a:cs typeface="Arial"/>
              </a:rPr>
              <a:t>vertices </a:t>
            </a:r>
            <a:r>
              <a:rPr sz="2500" spc="-4" dirty="0">
                <a:latin typeface="Arial"/>
                <a:cs typeface="Arial"/>
              </a:rPr>
              <a:t>that </a:t>
            </a:r>
            <a:r>
              <a:rPr sz="2500" spc="-153" dirty="0">
                <a:latin typeface="Arial"/>
                <a:cs typeface="Arial"/>
              </a:rPr>
              <a:t>solves </a:t>
            </a:r>
            <a:r>
              <a:rPr sz="2500" spc="-35" dirty="0">
                <a:latin typeface="Arial"/>
                <a:cs typeface="Arial"/>
              </a:rPr>
              <a:t>the </a:t>
            </a:r>
            <a:r>
              <a:rPr sz="2500" spc="-70" dirty="0">
                <a:latin typeface="Arial"/>
                <a:cs typeface="Arial"/>
              </a:rPr>
              <a:t>topological  sorting</a:t>
            </a:r>
            <a:r>
              <a:rPr sz="2500" spc="-127" dirty="0">
                <a:latin typeface="Arial"/>
                <a:cs typeface="Arial"/>
              </a:rPr>
              <a:t> </a:t>
            </a:r>
            <a:r>
              <a:rPr sz="2500" spc="-70" dirty="0">
                <a:latin typeface="Arial"/>
                <a:cs typeface="Arial"/>
              </a:rPr>
              <a:t>problem.</a:t>
            </a:r>
            <a:endParaRPr sz="2500">
              <a:latin typeface="Arial"/>
              <a:cs typeface="Arial"/>
            </a:endParaRPr>
          </a:p>
          <a:p>
            <a:pPr marL="663111" lvl="1" indent="-252216">
              <a:spcBef>
                <a:spcPts val="530"/>
              </a:spcBef>
              <a:buChar char="–"/>
              <a:tabLst>
                <a:tab pos="663667" algn="l"/>
              </a:tabLst>
            </a:pPr>
            <a:r>
              <a:rPr sz="2100" spc="-158" dirty="0">
                <a:latin typeface="Arial"/>
                <a:cs typeface="Arial"/>
              </a:rPr>
              <a:t>The </a:t>
            </a:r>
            <a:r>
              <a:rPr sz="2100" spc="-13" dirty="0">
                <a:latin typeface="Arial"/>
                <a:cs typeface="Arial"/>
              </a:rPr>
              <a:t>first </a:t>
            </a:r>
            <a:r>
              <a:rPr sz="2100" spc="-88" dirty="0">
                <a:latin typeface="Arial"/>
                <a:cs typeface="Arial"/>
              </a:rPr>
              <a:t>one </a:t>
            </a:r>
            <a:r>
              <a:rPr sz="2100" spc="-110" dirty="0">
                <a:latin typeface="Arial"/>
                <a:cs typeface="Arial"/>
              </a:rPr>
              <a:t>is </a:t>
            </a:r>
            <a:r>
              <a:rPr sz="2100" spc="-132" dirty="0">
                <a:latin typeface="Arial"/>
                <a:cs typeface="Arial"/>
              </a:rPr>
              <a:t>based </a:t>
            </a:r>
            <a:r>
              <a:rPr sz="2100" spc="-70" dirty="0">
                <a:latin typeface="Arial"/>
                <a:cs typeface="Arial"/>
              </a:rPr>
              <a:t>on </a:t>
            </a:r>
            <a:r>
              <a:rPr sz="2100" spc="-35" dirty="0">
                <a:solidFill>
                  <a:srgbClr val="C00000"/>
                </a:solidFill>
                <a:latin typeface="Arial"/>
                <a:cs typeface="Arial"/>
              </a:rPr>
              <a:t>depth-first</a:t>
            </a:r>
            <a:r>
              <a:rPr sz="2100" spc="-232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00" spc="-123" dirty="0">
                <a:solidFill>
                  <a:srgbClr val="C00000"/>
                </a:solidFill>
                <a:latin typeface="Arial"/>
                <a:cs typeface="Arial"/>
              </a:rPr>
              <a:t>search</a:t>
            </a:r>
            <a:endParaRPr sz="2100">
              <a:latin typeface="Arial"/>
              <a:cs typeface="Arial"/>
            </a:endParaRPr>
          </a:p>
          <a:p>
            <a:pPr marL="663111" marR="675360" lvl="1" indent="-251659">
              <a:spcBef>
                <a:spcPts val="504"/>
              </a:spcBef>
              <a:buChar char="–"/>
              <a:tabLst>
                <a:tab pos="663667" algn="l"/>
              </a:tabLst>
            </a:pPr>
            <a:r>
              <a:rPr sz="2100" spc="-26" dirty="0">
                <a:latin typeface="Arial"/>
                <a:cs typeface="Arial"/>
              </a:rPr>
              <a:t>the </a:t>
            </a:r>
            <a:r>
              <a:rPr sz="2100" spc="-123" dirty="0">
                <a:latin typeface="Arial"/>
                <a:cs typeface="Arial"/>
              </a:rPr>
              <a:t>second </a:t>
            </a:r>
            <a:r>
              <a:rPr sz="2100" spc="-110" dirty="0">
                <a:latin typeface="Arial"/>
                <a:cs typeface="Arial"/>
              </a:rPr>
              <a:t>is </a:t>
            </a:r>
            <a:r>
              <a:rPr sz="2100" spc="-132" dirty="0">
                <a:latin typeface="Arial"/>
                <a:cs typeface="Arial"/>
              </a:rPr>
              <a:t>based </a:t>
            </a:r>
            <a:r>
              <a:rPr sz="2100" spc="-70" dirty="0">
                <a:latin typeface="Arial"/>
                <a:cs typeface="Arial"/>
              </a:rPr>
              <a:t>on </a:t>
            </a:r>
            <a:r>
              <a:rPr sz="2100" spc="-167" dirty="0">
                <a:latin typeface="Arial"/>
                <a:cs typeface="Arial"/>
              </a:rPr>
              <a:t>a </a:t>
            </a:r>
            <a:r>
              <a:rPr sz="2100" spc="-35" dirty="0">
                <a:latin typeface="Arial"/>
                <a:cs typeface="Arial"/>
              </a:rPr>
              <a:t>direct </a:t>
            </a:r>
            <a:r>
              <a:rPr sz="2100" spc="-61" dirty="0">
                <a:latin typeface="Arial"/>
                <a:cs typeface="Arial"/>
              </a:rPr>
              <a:t>application </a:t>
            </a:r>
            <a:r>
              <a:rPr sz="2100" spc="-9" dirty="0">
                <a:latin typeface="Arial"/>
                <a:cs typeface="Arial"/>
              </a:rPr>
              <a:t>of</a:t>
            </a:r>
            <a:r>
              <a:rPr sz="2100" spc="-324" dirty="0">
                <a:latin typeface="Arial"/>
                <a:cs typeface="Arial"/>
              </a:rPr>
              <a:t> </a:t>
            </a:r>
            <a:r>
              <a:rPr sz="2100" spc="-26" dirty="0">
                <a:latin typeface="Arial"/>
                <a:cs typeface="Arial"/>
              </a:rPr>
              <a:t>the </a:t>
            </a:r>
            <a:r>
              <a:rPr sz="2100" spc="-2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spc="-105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2100" spc="-105" dirty="0">
                <a:solidFill>
                  <a:srgbClr val="C00000"/>
                </a:solidFill>
                <a:latin typeface="Arial"/>
                <a:cs typeface="Arial"/>
              </a:rPr>
              <a:t>ecrease-by-one</a:t>
            </a:r>
            <a:r>
              <a:rPr sz="2100" spc="-1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00" spc="-66" dirty="0">
                <a:latin typeface="Arial"/>
                <a:cs typeface="Arial"/>
              </a:rPr>
              <a:t>technique.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0204" y="703550"/>
            <a:ext cx="7666638" cy="68835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pc="-145" dirty="0"/>
              <a:t>Topological </a:t>
            </a:r>
            <a:r>
              <a:rPr spc="-114" dirty="0"/>
              <a:t>Sorting </a:t>
            </a:r>
            <a:r>
              <a:rPr spc="-175" dirty="0"/>
              <a:t>based </a:t>
            </a:r>
            <a:r>
              <a:rPr spc="-83" dirty="0"/>
              <a:t>on</a:t>
            </a:r>
            <a:r>
              <a:rPr spc="-145" dirty="0"/>
              <a:t> </a:t>
            </a:r>
            <a:r>
              <a:rPr spc="-452" dirty="0"/>
              <a:t>DFS</a:t>
            </a:r>
          </a:p>
        </p:txBody>
      </p:sp>
      <p:sp>
        <p:nvSpPr>
          <p:cNvPr id="3" name="object 3"/>
          <p:cNvSpPr/>
          <p:nvPr/>
        </p:nvSpPr>
        <p:spPr>
          <a:xfrm>
            <a:off x="714348" y="3429000"/>
            <a:ext cx="7819097" cy="3112034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0" y="3428999"/>
                </a:ln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20205" y="1700230"/>
            <a:ext cx="6847682" cy="3933786"/>
          </a:xfrm>
          <a:prstGeom prst="rect">
            <a:avLst/>
          </a:prstGeom>
        </p:spPr>
        <p:txBody>
          <a:bodyPr vert="horz" wrap="square" lIns="0" tIns="85742" rIns="0" bIns="0" rtlCol="0">
            <a:spAutoFit/>
          </a:bodyPr>
          <a:lstStyle/>
          <a:p>
            <a:pPr marL="11135">
              <a:spcBef>
                <a:spcPts val="675"/>
              </a:spcBef>
            </a:pPr>
            <a:r>
              <a:rPr sz="2500" b="1" spc="-100" dirty="0">
                <a:latin typeface="Arial"/>
                <a:cs typeface="Arial"/>
              </a:rPr>
              <a:t>Method</a:t>
            </a:r>
            <a:endParaRPr sz="2500">
              <a:latin typeface="Arial"/>
              <a:cs typeface="Arial"/>
            </a:endParaRPr>
          </a:p>
          <a:p>
            <a:pPr marL="462674" marR="6124" indent="-452096">
              <a:spcBef>
                <a:spcPts val="592"/>
              </a:spcBef>
              <a:buAutoNum type="arabicPeriod"/>
              <a:tabLst>
                <a:tab pos="462674" algn="l"/>
                <a:tab pos="463231" algn="l"/>
              </a:tabLst>
            </a:pPr>
            <a:r>
              <a:rPr sz="2500" spc="-96" dirty="0">
                <a:latin typeface="Arial"/>
                <a:cs typeface="Arial"/>
              </a:rPr>
              <a:t>Perform </a:t>
            </a:r>
            <a:r>
              <a:rPr sz="2500" spc="-193" dirty="0">
                <a:latin typeface="Arial"/>
                <a:cs typeface="Arial"/>
              </a:rPr>
              <a:t>a </a:t>
            </a:r>
            <a:r>
              <a:rPr sz="2500" spc="-399" dirty="0">
                <a:latin typeface="Arial"/>
                <a:cs typeface="Arial"/>
              </a:rPr>
              <a:t>DFS </a:t>
            </a:r>
            <a:r>
              <a:rPr sz="2500" spc="-96" dirty="0">
                <a:latin typeface="Arial"/>
                <a:cs typeface="Arial"/>
              </a:rPr>
              <a:t>traversal </a:t>
            </a:r>
            <a:r>
              <a:rPr sz="2500" spc="-118" dirty="0">
                <a:latin typeface="Arial"/>
                <a:cs typeface="Arial"/>
              </a:rPr>
              <a:t>and </a:t>
            </a:r>
            <a:r>
              <a:rPr sz="2500" spc="-48" dirty="0">
                <a:latin typeface="Arial"/>
                <a:cs typeface="Arial"/>
              </a:rPr>
              <a:t>note </a:t>
            </a:r>
            <a:r>
              <a:rPr sz="2500" spc="-35" dirty="0">
                <a:latin typeface="Arial"/>
                <a:cs typeface="Arial"/>
              </a:rPr>
              <a:t>the </a:t>
            </a:r>
            <a:r>
              <a:rPr sz="2500" spc="-53" dirty="0">
                <a:solidFill>
                  <a:srgbClr val="C00000"/>
                </a:solidFill>
                <a:latin typeface="Arial"/>
                <a:cs typeface="Arial"/>
              </a:rPr>
              <a:t>order </a:t>
            </a:r>
            <a:r>
              <a:rPr sz="2500" spc="-35" dirty="0">
                <a:solidFill>
                  <a:srgbClr val="C00000"/>
                </a:solidFill>
                <a:latin typeface="Arial"/>
                <a:cs typeface="Arial"/>
              </a:rPr>
              <a:t>in</a:t>
            </a:r>
            <a:r>
              <a:rPr sz="2500" spc="-342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500" spc="-75" dirty="0">
                <a:solidFill>
                  <a:srgbClr val="C00000"/>
                </a:solidFill>
                <a:latin typeface="Arial"/>
                <a:cs typeface="Arial"/>
              </a:rPr>
              <a:t>which  </a:t>
            </a:r>
            <a:r>
              <a:rPr sz="2500" spc="-92" dirty="0">
                <a:solidFill>
                  <a:srgbClr val="C00000"/>
                </a:solidFill>
                <a:latin typeface="Arial"/>
                <a:cs typeface="Arial"/>
              </a:rPr>
              <a:t>vertices </a:t>
            </a:r>
            <a:r>
              <a:rPr sz="2500" spc="-127" dirty="0">
                <a:solidFill>
                  <a:srgbClr val="C00000"/>
                </a:solidFill>
                <a:latin typeface="Arial"/>
                <a:cs typeface="Arial"/>
              </a:rPr>
              <a:t>become</a:t>
            </a:r>
            <a:r>
              <a:rPr sz="2500" spc="-16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500" spc="-132" dirty="0">
                <a:solidFill>
                  <a:srgbClr val="C00000"/>
                </a:solidFill>
                <a:latin typeface="Arial"/>
                <a:cs typeface="Arial"/>
              </a:rPr>
              <a:t>dead-ends</a:t>
            </a:r>
            <a:endParaRPr sz="2500">
              <a:latin typeface="Arial"/>
              <a:cs typeface="Arial"/>
            </a:endParaRPr>
          </a:p>
          <a:p>
            <a:pPr marL="462674" marR="1095719" indent="-452096">
              <a:spcBef>
                <a:spcPts val="587"/>
              </a:spcBef>
              <a:buAutoNum type="arabicPeriod"/>
              <a:tabLst>
                <a:tab pos="462674" algn="l"/>
                <a:tab pos="463231" algn="l"/>
              </a:tabLst>
            </a:pPr>
            <a:r>
              <a:rPr sz="2500" spc="-171" dirty="0">
                <a:solidFill>
                  <a:srgbClr val="C00000"/>
                </a:solidFill>
                <a:latin typeface="Arial"/>
                <a:cs typeface="Arial"/>
              </a:rPr>
              <a:t>Reversing </a:t>
            </a:r>
            <a:r>
              <a:rPr sz="2500" spc="-53" dirty="0">
                <a:solidFill>
                  <a:srgbClr val="C00000"/>
                </a:solidFill>
                <a:latin typeface="Arial"/>
                <a:cs typeface="Arial"/>
              </a:rPr>
              <a:t>this order </a:t>
            </a:r>
            <a:r>
              <a:rPr sz="2500" spc="-105" dirty="0">
                <a:latin typeface="Arial"/>
                <a:cs typeface="Arial"/>
              </a:rPr>
              <a:t>yields </a:t>
            </a:r>
            <a:r>
              <a:rPr sz="2500" spc="-193" dirty="0">
                <a:latin typeface="Arial"/>
                <a:cs typeface="Arial"/>
              </a:rPr>
              <a:t>a </a:t>
            </a:r>
            <a:r>
              <a:rPr sz="2500" spc="-57" dirty="0">
                <a:latin typeface="Arial"/>
                <a:cs typeface="Arial"/>
              </a:rPr>
              <a:t>solution </a:t>
            </a:r>
            <a:r>
              <a:rPr sz="2500" spc="22" dirty="0">
                <a:latin typeface="Arial"/>
                <a:cs typeface="Arial"/>
              </a:rPr>
              <a:t>to</a:t>
            </a:r>
            <a:r>
              <a:rPr sz="2500" spc="-167" dirty="0">
                <a:latin typeface="Arial"/>
                <a:cs typeface="Arial"/>
              </a:rPr>
              <a:t> </a:t>
            </a:r>
            <a:r>
              <a:rPr sz="2500" spc="-35" dirty="0">
                <a:latin typeface="Arial"/>
                <a:cs typeface="Arial"/>
              </a:rPr>
              <a:t>the  </a:t>
            </a:r>
            <a:r>
              <a:rPr sz="2500" spc="-70" dirty="0">
                <a:latin typeface="Arial"/>
                <a:cs typeface="Arial"/>
              </a:rPr>
              <a:t>topological sorting</a:t>
            </a:r>
            <a:r>
              <a:rPr sz="2500" spc="-189" dirty="0">
                <a:latin typeface="Arial"/>
                <a:cs typeface="Arial"/>
              </a:rPr>
              <a:t> </a:t>
            </a:r>
            <a:r>
              <a:rPr sz="2500" spc="-70" dirty="0">
                <a:latin typeface="Arial"/>
                <a:cs typeface="Arial"/>
              </a:rPr>
              <a:t>problem,</a:t>
            </a:r>
            <a:endParaRPr sz="2500">
              <a:latin typeface="Arial"/>
              <a:cs typeface="Arial"/>
            </a:endParaRPr>
          </a:p>
          <a:p>
            <a:pPr marL="812325" marR="4454">
              <a:spcBef>
                <a:spcPts val="530"/>
              </a:spcBef>
            </a:pPr>
            <a:r>
              <a:rPr sz="2100" spc="-66" dirty="0">
                <a:latin typeface="Arial"/>
                <a:cs typeface="Arial"/>
              </a:rPr>
              <a:t>provided, </a:t>
            </a:r>
            <a:r>
              <a:rPr sz="2100" spc="-66" dirty="0">
                <a:solidFill>
                  <a:srgbClr val="C00000"/>
                </a:solidFill>
                <a:latin typeface="Arial"/>
                <a:cs typeface="Arial"/>
              </a:rPr>
              <a:t>no </a:t>
            </a:r>
            <a:r>
              <a:rPr sz="2100" spc="-123" dirty="0">
                <a:solidFill>
                  <a:srgbClr val="C00000"/>
                </a:solidFill>
                <a:latin typeface="Arial"/>
                <a:cs typeface="Arial"/>
              </a:rPr>
              <a:t>back </a:t>
            </a:r>
            <a:r>
              <a:rPr sz="2100" spc="-132" dirty="0">
                <a:solidFill>
                  <a:srgbClr val="C00000"/>
                </a:solidFill>
                <a:latin typeface="Arial"/>
                <a:cs typeface="Arial"/>
              </a:rPr>
              <a:t>edge </a:t>
            </a:r>
            <a:r>
              <a:rPr sz="2100" spc="-158" dirty="0">
                <a:latin typeface="Arial"/>
                <a:cs typeface="Arial"/>
              </a:rPr>
              <a:t>has </a:t>
            </a:r>
            <a:r>
              <a:rPr sz="2100" spc="-96" dirty="0">
                <a:latin typeface="Arial"/>
                <a:cs typeface="Arial"/>
              </a:rPr>
              <a:t>been </a:t>
            </a:r>
            <a:r>
              <a:rPr sz="2100" spc="-75" dirty="0">
                <a:latin typeface="Arial"/>
                <a:cs typeface="Arial"/>
              </a:rPr>
              <a:t>encountered </a:t>
            </a:r>
            <a:r>
              <a:rPr sz="2100" spc="-57" dirty="0">
                <a:latin typeface="Arial"/>
                <a:cs typeface="Arial"/>
              </a:rPr>
              <a:t>during</a:t>
            </a:r>
            <a:r>
              <a:rPr sz="2100" spc="-184" dirty="0">
                <a:latin typeface="Arial"/>
                <a:cs typeface="Arial"/>
              </a:rPr>
              <a:t> </a:t>
            </a:r>
            <a:r>
              <a:rPr sz="2100" spc="-26" dirty="0">
                <a:latin typeface="Arial"/>
                <a:cs typeface="Arial"/>
              </a:rPr>
              <a:t>the  </a:t>
            </a:r>
            <a:r>
              <a:rPr sz="2100" spc="-79" dirty="0">
                <a:latin typeface="Arial"/>
                <a:cs typeface="Arial"/>
              </a:rPr>
              <a:t>traversal.</a:t>
            </a:r>
            <a:endParaRPr sz="2100">
              <a:latin typeface="Arial"/>
              <a:cs typeface="Arial"/>
            </a:endParaRPr>
          </a:p>
          <a:p>
            <a:pPr marL="812325" marR="6681">
              <a:spcBef>
                <a:spcPts val="504"/>
              </a:spcBef>
            </a:pPr>
            <a:r>
              <a:rPr sz="2100" spc="-4" dirty="0">
                <a:latin typeface="Arial"/>
                <a:cs typeface="Arial"/>
              </a:rPr>
              <a:t>If </a:t>
            </a:r>
            <a:r>
              <a:rPr sz="2100" spc="-167" dirty="0">
                <a:latin typeface="Arial"/>
                <a:cs typeface="Arial"/>
              </a:rPr>
              <a:t>a </a:t>
            </a:r>
            <a:r>
              <a:rPr sz="2100" spc="-123" dirty="0">
                <a:latin typeface="Arial"/>
                <a:cs typeface="Arial"/>
              </a:rPr>
              <a:t>back </a:t>
            </a:r>
            <a:r>
              <a:rPr sz="2100" spc="-132" dirty="0">
                <a:latin typeface="Arial"/>
                <a:cs typeface="Arial"/>
              </a:rPr>
              <a:t>edge </a:t>
            </a:r>
            <a:r>
              <a:rPr sz="2100" spc="-158" dirty="0">
                <a:latin typeface="Arial"/>
                <a:cs typeface="Arial"/>
              </a:rPr>
              <a:t>has </a:t>
            </a:r>
            <a:r>
              <a:rPr sz="2100" spc="-96" dirty="0">
                <a:latin typeface="Arial"/>
                <a:cs typeface="Arial"/>
              </a:rPr>
              <a:t>been </a:t>
            </a:r>
            <a:r>
              <a:rPr sz="2100" spc="-75" dirty="0">
                <a:latin typeface="Arial"/>
                <a:cs typeface="Arial"/>
              </a:rPr>
              <a:t>encountered, </a:t>
            </a:r>
            <a:r>
              <a:rPr sz="2100" spc="-26" dirty="0">
                <a:latin typeface="Arial"/>
                <a:cs typeface="Arial"/>
              </a:rPr>
              <a:t>the </a:t>
            </a:r>
            <a:r>
              <a:rPr sz="2100" spc="-79" dirty="0">
                <a:latin typeface="Arial"/>
                <a:cs typeface="Arial"/>
              </a:rPr>
              <a:t>digraph </a:t>
            </a:r>
            <a:r>
              <a:rPr sz="2100" spc="-110" dirty="0">
                <a:latin typeface="Arial"/>
                <a:cs typeface="Arial"/>
              </a:rPr>
              <a:t>is </a:t>
            </a:r>
            <a:r>
              <a:rPr sz="2100" spc="-9" dirty="0">
                <a:solidFill>
                  <a:srgbClr val="C00000"/>
                </a:solidFill>
                <a:latin typeface="Arial"/>
                <a:cs typeface="Arial"/>
              </a:rPr>
              <a:t>not</a:t>
            </a:r>
            <a:r>
              <a:rPr sz="2100" spc="-26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00" spc="-167" dirty="0">
                <a:solidFill>
                  <a:srgbClr val="C00000"/>
                </a:solidFill>
                <a:latin typeface="Arial"/>
                <a:cs typeface="Arial"/>
              </a:rPr>
              <a:t>a  </a:t>
            </a:r>
            <a:r>
              <a:rPr sz="2100" spc="-114" dirty="0">
                <a:solidFill>
                  <a:srgbClr val="C00000"/>
                </a:solidFill>
                <a:latin typeface="Arial"/>
                <a:cs typeface="Arial"/>
              </a:rPr>
              <a:t>dag</a:t>
            </a:r>
            <a:r>
              <a:rPr sz="2100" spc="-114" dirty="0">
                <a:latin typeface="Arial"/>
                <a:cs typeface="Arial"/>
              </a:rPr>
              <a:t>, </a:t>
            </a:r>
            <a:r>
              <a:rPr sz="2100" spc="-100" dirty="0">
                <a:latin typeface="Arial"/>
                <a:cs typeface="Arial"/>
              </a:rPr>
              <a:t>and </a:t>
            </a:r>
            <a:r>
              <a:rPr sz="2100" spc="-61" dirty="0">
                <a:latin typeface="Arial"/>
                <a:cs typeface="Arial"/>
              </a:rPr>
              <a:t>topological </a:t>
            </a:r>
            <a:r>
              <a:rPr sz="2100" spc="-57" dirty="0">
                <a:latin typeface="Arial"/>
                <a:cs typeface="Arial"/>
              </a:rPr>
              <a:t>sorting </a:t>
            </a:r>
            <a:r>
              <a:rPr sz="2100" spc="-9" dirty="0">
                <a:latin typeface="Arial"/>
                <a:cs typeface="Arial"/>
              </a:rPr>
              <a:t>of </a:t>
            </a:r>
            <a:r>
              <a:rPr sz="2100" spc="-35" dirty="0">
                <a:latin typeface="Arial"/>
                <a:cs typeface="Arial"/>
              </a:rPr>
              <a:t>its</a:t>
            </a:r>
            <a:r>
              <a:rPr sz="2100" spc="-408" dirty="0">
                <a:latin typeface="Arial"/>
                <a:cs typeface="Arial"/>
              </a:rPr>
              <a:t> </a:t>
            </a:r>
            <a:r>
              <a:rPr sz="2100" spc="-75" dirty="0">
                <a:latin typeface="Arial"/>
                <a:cs typeface="Arial"/>
              </a:rPr>
              <a:t>vertices </a:t>
            </a:r>
            <a:r>
              <a:rPr sz="2100" spc="-110" dirty="0">
                <a:latin typeface="Arial"/>
                <a:cs typeface="Arial"/>
              </a:rPr>
              <a:t>is </a:t>
            </a:r>
            <a:r>
              <a:rPr sz="2100" spc="-83" dirty="0">
                <a:latin typeface="Arial"/>
                <a:cs typeface="Arial"/>
              </a:rPr>
              <a:t>impossible.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21</a:t>
            </a:fld>
            <a:endParaRPr spc="-53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8029" y="1423237"/>
            <a:ext cx="7037187" cy="2302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22</a:t>
            </a:fld>
            <a:endParaRPr spc="-53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23</a:t>
            </a:fld>
            <a:endParaRPr spc="-53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720" y="655140"/>
            <a:ext cx="8643998" cy="111923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4454">
              <a:spcBef>
                <a:spcPts val="88"/>
              </a:spcBef>
              <a:tabLst>
                <a:tab pos="3758741" algn="l"/>
              </a:tabLst>
            </a:pPr>
            <a:r>
              <a:rPr sz="3600" spc="-145" dirty="0"/>
              <a:t>Topological</a:t>
            </a:r>
            <a:r>
              <a:rPr sz="3600" spc="-140" dirty="0"/>
              <a:t> </a:t>
            </a:r>
            <a:r>
              <a:rPr sz="3600" spc="-114" dirty="0"/>
              <a:t>Sorting</a:t>
            </a:r>
            <a:r>
              <a:rPr sz="3600" spc="-110" dirty="0"/>
              <a:t> </a:t>
            </a:r>
            <a:r>
              <a:rPr sz="3600" spc="-145" dirty="0"/>
              <a:t>using</a:t>
            </a:r>
            <a:r>
              <a:rPr sz="3600" spc="-145" dirty="0">
                <a:latin typeface="Times New Roman"/>
                <a:cs typeface="Times New Roman"/>
              </a:rPr>
              <a:t>	</a:t>
            </a:r>
            <a:r>
              <a:rPr sz="3600" spc="-132" dirty="0"/>
              <a:t>decrease-and-conquer  </a:t>
            </a:r>
            <a:r>
              <a:rPr sz="3600" spc="-79" dirty="0"/>
              <a:t>technique: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20205" y="1848777"/>
            <a:ext cx="6879177" cy="391231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311233" marR="4454" indent="-300655">
              <a:spcBef>
                <a:spcPts val="88"/>
              </a:spcBef>
            </a:pPr>
            <a:r>
              <a:rPr sz="2300" b="1" spc="-96" dirty="0">
                <a:latin typeface="Arial"/>
                <a:cs typeface="Arial"/>
              </a:rPr>
              <a:t>Method: </a:t>
            </a:r>
            <a:r>
              <a:rPr sz="2300" spc="-162" dirty="0">
                <a:latin typeface="Arial"/>
                <a:cs typeface="Arial"/>
              </a:rPr>
              <a:t>The </a:t>
            </a:r>
            <a:r>
              <a:rPr sz="2300" spc="-48" dirty="0">
                <a:latin typeface="Arial"/>
                <a:cs typeface="Arial"/>
              </a:rPr>
              <a:t>algorithm </a:t>
            </a:r>
            <a:r>
              <a:rPr sz="2300" spc="-118" dirty="0">
                <a:latin typeface="Arial"/>
                <a:cs typeface="Arial"/>
              </a:rPr>
              <a:t>is </a:t>
            </a:r>
            <a:r>
              <a:rPr sz="2300" spc="-140" dirty="0">
                <a:latin typeface="Arial"/>
                <a:cs typeface="Arial"/>
              </a:rPr>
              <a:t>based </a:t>
            </a:r>
            <a:r>
              <a:rPr sz="2300" spc="-75" dirty="0">
                <a:latin typeface="Arial"/>
                <a:cs typeface="Arial"/>
              </a:rPr>
              <a:t>on </a:t>
            </a:r>
            <a:r>
              <a:rPr sz="2300" spc="-175" dirty="0">
                <a:latin typeface="Arial"/>
                <a:cs typeface="Arial"/>
              </a:rPr>
              <a:t>a </a:t>
            </a:r>
            <a:r>
              <a:rPr sz="2300" spc="-39" dirty="0">
                <a:latin typeface="Arial"/>
                <a:cs typeface="Arial"/>
              </a:rPr>
              <a:t>direct</a:t>
            </a:r>
            <a:r>
              <a:rPr sz="2300" spc="-189" dirty="0">
                <a:latin typeface="Arial"/>
                <a:cs typeface="Arial"/>
              </a:rPr>
              <a:t> </a:t>
            </a:r>
            <a:r>
              <a:rPr sz="2300" spc="-48" dirty="0">
                <a:latin typeface="Arial"/>
                <a:cs typeface="Arial"/>
              </a:rPr>
              <a:t>implementation  </a:t>
            </a:r>
            <a:r>
              <a:rPr sz="2300" spc="-9" dirty="0">
                <a:latin typeface="Arial"/>
                <a:cs typeface="Arial"/>
              </a:rPr>
              <a:t>of </a:t>
            </a:r>
            <a:r>
              <a:rPr sz="2300" spc="-26" dirty="0">
                <a:latin typeface="Arial"/>
                <a:cs typeface="Arial"/>
              </a:rPr>
              <a:t>the </a:t>
            </a:r>
            <a:r>
              <a:rPr sz="2300" spc="-118" dirty="0">
                <a:latin typeface="Arial"/>
                <a:cs typeface="Arial"/>
              </a:rPr>
              <a:t>decrease-(by </a:t>
            </a:r>
            <a:r>
              <a:rPr sz="2300" spc="-88" dirty="0">
                <a:latin typeface="Arial"/>
                <a:cs typeface="Arial"/>
              </a:rPr>
              <a:t>one)-and-conquer</a:t>
            </a:r>
            <a:r>
              <a:rPr sz="2300" spc="-408" dirty="0">
                <a:latin typeface="Arial"/>
                <a:cs typeface="Arial"/>
              </a:rPr>
              <a:t> </a:t>
            </a:r>
            <a:r>
              <a:rPr sz="2300" spc="-66" dirty="0">
                <a:latin typeface="Arial"/>
                <a:cs typeface="Arial"/>
              </a:rPr>
              <a:t>technique:</a:t>
            </a:r>
            <a:endParaRPr sz="2300">
              <a:latin typeface="Arial"/>
              <a:cs typeface="Arial"/>
            </a:endParaRPr>
          </a:p>
          <a:p>
            <a:pPr marL="462674" marR="168701" indent="-452096">
              <a:spcBef>
                <a:spcPts val="548"/>
              </a:spcBef>
              <a:buAutoNum type="arabicPeriod"/>
              <a:tabLst>
                <a:tab pos="462674" algn="l"/>
                <a:tab pos="463231" algn="l"/>
              </a:tabLst>
            </a:pPr>
            <a:r>
              <a:rPr sz="2300" spc="-132" dirty="0">
                <a:latin typeface="Arial"/>
                <a:cs typeface="Arial"/>
              </a:rPr>
              <a:t>Repeatedly, </a:t>
            </a:r>
            <a:r>
              <a:rPr sz="2300" spc="-22" dirty="0">
                <a:latin typeface="Arial"/>
                <a:cs typeface="Arial"/>
              </a:rPr>
              <a:t>identify </a:t>
            </a:r>
            <a:r>
              <a:rPr sz="2300" spc="-26" dirty="0">
                <a:latin typeface="Arial"/>
                <a:cs typeface="Arial"/>
              </a:rPr>
              <a:t>in </a:t>
            </a:r>
            <a:r>
              <a:rPr sz="2300" spc="-175" dirty="0">
                <a:latin typeface="Arial"/>
                <a:cs typeface="Arial"/>
              </a:rPr>
              <a:t>a </a:t>
            </a:r>
            <a:r>
              <a:rPr sz="2300" spc="-79" dirty="0">
                <a:latin typeface="Arial"/>
                <a:cs typeface="Arial"/>
              </a:rPr>
              <a:t>remaining </a:t>
            </a:r>
            <a:r>
              <a:rPr sz="2300" spc="-83" dirty="0">
                <a:latin typeface="Arial"/>
                <a:cs typeface="Arial"/>
              </a:rPr>
              <a:t>digraph </a:t>
            </a:r>
            <a:r>
              <a:rPr sz="2300" spc="-175" dirty="0">
                <a:latin typeface="Arial"/>
                <a:cs typeface="Arial"/>
              </a:rPr>
              <a:t>a </a:t>
            </a:r>
            <a:r>
              <a:rPr sz="2300" spc="-110" dirty="0">
                <a:latin typeface="Arial"/>
                <a:cs typeface="Arial"/>
              </a:rPr>
              <a:t>source,  </a:t>
            </a:r>
            <a:r>
              <a:rPr sz="2300" spc="-66" dirty="0">
                <a:latin typeface="Arial"/>
                <a:cs typeface="Arial"/>
              </a:rPr>
              <a:t>which </a:t>
            </a:r>
            <a:r>
              <a:rPr sz="2300" spc="-118" dirty="0">
                <a:latin typeface="Arial"/>
                <a:cs typeface="Arial"/>
              </a:rPr>
              <a:t>is </a:t>
            </a:r>
            <a:r>
              <a:rPr sz="2300" spc="-175" dirty="0">
                <a:latin typeface="Arial"/>
                <a:cs typeface="Arial"/>
              </a:rPr>
              <a:t>a </a:t>
            </a:r>
            <a:r>
              <a:rPr sz="2300" spc="-75" dirty="0">
                <a:latin typeface="Arial"/>
                <a:cs typeface="Arial"/>
              </a:rPr>
              <a:t>vertex </a:t>
            </a:r>
            <a:r>
              <a:rPr sz="2300" spc="13" dirty="0">
                <a:latin typeface="Arial"/>
                <a:cs typeface="Arial"/>
              </a:rPr>
              <a:t>with</a:t>
            </a:r>
            <a:r>
              <a:rPr sz="2300" spc="-438" dirty="0">
                <a:latin typeface="Arial"/>
                <a:cs typeface="Arial"/>
              </a:rPr>
              <a:t> </a:t>
            </a:r>
            <a:r>
              <a:rPr sz="2300" spc="-70" dirty="0">
                <a:solidFill>
                  <a:srgbClr val="C00000"/>
                </a:solidFill>
                <a:latin typeface="Arial"/>
                <a:cs typeface="Arial"/>
              </a:rPr>
              <a:t>no </a:t>
            </a:r>
            <a:r>
              <a:rPr sz="2300" spc="-83" dirty="0">
                <a:solidFill>
                  <a:srgbClr val="C00000"/>
                </a:solidFill>
                <a:latin typeface="Arial"/>
                <a:cs typeface="Arial"/>
              </a:rPr>
              <a:t>incoming </a:t>
            </a:r>
            <a:r>
              <a:rPr sz="2300" spc="-145" dirty="0">
                <a:solidFill>
                  <a:srgbClr val="C00000"/>
                </a:solidFill>
                <a:latin typeface="Arial"/>
                <a:cs typeface="Arial"/>
              </a:rPr>
              <a:t>edges</a:t>
            </a:r>
            <a:r>
              <a:rPr sz="2300" spc="-145" dirty="0">
                <a:latin typeface="Arial"/>
                <a:cs typeface="Arial"/>
              </a:rPr>
              <a:t>, </a:t>
            </a:r>
            <a:r>
              <a:rPr sz="2300" spc="-105" dirty="0">
                <a:latin typeface="Arial"/>
                <a:cs typeface="Arial"/>
              </a:rPr>
              <a:t>and </a:t>
            </a:r>
            <a:r>
              <a:rPr sz="2300" spc="-61" dirty="0">
                <a:solidFill>
                  <a:srgbClr val="C00000"/>
                </a:solidFill>
                <a:latin typeface="Arial"/>
                <a:cs typeface="Arial"/>
              </a:rPr>
              <a:t>delete </a:t>
            </a:r>
            <a:r>
              <a:rPr sz="2300" spc="70" dirty="0">
                <a:latin typeface="Arial"/>
                <a:cs typeface="Arial"/>
              </a:rPr>
              <a:t>it  </a:t>
            </a:r>
            <a:r>
              <a:rPr sz="2300" spc="-100" dirty="0">
                <a:latin typeface="Arial"/>
                <a:cs typeface="Arial"/>
              </a:rPr>
              <a:t>along </a:t>
            </a:r>
            <a:r>
              <a:rPr sz="2300" spc="13" dirty="0">
                <a:latin typeface="Arial"/>
                <a:cs typeface="Arial"/>
              </a:rPr>
              <a:t>with</a:t>
            </a:r>
            <a:r>
              <a:rPr sz="2300" spc="-469" dirty="0">
                <a:latin typeface="Arial"/>
                <a:cs typeface="Arial"/>
              </a:rPr>
              <a:t> </a:t>
            </a:r>
            <a:r>
              <a:rPr sz="2300" spc="-48" dirty="0">
                <a:latin typeface="Arial"/>
                <a:cs typeface="Arial"/>
              </a:rPr>
              <a:t>all </a:t>
            </a:r>
            <a:r>
              <a:rPr sz="2300" spc="-26" dirty="0">
                <a:latin typeface="Arial"/>
                <a:cs typeface="Arial"/>
              </a:rPr>
              <a:t>the </a:t>
            </a:r>
            <a:r>
              <a:rPr sz="2300" spc="-162" dirty="0">
                <a:latin typeface="Arial"/>
                <a:cs typeface="Arial"/>
              </a:rPr>
              <a:t>edges </a:t>
            </a:r>
            <a:r>
              <a:rPr sz="2300" spc="-70" dirty="0">
                <a:latin typeface="Arial"/>
                <a:cs typeface="Arial"/>
              </a:rPr>
              <a:t>outgoing </a:t>
            </a:r>
            <a:r>
              <a:rPr sz="2300" spc="-22" dirty="0">
                <a:latin typeface="Arial"/>
                <a:cs typeface="Arial"/>
              </a:rPr>
              <a:t>from </a:t>
            </a:r>
            <a:r>
              <a:rPr sz="2300" spc="26" dirty="0">
                <a:latin typeface="Arial"/>
                <a:cs typeface="Arial"/>
              </a:rPr>
              <a:t>it.</a:t>
            </a:r>
            <a:endParaRPr sz="2300">
              <a:latin typeface="Arial"/>
              <a:cs typeface="Arial"/>
            </a:endParaRPr>
          </a:p>
          <a:p>
            <a:pPr marL="812325" marR="249989">
              <a:spcBef>
                <a:spcPts val="487"/>
              </a:spcBef>
            </a:pPr>
            <a:r>
              <a:rPr sz="1900" spc="-26" dirty="0">
                <a:latin typeface="Arial"/>
                <a:cs typeface="Arial"/>
              </a:rPr>
              <a:t>(If</a:t>
            </a:r>
            <a:r>
              <a:rPr sz="1900" spc="-105" dirty="0">
                <a:latin typeface="Arial"/>
                <a:cs typeface="Arial"/>
              </a:rPr>
              <a:t> </a:t>
            </a:r>
            <a:r>
              <a:rPr sz="1900" spc="-39" dirty="0">
                <a:latin typeface="Arial"/>
                <a:cs typeface="Arial"/>
              </a:rPr>
              <a:t>there</a:t>
            </a:r>
            <a:r>
              <a:rPr sz="1900" spc="-96" dirty="0">
                <a:latin typeface="Arial"/>
                <a:cs typeface="Arial"/>
              </a:rPr>
              <a:t> </a:t>
            </a:r>
            <a:r>
              <a:rPr sz="1900" spc="-88" dirty="0">
                <a:latin typeface="Arial"/>
                <a:cs typeface="Arial"/>
              </a:rPr>
              <a:t>are</a:t>
            </a:r>
            <a:r>
              <a:rPr sz="1900" spc="-100" dirty="0">
                <a:latin typeface="Arial"/>
                <a:cs typeface="Arial"/>
              </a:rPr>
              <a:t> </a:t>
            </a:r>
            <a:r>
              <a:rPr sz="1900" spc="-105" dirty="0">
                <a:latin typeface="Arial"/>
                <a:cs typeface="Arial"/>
              </a:rPr>
              <a:t>several</a:t>
            </a:r>
            <a:r>
              <a:rPr sz="1900" spc="-96" dirty="0">
                <a:latin typeface="Arial"/>
                <a:cs typeface="Arial"/>
              </a:rPr>
              <a:t> </a:t>
            </a:r>
            <a:r>
              <a:rPr sz="1900" spc="-110" dirty="0">
                <a:latin typeface="Arial"/>
                <a:cs typeface="Arial"/>
              </a:rPr>
              <a:t>sources,</a:t>
            </a:r>
            <a:r>
              <a:rPr sz="1900" spc="-96" dirty="0">
                <a:latin typeface="Arial"/>
                <a:cs typeface="Arial"/>
              </a:rPr>
              <a:t> </a:t>
            </a:r>
            <a:r>
              <a:rPr sz="1900" spc="-88" dirty="0">
                <a:latin typeface="Arial"/>
                <a:cs typeface="Arial"/>
              </a:rPr>
              <a:t>break</a:t>
            </a:r>
            <a:r>
              <a:rPr sz="1900" spc="-96" dirty="0">
                <a:latin typeface="Arial"/>
                <a:cs typeface="Arial"/>
              </a:rPr>
              <a:t> </a:t>
            </a:r>
            <a:r>
              <a:rPr sz="1900" spc="-26" dirty="0">
                <a:latin typeface="Arial"/>
                <a:cs typeface="Arial"/>
              </a:rPr>
              <a:t>the</a:t>
            </a:r>
            <a:r>
              <a:rPr sz="1900" spc="-92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tie</a:t>
            </a:r>
            <a:r>
              <a:rPr sz="1900" spc="-83" dirty="0">
                <a:latin typeface="Arial"/>
                <a:cs typeface="Arial"/>
              </a:rPr>
              <a:t> </a:t>
            </a:r>
            <a:r>
              <a:rPr sz="1900" spc="-39" dirty="0">
                <a:latin typeface="Arial"/>
                <a:cs typeface="Arial"/>
              </a:rPr>
              <a:t>arbitrarily.</a:t>
            </a:r>
            <a:r>
              <a:rPr sz="1900" spc="-123" dirty="0">
                <a:latin typeface="Arial"/>
                <a:cs typeface="Arial"/>
              </a:rPr>
              <a:t> </a:t>
            </a:r>
            <a:r>
              <a:rPr sz="1900" spc="-4" dirty="0">
                <a:latin typeface="Arial"/>
                <a:cs typeface="Arial"/>
              </a:rPr>
              <a:t>If</a:t>
            </a:r>
            <a:r>
              <a:rPr sz="1900" spc="-105" dirty="0">
                <a:latin typeface="Arial"/>
                <a:cs typeface="Arial"/>
              </a:rPr>
              <a:t> </a:t>
            </a:r>
            <a:r>
              <a:rPr sz="1900" spc="-39" dirty="0">
                <a:latin typeface="Arial"/>
                <a:cs typeface="Arial"/>
              </a:rPr>
              <a:t>there  </a:t>
            </a:r>
            <a:r>
              <a:rPr sz="1900" spc="-88" dirty="0">
                <a:latin typeface="Arial"/>
                <a:cs typeface="Arial"/>
              </a:rPr>
              <a:t>are </a:t>
            </a:r>
            <a:r>
              <a:rPr sz="1900" spc="-75" dirty="0">
                <a:latin typeface="Arial"/>
                <a:cs typeface="Arial"/>
              </a:rPr>
              <a:t>none, </a:t>
            </a:r>
            <a:r>
              <a:rPr sz="1900" spc="-66" dirty="0">
                <a:latin typeface="Arial"/>
                <a:cs typeface="Arial"/>
              </a:rPr>
              <a:t>stop </a:t>
            </a:r>
            <a:r>
              <a:rPr sz="1900" spc="-132" dirty="0">
                <a:latin typeface="Arial"/>
                <a:cs typeface="Arial"/>
              </a:rPr>
              <a:t>because </a:t>
            </a:r>
            <a:r>
              <a:rPr sz="1900" spc="-26" dirty="0">
                <a:latin typeface="Arial"/>
                <a:cs typeface="Arial"/>
              </a:rPr>
              <a:t>the </a:t>
            </a:r>
            <a:r>
              <a:rPr sz="1900" spc="-53" dirty="0">
                <a:latin typeface="Arial"/>
                <a:cs typeface="Arial"/>
              </a:rPr>
              <a:t>problem </a:t>
            </a:r>
            <a:r>
              <a:rPr sz="1900" spc="-70" dirty="0">
                <a:latin typeface="Arial"/>
                <a:cs typeface="Arial"/>
              </a:rPr>
              <a:t>cannot </a:t>
            </a:r>
            <a:r>
              <a:rPr sz="1900" spc="-92" dirty="0">
                <a:latin typeface="Arial"/>
                <a:cs typeface="Arial"/>
              </a:rPr>
              <a:t>be</a:t>
            </a:r>
            <a:r>
              <a:rPr sz="1900" spc="-281" dirty="0">
                <a:latin typeface="Arial"/>
                <a:cs typeface="Arial"/>
              </a:rPr>
              <a:t> </a:t>
            </a:r>
            <a:r>
              <a:rPr sz="1900" spc="-83" dirty="0">
                <a:latin typeface="Arial"/>
                <a:cs typeface="Arial"/>
              </a:rPr>
              <a:t>solved.)</a:t>
            </a:r>
            <a:endParaRPr sz="1900">
              <a:latin typeface="Arial"/>
              <a:cs typeface="Arial"/>
            </a:endParaRPr>
          </a:p>
          <a:p>
            <a:pPr marL="462674" marR="601309" indent="-452096">
              <a:spcBef>
                <a:spcPts val="526"/>
              </a:spcBef>
              <a:buAutoNum type="arabicPeriod" startAt="2"/>
              <a:tabLst>
                <a:tab pos="462674" algn="l"/>
                <a:tab pos="463231" algn="l"/>
              </a:tabLst>
            </a:pPr>
            <a:r>
              <a:rPr sz="2300" spc="-162" dirty="0">
                <a:latin typeface="Arial"/>
                <a:cs typeface="Arial"/>
              </a:rPr>
              <a:t>The</a:t>
            </a:r>
            <a:r>
              <a:rPr sz="2300" spc="-153" dirty="0">
                <a:latin typeface="Arial"/>
                <a:cs typeface="Arial"/>
              </a:rPr>
              <a:t> </a:t>
            </a:r>
            <a:r>
              <a:rPr sz="2300" spc="-48" dirty="0">
                <a:solidFill>
                  <a:srgbClr val="C00000"/>
                </a:solidFill>
                <a:latin typeface="Arial"/>
                <a:cs typeface="Arial"/>
              </a:rPr>
              <a:t>order</a:t>
            </a:r>
            <a:r>
              <a:rPr sz="2300" spc="-12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300" spc="-26" dirty="0">
                <a:solidFill>
                  <a:srgbClr val="C00000"/>
                </a:solidFill>
                <a:latin typeface="Arial"/>
                <a:cs typeface="Arial"/>
              </a:rPr>
              <a:t>in</a:t>
            </a:r>
            <a:r>
              <a:rPr sz="2300" spc="-12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300" spc="-66" dirty="0">
                <a:solidFill>
                  <a:srgbClr val="C00000"/>
                </a:solidFill>
                <a:latin typeface="Arial"/>
                <a:cs typeface="Arial"/>
              </a:rPr>
              <a:t>which</a:t>
            </a:r>
            <a:r>
              <a:rPr sz="2300" spc="-132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300" spc="-26" dirty="0">
                <a:solidFill>
                  <a:srgbClr val="C00000"/>
                </a:solidFill>
                <a:latin typeface="Arial"/>
                <a:cs typeface="Arial"/>
              </a:rPr>
              <a:t>the</a:t>
            </a:r>
            <a:r>
              <a:rPr sz="2300" spc="-132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300" spc="-79" dirty="0">
                <a:solidFill>
                  <a:srgbClr val="C00000"/>
                </a:solidFill>
                <a:latin typeface="Arial"/>
                <a:cs typeface="Arial"/>
              </a:rPr>
              <a:t>vertices</a:t>
            </a:r>
            <a:r>
              <a:rPr sz="2300" spc="-15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300" spc="-100" dirty="0">
                <a:solidFill>
                  <a:srgbClr val="C00000"/>
                </a:solidFill>
                <a:latin typeface="Arial"/>
                <a:cs typeface="Arial"/>
              </a:rPr>
              <a:t>are</a:t>
            </a:r>
            <a:r>
              <a:rPr sz="2300" spc="-12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300" spc="-61" dirty="0">
                <a:solidFill>
                  <a:srgbClr val="C00000"/>
                </a:solidFill>
                <a:latin typeface="Arial"/>
                <a:cs typeface="Arial"/>
              </a:rPr>
              <a:t>deleted</a:t>
            </a:r>
            <a:r>
              <a:rPr sz="2300" spc="-16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300" spc="-92" dirty="0">
                <a:latin typeface="Arial"/>
                <a:cs typeface="Arial"/>
              </a:rPr>
              <a:t>yields</a:t>
            </a:r>
            <a:r>
              <a:rPr sz="2300" spc="-140" dirty="0">
                <a:latin typeface="Arial"/>
                <a:cs typeface="Arial"/>
              </a:rPr>
              <a:t> </a:t>
            </a:r>
            <a:r>
              <a:rPr sz="2300" spc="-175" dirty="0">
                <a:latin typeface="Arial"/>
                <a:cs typeface="Arial"/>
              </a:rPr>
              <a:t>a  </a:t>
            </a:r>
            <a:r>
              <a:rPr sz="2300" spc="-48" dirty="0">
                <a:latin typeface="Arial"/>
                <a:cs typeface="Arial"/>
              </a:rPr>
              <a:t>solution </a:t>
            </a:r>
            <a:r>
              <a:rPr sz="2300" spc="22" dirty="0">
                <a:latin typeface="Arial"/>
                <a:cs typeface="Arial"/>
              </a:rPr>
              <a:t>to </a:t>
            </a:r>
            <a:r>
              <a:rPr sz="2300" spc="-26" dirty="0">
                <a:latin typeface="Arial"/>
                <a:cs typeface="Arial"/>
              </a:rPr>
              <a:t>the</a:t>
            </a:r>
            <a:r>
              <a:rPr sz="2300" spc="-469" dirty="0">
                <a:latin typeface="Arial"/>
                <a:cs typeface="Arial"/>
              </a:rPr>
              <a:t> </a:t>
            </a:r>
            <a:r>
              <a:rPr sz="2300" spc="-66" dirty="0">
                <a:latin typeface="Arial"/>
                <a:cs typeface="Arial"/>
              </a:rPr>
              <a:t>topological </a:t>
            </a:r>
            <a:r>
              <a:rPr sz="2300" spc="-61" dirty="0">
                <a:latin typeface="Arial"/>
                <a:cs typeface="Arial"/>
              </a:rPr>
              <a:t>sorting problem.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0205" y="703550"/>
            <a:ext cx="6237877" cy="68835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pc="-48" dirty="0"/>
              <a:t>Illustration</a:t>
            </a:r>
          </a:p>
        </p:txBody>
      </p:sp>
      <p:sp>
        <p:nvSpPr>
          <p:cNvPr id="3" name="object 3"/>
          <p:cNvSpPr/>
          <p:nvPr/>
        </p:nvSpPr>
        <p:spPr>
          <a:xfrm>
            <a:off x="995530" y="1955741"/>
            <a:ext cx="7094527" cy="34094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24</a:t>
            </a:fld>
            <a:endParaRPr spc="-53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25</a:t>
            </a:fld>
            <a:endParaRPr spc="-53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0205" y="703550"/>
            <a:ext cx="7666637" cy="68835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pc="-100" dirty="0"/>
              <a:t>Applications </a:t>
            </a:r>
            <a:r>
              <a:rPr spc="-4" dirty="0"/>
              <a:t>of </a:t>
            </a:r>
            <a:r>
              <a:rPr spc="-145" dirty="0"/>
              <a:t>Topological</a:t>
            </a:r>
            <a:r>
              <a:rPr spc="-311" dirty="0"/>
              <a:t> </a:t>
            </a:r>
            <a:r>
              <a:rPr spc="-114" dirty="0"/>
              <a:t>Sorting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20205" y="1641309"/>
            <a:ext cx="6195006" cy="248884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311233" marR="4454" indent="-300655">
              <a:spcBef>
                <a:spcPts val="88"/>
              </a:spcBef>
              <a:buChar char="•"/>
              <a:tabLst>
                <a:tab pos="311233" algn="l"/>
                <a:tab pos="311790" algn="l"/>
              </a:tabLst>
            </a:pPr>
            <a:r>
              <a:rPr sz="2300" spc="-88" dirty="0">
                <a:latin typeface="Arial"/>
                <a:cs typeface="Arial"/>
              </a:rPr>
              <a:t>Observation: </a:t>
            </a:r>
            <a:r>
              <a:rPr sz="2300" spc="-118" dirty="0">
                <a:latin typeface="Arial"/>
                <a:cs typeface="Arial"/>
              </a:rPr>
              <a:t>Topological </a:t>
            </a:r>
            <a:r>
              <a:rPr sz="2300" spc="-61" dirty="0">
                <a:latin typeface="Arial"/>
                <a:cs typeface="Arial"/>
              </a:rPr>
              <a:t>sorting problem </a:t>
            </a:r>
            <a:r>
              <a:rPr sz="2300" spc="-136" dirty="0">
                <a:latin typeface="Arial"/>
                <a:cs typeface="Arial"/>
              </a:rPr>
              <a:t>may</a:t>
            </a:r>
            <a:r>
              <a:rPr sz="2300" spc="-302" dirty="0">
                <a:latin typeface="Arial"/>
                <a:cs typeface="Arial"/>
              </a:rPr>
              <a:t> </a:t>
            </a:r>
            <a:r>
              <a:rPr sz="2300" spc="-140" dirty="0">
                <a:latin typeface="Arial"/>
                <a:cs typeface="Arial"/>
              </a:rPr>
              <a:t>have  </a:t>
            </a:r>
            <a:r>
              <a:rPr sz="2300" spc="-118" dirty="0">
                <a:latin typeface="Arial"/>
                <a:cs typeface="Arial"/>
              </a:rPr>
              <a:t>several </a:t>
            </a:r>
            <a:r>
              <a:rPr sz="2300" b="1" spc="-105" dirty="0">
                <a:latin typeface="Arial"/>
                <a:cs typeface="Arial"/>
              </a:rPr>
              <a:t>alternative</a:t>
            </a:r>
            <a:r>
              <a:rPr sz="2300" b="1" spc="-149" dirty="0">
                <a:latin typeface="Arial"/>
                <a:cs typeface="Arial"/>
              </a:rPr>
              <a:t> </a:t>
            </a:r>
            <a:r>
              <a:rPr sz="2300" b="1" spc="-158" dirty="0">
                <a:latin typeface="Arial"/>
                <a:cs typeface="Arial"/>
              </a:rPr>
              <a:t>solutions</a:t>
            </a:r>
            <a:r>
              <a:rPr sz="2300" spc="-158" dirty="0"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300">
              <a:latin typeface="Arial"/>
              <a:cs typeface="Arial"/>
            </a:endParaRPr>
          </a:p>
          <a:p>
            <a:pPr marL="311790" indent="-300655">
              <a:buChar char="•"/>
              <a:tabLst>
                <a:tab pos="311233" algn="l"/>
                <a:tab pos="311790" algn="l"/>
              </a:tabLst>
            </a:pPr>
            <a:r>
              <a:rPr sz="2300" spc="-44" dirty="0">
                <a:latin typeface="Arial"/>
                <a:cs typeface="Arial"/>
              </a:rPr>
              <a:t>Instruction </a:t>
            </a:r>
            <a:r>
              <a:rPr sz="2300" spc="-100" dirty="0">
                <a:latin typeface="Arial"/>
                <a:cs typeface="Arial"/>
              </a:rPr>
              <a:t>scheduling </a:t>
            </a:r>
            <a:r>
              <a:rPr sz="2300" spc="-26" dirty="0">
                <a:latin typeface="Arial"/>
                <a:cs typeface="Arial"/>
              </a:rPr>
              <a:t>in </a:t>
            </a:r>
            <a:r>
              <a:rPr sz="2300" spc="-88" dirty="0">
                <a:latin typeface="Arial"/>
                <a:cs typeface="Arial"/>
              </a:rPr>
              <a:t>program</a:t>
            </a:r>
            <a:r>
              <a:rPr sz="2300" spc="-424" dirty="0">
                <a:latin typeface="Arial"/>
                <a:cs typeface="Arial"/>
              </a:rPr>
              <a:t> </a:t>
            </a:r>
            <a:r>
              <a:rPr sz="2300" spc="-53" dirty="0">
                <a:latin typeface="Arial"/>
                <a:cs typeface="Arial"/>
              </a:rPr>
              <a:t>compilation</a:t>
            </a:r>
            <a:endParaRPr sz="2300">
              <a:latin typeface="Arial"/>
              <a:cs typeface="Arial"/>
            </a:endParaRPr>
          </a:p>
          <a:p>
            <a:pPr marL="311790" indent="-300655">
              <a:spcBef>
                <a:spcPts val="548"/>
              </a:spcBef>
              <a:buChar char="•"/>
              <a:tabLst>
                <a:tab pos="311233" algn="l"/>
                <a:tab pos="311790" algn="l"/>
              </a:tabLst>
            </a:pPr>
            <a:r>
              <a:rPr sz="2300" spc="-132" dirty="0">
                <a:latin typeface="Arial"/>
                <a:cs typeface="Arial"/>
              </a:rPr>
              <a:t>Cell </a:t>
            </a:r>
            <a:r>
              <a:rPr sz="2300" spc="-75" dirty="0">
                <a:latin typeface="Arial"/>
                <a:cs typeface="Arial"/>
              </a:rPr>
              <a:t>evaluation </a:t>
            </a:r>
            <a:r>
              <a:rPr sz="2300" spc="-61" dirty="0">
                <a:latin typeface="Arial"/>
                <a:cs typeface="Arial"/>
              </a:rPr>
              <a:t>ordering </a:t>
            </a:r>
            <a:r>
              <a:rPr sz="2300" spc="-26" dirty="0">
                <a:latin typeface="Arial"/>
                <a:cs typeface="Arial"/>
              </a:rPr>
              <a:t>in </a:t>
            </a:r>
            <a:r>
              <a:rPr sz="2300" spc="-105" dirty="0">
                <a:latin typeface="Arial"/>
                <a:cs typeface="Arial"/>
              </a:rPr>
              <a:t>spreadsheet</a:t>
            </a:r>
            <a:r>
              <a:rPr sz="2300" spc="-408" dirty="0">
                <a:latin typeface="Arial"/>
                <a:cs typeface="Arial"/>
              </a:rPr>
              <a:t> </a:t>
            </a:r>
            <a:r>
              <a:rPr sz="2300" spc="-75" dirty="0">
                <a:latin typeface="Arial"/>
                <a:cs typeface="Arial"/>
              </a:rPr>
              <a:t>formulas,</a:t>
            </a:r>
            <a:endParaRPr sz="2300">
              <a:latin typeface="Arial"/>
              <a:cs typeface="Arial"/>
            </a:endParaRPr>
          </a:p>
          <a:p>
            <a:pPr marL="311790" indent="-300655">
              <a:spcBef>
                <a:spcPts val="548"/>
              </a:spcBef>
              <a:buChar char="•"/>
              <a:tabLst>
                <a:tab pos="311233" algn="l"/>
                <a:tab pos="311790" algn="l"/>
              </a:tabLst>
            </a:pPr>
            <a:r>
              <a:rPr sz="2300" spc="-140" dirty="0">
                <a:latin typeface="Arial"/>
                <a:cs typeface="Arial"/>
              </a:rPr>
              <a:t>Resolving </a:t>
            </a:r>
            <a:r>
              <a:rPr sz="2300" spc="-105" dirty="0">
                <a:latin typeface="Arial"/>
                <a:cs typeface="Arial"/>
              </a:rPr>
              <a:t>symbol </a:t>
            </a:r>
            <a:r>
              <a:rPr sz="2300" spc="-110" dirty="0">
                <a:latin typeface="Arial"/>
                <a:cs typeface="Arial"/>
              </a:rPr>
              <a:t>dependencies </a:t>
            </a:r>
            <a:r>
              <a:rPr sz="2300" spc="-26" dirty="0">
                <a:latin typeface="Arial"/>
                <a:cs typeface="Arial"/>
              </a:rPr>
              <a:t>in</a:t>
            </a:r>
            <a:r>
              <a:rPr sz="2300" spc="-223" dirty="0">
                <a:latin typeface="Arial"/>
                <a:cs typeface="Arial"/>
              </a:rPr>
              <a:t> </a:t>
            </a:r>
            <a:r>
              <a:rPr sz="2300" spc="-83" dirty="0">
                <a:latin typeface="Arial"/>
                <a:cs typeface="Arial"/>
              </a:rPr>
              <a:t>linkers.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0205" y="599815"/>
            <a:ext cx="5594935" cy="68835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pc="-583" dirty="0"/>
              <a:t>S</a:t>
            </a:r>
            <a:r>
              <a:rPr spc="-92" dirty="0"/>
              <a:t>u</a:t>
            </a:r>
            <a:r>
              <a:rPr spc="-100" dirty="0"/>
              <a:t>mm</a:t>
            </a:r>
            <a:r>
              <a:rPr spc="-215" dirty="0"/>
              <a:t>a</a:t>
            </a:r>
            <a:r>
              <a:rPr spc="53" dirty="0"/>
              <a:t>r</a:t>
            </a:r>
            <a:r>
              <a:rPr spc="-132" dirty="0"/>
              <a:t>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20204" y="1282034"/>
            <a:ext cx="7809514" cy="4676628"/>
          </a:xfrm>
          <a:prstGeom prst="rect">
            <a:avLst/>
          </a:prstGeom>
        </p:spPr>
        <p:txBody>
          <a:bodyPr vert="horz" wrap="square" lIns="0" tIns="51779" rIns="0" bIns="0" rtlCol="0">
            <a:spAutoFit/>
          </a:bodyPr>
          <a:lstStyle/>
          <a:p>
            <a:pPr marL="311790" indent="-300655">
              <a:spcBef>
                <a:spcPts val="408"/>
              </a:spcBef>
              <a:buChar char="•"/>
              <a:tabLst>
                <a:tab pos="311233" algn="l"/>
                <a:tab pos="311790" algn="l"/>
              </a:tabLst>
            </a:pPr>
            <a:r>
              <a:rPr sz="2500" spc="-100" dirty="0">
                <a:solidFill>
                  <a:srgbClr val="001F5F"/>
                </a:solidFill>
                <a:latin typeface="Arial"/>
                <a:cs typeface="Arial"/>
              </a:rPr>
              <a:t>Divide </a:t>
            </a:r>
            <a:r>
              <a:rPr sz="2500" spc="-118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2500" spc="-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500" spc="-132" dirty="0">
                <a:solidFill>
                  <a:srgbClr val="001F5F"/>
                </a:solidFill>
                <a:latin typeface="Arial"/>
                <a:cs typeface="Arial"/>
              </a:rPr>
              <a:t>Conquer</a:t>
            </a:r>
            <a:endParaRPr sz="2500">
              <a:latin typeface="Arial"/>
              <a:cs typeface="Arial"/>
            </a:endParaRPr>
          </a:p>
          <a:p>
            <a:pPr marL="663111" lvl="1" indent="-252216">
              <a:spcBef>
                <a:spcPts val="276"/>
              </a:spcBef>
              <a:buChar char="–"/>
              <a:tabLst>
                <a:tab pos="663667" algn="l"/>
              </a:tabLst>
            </a:pPr>
            <a:r>
              <a:rPr sz="2100" spc="-123" dirty="0">
                <a:solidFill>
                  <a:srgbClr val="001F5F"/>
                </a:solidFill>
                <a:latin typeface="Arial"/>
                <a:cs typeface="Arial"/>
              </a:rPr>
              <a:t>Recurrence</a:t>
            </a:r>
            <a:r>
              <a:rPr sz="2100" spc="-1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00" spc="-57" dirty="0">
                <a:solidFill>
                  <a:srgbClr val="001F5F"/>
                </a:solidFill>
                <a:latin typeface="Arial"/>
                <a:cs typeface="Arial"/>
              </a:rPr>
              <a:t>equation</a:t>
            </a:r>
            <a:endParaRPr sz="2100">
              <a:latin typeface="Arial"/>
              <a:cs typeface="Arial"/>
            </a:endParaRPr>
          </a:p>
          <a:p>
            <a:pPr marL="663111" lvl="1" indent="-252216">
              <a:spcBef>
                <a:spcPts val="254"/>
              </a:spcBef>
              <a:buChar char="–"/>
              <a:tabLst>
                <a:tab pos="663667" algn="l"/>
              </a:tabLst>
            </a:pPr>
            <a:r>
              <a:rPr sz="2100" spc="-92" dirty="0">
                <a:solidFill>
                  <a:srgbClr val="001F5F"/>
                </a:solidFill>
                <a:latin typeface="Arial"/>
                <a:cs typeface="Arial"/>
              </a:rPr>
              <a:t>Binary</a:t>
            </a:r>
            <a:r>
              <a:rPr sz="2100" spc="-1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00" spc="-123" dirty="0">
                <a:solidFill>
                  <a:srgbClr val="001F5F"/>
                </a:solidFill>
                <a:latin typeface="Arial"/>
                <a:cs typeface="Arial"/>
              </a:rPr>
              <a:t>search</a:t>
            </a:r>
            <a:endParaRPr sz="2100">
              <a:latin typeface="Arial"/>
              <a:cs typeface="Arial"/>
            </a:endParaRPr>
          </a:p>
          <a:p>
            <a:pPr marL="663111" lvl="1" indent="-252216">
              <a:spcBef>
                <a:spcPts val="250"/>
              </a:spcBef>
              <a:buChar char="–"/>
              <a:tabLst>
                <a:tab pos="663667" algn="l"/>
              </a:tabLst>
            </a:pPr>
            <a:r>
              <a:rPr sz="2100" spc="-96" dirty="0">
                <a:solidFill>
                  <a:srgbClr val="001F5F"/>
                </a:solidFill>
                <a:latin typeface="Arial"/>
                <a:cs typeface="Arial"/>
              </a:rPr>
              <a:t>Finding </a:t>
            </a:r>
            <a:r>
              <a:rPr sz="2100" spc="-26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100" spc="-88" dirty="0">
                <a:solidFill>
                  <a:srgbClr val="001F5F"/>
                </a:solidFill>
                <a:latin typeface="Arial"/>
                <a:cs typeface="Arial"/>
              </a:rPr>
              <a:t>maximum </a:t>
            </a:r>
            <a:r>
              <a:rPr sz="2100" spc="-100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2100" spc="-29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00" spc="-48" dirty="0">
                <a:solidFill>
                  <a:srgbClr val="001F5F"/>
                </a:solidFill>
                <a:latin typeface="Arial"/>
                <a:cs typeface="Arial"/>
              </a:rPr>
              <a:t>minimum</a:t>
            </a:r>
            <a:endParaRPr sz="2100">
              <a:latin typeface="Arial"/>
              <a:cs typeface="Arial"/>
            </a:endParaRPr>
          </a:p>
          <a:p>
            <a:pPr marL="663111" lvl="1" indent="-252216">
              <a:spcBef>
                <a:spcPts val="254"/>
              </a:spcBef>
              <a:buChar char="–"/>
              <a:tabLst>
                <a:tab pos="663667" algn="l"/>
              </a:tabLst>
            </a:pPr>
            <a:r>
              <a:rPr sz="2100" spc="-83" dirty="0">
                <a:solidFill>
                  <a:srgbClr val="001F5F"/>
                </a:solidFill>
                <a:latin typeface="Arial"/>
                <a:cs typeface="Arial"/>
              </a:rPr>
              <a:t>Merge</a:t>
            </a:r>
            <a:r>
              <a:rPr sz="2100" spc="-12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00" spc="-39" dirty="0">
                <a:solidFill>
                  <a:srgbClr val="001F5F"/>
                </a:solidFill>
                <a:latin typeface="Arial"/>
                <a:cs typeface="Arial"/>
              </a:rPr>
              <a:t>sort</a:t>
            </a:r>
            <a:endParaRPr sz="2100">
              <a:latin typeface="Arial"/>
              <a:cs typeface="Arial"/>
            </a:endParaRPr>
          </a:p>
          <a:p>
            <a:pPr marL="663111" lvl="1" indent="-252216">
              <a:spcBef>
                <a:spcPts val="250"/>
              </a:spcBef>
              <a:buChar char="–"/>
              <a:tabLst>
                <a:tab pos="663667" algn="l"/>
              </a:tabLst>
            </a:pPr>
            <a:r>
              <a:rPr sz="2100" spc="-105" dirty="0">
                <a:solidFill>
                  <a:srgbClr val="001F5F"/>
                </a:solidFill>
                <a:latin typeface="Arial"/>
                <a:cs typeface="Arial"/>
              </a:rPr>
              <a:t>Quick</a:t>
            </a:r>
            <a:r>
              <a:rPr sz="2100" spc="-1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00" spc="-39" dirty="0">
                <a:solidFill>
                  <a:srgbClr val="001F5F"/>
                </a:solidFill>
                <a:latin typeface="Arial"/>
                <a:cs typeface="Arial"/>
              </a:rPr>
              <a:t>sort</a:t>
            </a:r>
            <a:endParaRPr sz="2100">
              <a:latin typeface="Arial"/>
              <a:cs typeface="Arial"/>
            </a:endParaRPr>
          </a:p>
          <a:p>
            <a:pPr marL="663111" lvl="1" indent="-252216">
              <a:spcBef>
                <a:spcPts val="254"/>
              </a:spcBef>
              <a:buChar char="–"/>
              <a:tabLst>
                <a:tab pos="663667" algn="l"/>
              </a:tabLst>
            </a:pPr>
            <a:r>
              <a:rPr sz="2100" spc="-145" dirty="0">
                <a:solidFill>
                  <a:srgbClr val="001F5F"/>
                </a:solidFill>
                <a:latin typeface="Arial"/>
                <a:cs typeface="Arial"/>
              </a:rPr>
              <a:t>Strassen’s </a:t>
            </a:r>
            <a:r>
              <a:rPr sz="2100" spc="-39" dirty="0">
                <a:solidFill>
                  <a:srgbClr val="001F5F"/>
                </a:solidFill>
                <a:latin typeface="Arial"/>
                <a:cs typeface="Arial"/>
              </a:rPr>
              <a:t>matrix</a:t>
            </a:r>
            <a:r>
              <a:rPr sz="2100" spc="-1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00" spc="-31" dirty="0">
                <a:solidFill>
                  <a:srgbClr val="001F5F"/>
                </a:solidFill>
                <a:latin typeface="Arial"/>
                <a:cs typeface="Arial"/>
              </a:rPr>
              <a:t>multiplication</a:t>
            </a:r>
            <a:endParaRPr sz="2100">
              <a:latin typeface="Arial"/>
              <a:cs typeface="Arial"/>
            </a:endParaRPr>
          </a:p>
          <a:p>
            <a:pPr lvl="1">
              <a:spcBef>
                <a:spcPts val="31"/>
              </a:spcBef>
              <a:buClr>
                <a:srgbClr val="001F5F"/>
              </a:buClr>
              <a:buFont typeface="Arial"/>
              <a:buChar char="–"/>
            </a:pPr>
            <a:endParaRPr sz="3000">
              <a:latin typeface="Arial"/>
              <a:cs typeface="Arial"/>
            </a:endParaRPr>
          </a:p>
          <a:p>
            <a:pPr marL="311790" indent="-300655">
              <a:buChar char="•"/>
              <a:tabLst>
                <a:tab pos="311233" algn="l"/>
                <a:tab pos="311790" algn="l"/>
              </a:tabLst>
            </a:pPr>
            <a:r>
              <a:rPr sz="2500" spc="-149" dirty="0">
                <a:solidFill>
                  <a:srgbClr val="001F5F"/>
                </a:solidFill>
                <a:latin typeface="Arial"/>
                <a:cs typeface="Arial"/>
              </a:rPr>
              <a:t>Advantages </a:t>
            </a:r>
            <a:r>
              <a:rPr sz="2500" spc="-118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500" spc="-153" dirty="0">
                <a:solidFill>
                  <a:srgbClr val="001F5F"/>
                </a:solidFill>
                <a:latin typeface="Arial"/>
                <a:cs typeface="Arial"/>
              </a:rPr>
              <a:t>Disadvantages </a:t>
            </a:r>
            <a:r>
              <a:rPr sz="2500" spc="-4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500" spc="-267" dirty="0">
                <a:solidFill>
                  <a:srgbClr val="001F5F"/>
                </a:solidFill>
                <a:latin typeface="Arial"/>
                <a:cs typeface="Arial"/>
              </a:rPr>
              <a:t>D </a:t>
            </a:r>
            <a:r>
              <a:rPr sz="2500" spc="31" dirty="0">
                <a:solidFill>
                  <a:srgbClr val="001F5F"/>
                </a:solidFill>
                <a:latin typeface="Arial"/>
                <a:cs typeface="Arial"/>
              </a:rPr>
              <a:t>&amp;</a:t>
            </a:r>
            <a:r>
              <a:rPr sz="2500" spc="-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500" spc="-469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endParaRPr sz="2500">
              <a:latin typeface="Arial"/>
              <a:cs typeface="Arial"/>
            </a:endParaRPr>
          </a:p>
          <a:p>
            <a:pPr>
              <a:spcBef>
                <a:spcPts val="9"/>
              </a:spcBef>
              <a:buClr>
                <a:srgbClr val="001F5F"/>
              </a:buClr>
              <a:buFont typeface="Arial"/>
              <a:buChar char="•"/>
            </a:pPr>
            <a:endParaRPr sz="3100">
              <a:latin typeface="Arial"/>
              <a:cs typeface="Arial"/>
            </a:endParaRPr>
          </a:p>
          <a:p>
            <a:pPr marL="311790" indent="-300655">
              <a:buChar char="•"/>
              <a:tabLst>
                <a:tab pos="311233" algn="l"/>
                <a:tab pos="311790" algn="l"/>
              </a:tabLst>
            </a:pPr>
            <a:r>
              <a:rPr sz="2500" spc="-171" dirty="0">
                <a:solidFill>
                  <a:srgbClr val="001F5F"/>
                </a:solidFill>
                <a:latin typeface="Arial"/>
                <a:cs typeface="Arial"/>
              </a:rPr>
              <a:t>Decrease </a:t>
            </a:r>
            <a:r>
              <a:rPr sz="2500" spc="-118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500" spc="-132" dirty="0">
                <a:solidFill>
                  <a:srgbClr val="001F5F"/>
                </a:solidFill>
                <a:latin typeface="Arial"/>
                <a:cs typeface="Arial"/>
              </a:rPr>
              <a:t>Conquer</a:t>
            </a:r>
            <a:r>
              <a:rPr sz="2500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500" spc="-118" dirty="0">
                <a:solidFill>
                  <a:srgbClr val="001F5F"/>
                </a:solidFill>
                <a:latin typeface="Arial"/>
                <a:cs typeface="Arial"/>
              </a:rPr>
              <a:t>Approach</a:t>
            </a:r>
            <a:endParaRPr sz="2500">
              <a:latin typeface="Arial"/>
              <a:cs typeface="Arial"/>
            </a:endParaRPr>
          </a:p>
          <a:p>
            <a:pPr marL="663111" lvl="1" indent="-252216">
              <a:spcBef>
                <a:spcPts val="276"/>
              </a:spcBef>
              <a:buChar char="–"/>
              <a:tabLst>
                <a:tab pos="663667" algn="l"/>
              </a:tabLst>
            </a:pPr>
            <a:r>
              <a:rPr sz="2100" spc="-44" dirty="0">
                <a:solidFill>
                  <a:srgbClr val="001F5F"/>
                </a:solidFill>
                <a:latin typeface="Arial"/>
                <a:cs typeface="Arial"/>
              </a:rPr>
              <a:t>Algorithm: </a:t>
            </a:r>
            <a:r>
              <a:rPr sz="2100" spc="-114" dirty="0">
                <a:solidFill>
                  <a:srgbClr val="001F5F"/>
                </a:solidFill>
                <a:latin typeface="Arial"/>
                <a:cs typeface="Arial"/>
              </a:rPr>
              <a:t>Topological</a:t>
            </a:r>
            <a:r>
              <a:rPr sz="2100" spc="-2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00" spc="-92" dirty="0">
                <a:solidFill>
                  <a:srgbClr val="001F5F"/>
                </a:solidFill>
                <a:latin typeface="Arial"/>
                <a:cs typeface="Arial"/>
              </a:rPr>
              <a:t>Sort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7845040" y="6306591"/>
            <a:ext cx="1981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6">
              <a:lnSpc>
                <a:spcPts val="1087"/>
              </a:lnSpc>
            </a:pPr>
            <a:fld id="{81D60167-4931-47E6-BA6A-407CBD079E47}" type="slidenum">
              <a:rPr spc="-53" dirty="0"/>
              <a:pPr marL="33406">
                <a:lnSpc>
                  <a:spcPts val="1087"/>
                </a:lnSpc>
              </a:pPr>
              <a:t>26</a:t>
            </a:fld>
            <a:endParaRPr spc="-53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1B6E1-6D23-CE35-D211-56C20B167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link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3D552-5EA2-BC56-7E4F-2858850D3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https://www.youtube.com/watch?v=gY0MwGLq9W8&amp;list=PLyqSpQzTE6M9DKhN7z2fOpKTJWu-639_P</a:t>
            </a:r>
          </a:p>
        </p:txBody>
      </p:sp>
    </p:spTree>
    <p:extLst>
      <p:ext uri="{BB962C8B-B14F-4D97-AF65-F5344CB8AC3E}">
        <p14:creationId xmlns:p14="http://schemas.microsoft.com/office/powerpoint/2010/main" val="3338474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9FD86B084B374AA1EF355D7C507175" ma:contentTypeVersion="11" ma:contentTypeDescription="Create a new document." ma:contentTypeScope="" ma:versionID="1ef0faa8ac1cf498a9fb68c23660b36c">
  <xsd:schema xmlns:xsd="http://www.w3.org/2001/XMLSchema" xmlns:xs="http://www.w3.org/2001/XMLSchema" xmlns:p="http://schemas.microsoft.com/office/2006/metadata/properties" xmlns:ns2="f45a649f-b4ff-4db3-84f5-14dc287e0840" targetNamespace="http://schemas.microsoft.com/office/2006/metadata/properties" ma:root="true" ma:fieldsID="8a3991b2357404e583caa07b97976535" ns2:_="">
    <xsd:import namespace="f45a649f-b4ff-4db3-84f5-14dc287e08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5a649f-b4ff-4db3-84f5-14dc287e08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3BFD3DB-A1C7-4BA2-8D20-8430FD4063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5a649f-b4ff-4db3-84f5-14dc287e08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7B472A-8690-45EE-8E3D-BDD10C057E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F3B20C-FF24-4B70-8624-55D81D79AE5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1063</Words>
  <Application>Microsoft Office PowerPoint</Application>
  <PresentationFormat>On-screen Show (4:3)</PresentationFormat>
  <Paragraphs>127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Times New Roman</vt:lpstr>
      <vt:lpstr>urw-din</vt:lpstr>
      <vt:lpstr>Wingdings</vt:lpstr>
      <vt:lpstr>Office Theme</vt:lpstr>
      <vt:lpstr>Matrix Multiplication</vt:lpstr>
      <vt:lpstr>Matrix Multiplication</vt:lpstr>
      <vt:lpstr>Stressen’s matrix multiplication</vt:lpstr>
      <vt:lpstr>Strassen’s matrix multiplication</vt:lpstr>
      <vt:lpstr>Strassen’s matrix multiplication</vt:lpstr>
      <vt:lpstr>PowerPoint Presentation</vt:lpstr>
      <vt:lpstr>Analysis</vt:lpstr>
      <vt:lpstr>Analysis ( From T2: Horowitz et al )</vt:lpstr>
      <vt:lpstr>Advantages and Disadvantages of Divide &amp;  Conquer</vt:lpstr>
      <vt:lpstr>Module 2 – Outline  Divide and Conquer</vt:lpstr>
      <vt:lpstr>Decrease and Conquer Approach</vt:lpstr>
      <vt:lpstr>Topologocal Sorting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Digraph</vt:lpstr>
      <vt:lpstr>Motivation for topological sorting</vt:lpstr>
      <vt:lpstr>Topological Sort</vt:lpstr>
      <vt:lpstr>Topological Sorting based on DFS</vt:lpstr>
      <vt:lpstr>PowerPoint Presentation</vt:lpstr>
      <vt:lpstr>Topological Sorting using decrease-and-conquer  technique:</vt:lpstr>
      <vt:lpstr>Illustration</vt:lpstr>
      <vt:lpstr>Applications of Topological Sorting</vt:lpstr>
      <vt:lpstr>Summary</vt:lpstr>
      <vt:lpstr>Web link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and Analysis of Algorithms  18CS42</dc:title>
  <dc:creator>91953</dc:creator>
  <cp:lastModifiedBy>Windows</cp:lastModifiedBy>
  <cp:revision>108</cp:revision>
  <dcterms:created xsi:type="dcterms:W3CDTF">2021-05-11T08:12:45Z</dcterms:created>
  <dcterms:modified xsi:type="dcterms:W3CDTF">2024-02-09T10:33:20Z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0x010100649FD86B084B374AA1EF355D7C507175</vt:lpwstr>
  </property>
</Properties>
</file>