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8" r:id="rId2"/>
    <p:sldId id="256" r:id="rId3"/>
    <p:sldId id="260" r:id="rId4"/>
    <p:sldId id="257" r:id="rId5"/>
    <p:sldId id="267" r:id="rId6"/>
    <p:sldId id="265" r:id="rId7"/>
    <p:sldId id="258" r:id="rId8"/>
    <p:sldId id="266" r:id="rId9"/>
    <p:sldId id="261" r:id="rId10"/>
    <p:sldId id="262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660"/>
  </p:normalViewPr>
  <p:slideViewPr>
    <p:cSldViewPr>
      <p:cViewPr>
        <p:scale>
          <a:sx n="107" d="100"/>
          <a:sy n="107" d="100"/>
        </p:scale>
        <p:origin x="57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EA05A0-7796-4B3F-9B17-AC84512872C0}" type="datetimeFigureOut">
              <a:rPr lang="en-US" smtClean="0"/>
              <a:t>05-Feb-24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CA92C3-32D6-481D-B2FC-A6B647906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59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05-Feb-24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05-Feb-24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05-Feb-24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05-Feb-24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05-Feb-24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05-Feb-24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05-Feb-24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05-Feb-24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05-Feb-24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05-Feb-24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526C-0ECA-420F-B21E-BA2FAA35202E}" type="datetimeFigureOut">
              <a:rPr lang="en-US" smtClean="0"/>
              <a:pPr/>
              <a:t>05-Feb-24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E526C-0ECA-420F-B21E-BA2FAA35202E}" type="datetimeFigureOut">
              <a:rPr lang="en-US" smtClean="0"/>
              <a:pPr/>
              <a:t>05-Feb-24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E0778-6FF9-470A-9102-B5D6086E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matse1.matse.illinois.edu/sc/prin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0h5IUouNk0?feature=shared" TargetMode="External"/><Relationship Id="rId2" Type="http://schemas.openxmlformats.org/officeDocument/2006/relationships/hyperlink" Target="https://youtu.be/OYJZprAjmHg?feature=share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HE2zRQVhImw?feature=shar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458200" cy="5105400"/>
          </a:xfrm>
        </p:spPr>
        <p:txBody>
          <a:bodyPr>
            <a:normAutofit/>
          </a:bodyPr>
          <a:lstStyle/>
          <a:p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          K.S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. SCHOOL OF ENGINEERING AND MANAGEMENT, BENGALURU-109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b="1" dirty="0">
                <a:solidFill>
                  <a:srgbClr val="FF0000"/>
                </a:solidFill>
              </a:rPr>
              <a:t>Dr. </a:t>
            </a:r>
            <a:r>
              <a:rPr lang="en-US" sz="2800" b="1" dirty="0" err="1" smtClean="0">
                <a:solidFill>
                  <a:srgbClr val="FF0000"/>
                </a:solidFill>
              </a:rPr>
              <a:t>H.R.Radha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b="1" dirty="0" smtClean="0">
                <a:solidFill>
                  <a:srgbClr val="FF0000"/>
                </a:solidFill>
              </a:rPr>
              <a:t>Assistant Professor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Department of Basic Science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KSSEM, Bengaluru-560109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image1.jpg" descr="http://www.ksit.ac.in/imgs/logo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62000" y="1527245"/>
            <a:ext cx="533400" cy="53015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93627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762001"/>
            <a:ext cx="7772400" cy="83819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sz="3100" b="1" dirty="0" smtClean="0"/>
              <a:t>MODULE </a:t>
            </a:r>
            <a:r>
              <a:rPr lang="en-US" sz="3100" b="1" dirty="0"/>
              <a:t>1: Chemistry of Electronic Materials (8hr</a:t>
            </a:r>
            <a:r>
              <a:rPr lang="en-US" sz="3100" b="1" dirty="0" smtClean="0"/>
              <a:t>)</a:t>
            </a:r>
            <a:r>
              <a:rPr lang="en-US" b="1" dirty="0"/>
              <a:t> </a:t>
            </a:r>
            <a:r>
              <a:rPr lang="en-IN" dirty="0"/>
              <a:t/>
            </a:r>
            <a:br>
              <a:rPr lang="en-IN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905000"/>
            <a:ext cx="8686800" cy="373380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sz="2900" b="1" dirty="0" smtClean="0"/>
              <a:t>1.Conductors </a:t>
            </a:r>
            <a:r>
              <a:rPr lang="en-US" sz="2900" b="1" dirty="0"/>
              <a:t>and Insulators: </a:t>
            </a:r>
            <a:r>
              <a:rPr lang="en-US" sz="2900" dirty="0"/>
              <a:t>Introduction, principle with examples</a:t>
            </a:r>
            <a:r>
              <a:rPr lang="en-US" sz="2900" dirty="0" smtClean="0"/>
              <a:t>.</a:t>
            </a:r>
            <a:endParaRPr lang="en-IN" sz="2900" dirty="0"/>
          </a:p>
          <a:p>
            <a:pPr algn="just"/>
            <a:r>
              <a:rPr lang="en-US" sz="2900" b="1" dirty="0" smtClean="0"/>
              <a:t> 2.Semiconductors</a:t>
            </a:r>
            <a:r>
              <a:rPr lang="en-US" sz="2900" b="1" dirty="0"/>
              <a:t>: </a:t>
            </a:r>
            <a:r>
              <a:rPr lang="en-US" sz="2900" dirty="0"/>
              <a:t>Introduction, production of electronic grade </a:t>
            </a:r>
            <a:r>
              <a:rPr lang="en-US" sz="2900" dirty="0" smtClean="0"/>
              <a:t>silicon </a:t>
            </a:r>
            <a:r>
              <a:rPr lang="en-US" sz="2900" dirty="0" err="1" smtClean="0"/>
              <a:t>Czochralski</a:t>
            </a:r>
            <a:r>
              <a:rPr lang="en-US" sz="2900" dirty="0" smtClean="0"/>
              <a:t> </a:t>
            </a:r>
            <a:r>
              <a:rPr lang="en-US" sz="2900" dirty="0"/>
              <a:t>process (CZ) and Float Zone (FZ) methods.</a:t>
            </a:r>
            <a:endParaRPr lang="en-IN" sz="2900" dirty="0"/>
          </a:p>
          <a:p>
            <a:pPr algn="just"/>
            <a:r>
              <a:rPr lang="en-US" sz="2900" b="1" dirty="0" smtClean="0"/>
              <a:t> 3.Polymers:</a:t>
            </a:r>
            <a:r>
              <a:rPr lang="en-US" sz="2900" dirty="0" smtClean="0"/>
              <a:t>Introduction,Molecular, weight-Number</a:t>
            </a:r>
            <a:r>
              <a:rPr lang="en-US" sz="2900" dirty="0"/>
              <a:t> </a:t>
            </a:r>
            <a:r>
              <a:rPr lang="en-US" sz="2900" dirty="0" smtClean="0"/>
              <a:t>average, Weight </a:t>
            </a:r>
            <a:r>
              <a:rPr lang="en-US" sz="2900" dirty="0"/>
              <a:t>average and numerical </a:t>
            </a:r>
            <a:r>
              <a:rPr lang="en-US" sz="2900" dirty="0" smtClean="0"/>
              <a:t>problems.</a:t>
            </a:r>
            <a:endParaRPr lang="en-IN" sz="2900" dirty="0"/>
          </a:p>
          <a:p>
            <a:pPr algn="just"/>
            <a:r>
              <a:rPr lang="en-IN" sz="2900" b="1" dirty="0" smtClean="0"/>
              <a:t>4.</a:t>
            </a:r>
            <a:r>
              <a:rPr lang="en-US" sz="2900" b="1" dirty="0" smtClean="0"/>
              <a:t>Conducting </a:t>
            </a:r>
            <a:r>
              <a:rPr lang="en-US" sz="2900" b="1" dirty="0"/>
              <a:t>polymers </a:t>
            </a:r>
            <a:r>
              <a:rPr lang="en-US" sz="2900" dirty="0"/>
              <a:t>– synthesis and conducting mechanism of </a:t>
            </a:r>
            <a:r>
              <a:rPr lang="en-US" sz="2900" dirty="0" err="1"/>
              <a:t>polyacetylene</a:t>
            </a:r>
            <a:r>
              <a:rPr lang="en-US" sz="2900" dirty="0"/>
              <a:t>. Preparation, properties and commercial applications of </a:t>
            </a:r>
            <a:r>
              <a:rPr lang="en-US" sz="2900" dirty="0" err="1"/>
              <a:t>graphene</a:t>
            </a:r>
            <a:r>
              <a:rPr lang="en-US" sz="2900" dirty="0"/>
              <a:t> oxide</a:t>
            </a:r>
            <a:r>
              <a:rPr lang="en-US" sz="2900" dirty="0" smtClean="0"/>
              <a:t>.</a:t>
            </a:r>
            <a:endParaRPr lang="en-IN" sz="2900" dirty="0"/>
          </a:p>
          <a:p>
            <a:pPr algn="just"/>
            <a:r>
              <a:rPr lang="en-US" sz="2900" b="1" dirty="0" smtClean="0"/>
              <a:t> 5.PCB</a:t>
            </a:r>
            <a:r>
              <a:rPr lang="en-US" sz="2900" b="1" dirty="0"/>
              <a:t>: </a:t>
            </a:r>
            <a:r>
              <a:rPr lang="en-US" sz="2900" dirty="0" err="1"/>
              <a:t>Electroless</a:t>
            </a:r>
            <a:r>
              <a:rPr lang="en-US" sz="2900" dirty="0"/>
              <a:t> plating – Introduction, </a:t>
            </a:r>
            <a:r>
              <a:rPr lang="en-US" sz="2900" dirty="0" err="1"/>
              <a:t>Electroless</a:t>
            </a:r>
            <a:r>
              <a:rPr lang="en-US" sz="2900" dirty="0"/>
              <a:t> plating of copper in the manufacture of double-sided PCB.</a:t>
            </a:r>
            <a:endParaRPr lang="en-IN" sz="2900" dirty="0"/>
          </a:p>
          <a:p>
            <a:pPr algn="just"/>
            <a:r>
              <a:rPr lang="en-US" sz="2900" b="1" dirty="0"/>
              <a:t>Self-learning: </a:t>
            </a:r>
            <a:r>
              <a:rPr lang="en-US" sz="2900" dirty="0"/>
              <a:t>Technological importance of metal finishing and distinction between electroplating and </a:t>
            </a:r>
            <a:r>
              <a:rPr lang="en-US" sz="2900" dirty="0" err="1"/>
              <a:t>electroless</a:t>
            </a:r>
            <a:r>
              <a:rPr lang="en-US" sz="2900" dirty="0"/>
              <a:t> plating</a:t>
            </a:r>
            <a:endParaRPr lang="en-IN" sz="29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>MODULE </a:t>
            </a:r>
            <a:r>
              <a:rPr lang="en-IN" dirty="0"/>
              <a:t>1: Chemistry of Electronic Materials (8hr) Blow UP</a:t>
            </a:r>
            <a:br>
              <a:rPr lang="en-IN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87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1800" dirty="0" smtClean="0"/>
              <a:t>Conductors </a:t>
            </a:r>
            <a:r>
              <a:rPr lang="en-IN" sz="1800" dirty="0"/>
              <a:t>and Insulators: Definition of conductors, semiconductor and insulators based on band theory, principle with examples taking Cu, Si and Quartz or any suitable example(1 </a:t>
            </a:r>
            <a:r>
              <a:rPr lang="en-IN" sz="1800" dirty="0" err="1"/>
              <a:t>Hr</a:t>
            </a:r>
            <a:r>
              <a:rPr lang="en-IN" sz="1800" dirty="0" smtClean="0"/>
              <a:t>).</a:t>
            </a:r>
          </a:p>
          <a:p>
            <a:pPr marL="0" indent="0">
              <a:buNone/>
            </a:pPr>
            <a:r>
              <a:rPr lang="en-IN" sz="1800" dirty="0" smtClean="0"/>
              <a:t>Semiconductors</a:t>
            </a:r>
            <a:r>
              <a:rPr lang="en-IN" sz="1800" dirty="0"/>
              <a:t>: Introduction, production of electronic grade silicon from quartz (1 </a:t>
            </a:r>
            <a:r>
              <a:rPr lang="en-IN" sz="1800" dirty="0" err="1"/>
              <a:t>Hr</a:t>
            </a:r>
            <a:r>
              <a:rPr lang="en-IN" sz="1800" dirty="0" smtClean="0"/>
              <a:t>)</a:t>
            </a:r>
          </a:p>
          <a:p>
            <a:pPr marL="0" indent="0">
              <a:buNone/>
            </a:pPr>
            <a:r>
              <a:rPr lang="en-IN" sz="1800" dirty="0" smtClean="0"/>
              <a:t>i)</a:t>
            </a:r>
            <a:r>
              <a:rPr lang="en-IN" sz="1800" dirty="0" err="1" smtClean="0"/>
              <a:t>Czochralski</a:t>
            </a:r>
            <a:r>
              <a:rPr lang="en-IN" sz="1800" dirty="0" smtClean="0"/>
              <a:t> </a:t>
            </a:r>
            <a:r>
              <a:rPr lang="en-IN" sz="1800" dirty="0"/>
              <a:t>process (CZ) and ii) Float Zone (FZ) methods ( 1 </a:t>
            </a:r>
            <a:r>
              <a:rPr lang="en-IN" sz="1800" dirty="0" err="1"/>
              <a:t>Hr</a:t>
            </a:r>
            <a:r>
              <a:rPr lang="en-IN" sz="1800" dirty="0"/>
              <a:t>).</a:t>
            </a:r>
          </a:p>
          <a:p>
            <a:pPr marL="0" indent="0">
              <a:buNone/>
            </a:pPr>
            <a:r>
              <a:rPr lang="en-IN" sz="1800" dirty="0" smtClean="0"/>
              <a:t>ii)Polymers</a:t>
            </a:r>
            <a:r>
              <a:rPr lang="en-IN" sz="1800" dirty="0"/>
              <a:t>: Importance and developments in the field of polymers (Definition of number and weight average molecular mass, Formulae their in) (1 </a:t>
            </a:r>
            <a:r>
              <a:rPr lang="en-IN" sz="1800" dirty="0" err="1"/>
              <a:t>Hr</a:t>
            </a:r>
            <a:r>
              <a:rPr lang="en-IN" sz="1800" dirty="0"/>
              <a:t>)</a:t>
            </a:r>
          </a:p>
          <a:p>
            <a:pPr marL="0" indent="0">
              <a:buNone/>
            </a:pPr>
            <a:r>
              <a:rPr lang="en-IN" sz="1800" dirty="0" smtClean="0"/>
              <a:t>iii)Numerical </a:t>
            </a:r>
            <a:r>
              <a:rPr lang="en-IN" sz="1800" dirty="0"/>
              <a:t>problems on Number average and weight average molecular mass(1 </a:t>
            </a:r>
            <a:r>
              <a:rPr lang="en-IN" sz="1800" dirty="0" err="1"/>
              <a:t>Hr</a:t>
            </a:r>
            <a:r>
              <a:rPr lang="en-IN" sz="1800" dirty="0"/>
              <a:t>)</a:t>
            </a:r>
          </a:p>
          <a:p>
            <a:pPr marL="0" indent="0">
              <a:buNone/>
            </a:pPr>
            <a:r>
              <a:rPr lang="en-IN" sz="1800" dirty="0"/>
              <a:t>PCB: </a:t>
            </a:r>
            <a:r>
              <a:rPr lang="en-IN" sz="1800" dirty="0" err="1"/>
              <a:t>Electroless</a:t>
            </a:r>
            <a:r>
              <a:rPr lang="en-IN" sz="1800" dirty="0"/>
              <a:t> plating – Introduction, </a:t>
            </a:r>
            <a:r>
              <a:rPr lang="en-IN" sz="1800" dirty="0" err="1"/>
              <a:t>Electroless</a:t>
            </a:r>
            <a:r>
              <a:rPr lang="en-IN" sz="1800" dirty="0"/>
              <a:t> plating of copper in the manufacture of double- sided PCB. (1 </a:t>
            </a:r>
            <a:r>
              <a:rPr lang="en-IN" sz="1800" dirty="0" err="1"/>
              <a:t>Hr</a:t>
            </a:r>
            <a:r>
              <a:rPr lang="en-IN" sz="1800" dirty="0"/>
              <a:t>)</a:t>
            </a:r>
          </a:p>
          <a:p>
            <a:pPr marL="0" indent="0">
              <a:buNone/>
            </a:pPr>
            <a:endParaRPr lang="en-IN" sz="1800" dirty="0" smtClean="0"/>
          </a:p>
          <a:p>
            <a:pPr marL="0" indent="0">
              <a:buNone/>
            </a:pPr>
            <a:r>
              <a:rPr lang="en-IN" sz="1800" dirty="0" smtClean="0"/>
              <a:t>Conducting </a:t>
            </a:r>
            <a:r>
              <a:rPr lang="en-IN" sz="1800" dirty="0"/>
              <a:t>polymers – synthesis of </a:t>
            </a:r>
            <a:r>
              <a:rPr lang="en-IN" sz="1800" dirty="0" err="1"/>
              <a:t>polyacetylene</a:t>
            </a:r>
            <a:r>
              <a:rPr lang="en-IN" sz="1800" dirty="0"/>
              <a:t>, Conducting mechanism of </a:t>
            </a:r>
            <a:r>
              <a:rPr lang="en-IN" sz="1800" dirty="0" err="1"/>
              <a:t>polyacetylene</a:t>
            </a:r>
            <a:r>
              <a:rPr lang="en-IN" sz="1800" dirty="0"/>
              <a:t>.(1 </a:t>
            </a:r>
            <a:r>
              <a:rPr lang="en-IN" sz="1800" dirty="0" err="1"/>
              <a:t>Hr</a:t>
            </a:r>
            <a:r>
              <a:rPr lang="en-IN" sz="1800" dirty="0"/>
              <a:t>) </a:t>
            </a:r>
            <a:r>
              <a:rPr lang="en-IN" sz="1800" dirty="0" err="1"/>
              <a:t>Graphene</a:t>
            </a:r>
            <a:r>
              <a:rPr lang="en-IN" sz="1800" dirty="0"/>
              <a:t> Oxide: Preparation, properties and commercial applications. (1 </a:t>
            </a:r>
            <a:r>
              <a:rPr lang="en-IN" sz="1800" dirty="0" err="1"/>
              <a:t>Hr</a:t>
            </a:r>
            <a:r>
              <a:rPr lang="en-IN" sz="1800" dirty="0"/>
              <a:t>)</a:t>
            </a:r>
          </a:p>
          <a:p>
            <a:pPr marL="0" indent="0">
              <a:buNone/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53400" cy="944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MODULE </a:t>
            </a:r>
            <a:r>
              <a:rPr lang="en-US" sz="3600" dirty="0"/>
              <a:t>1: Chemistry of Electronic Mat</a:t>
            </a:r>
            <a:r>
              <a:rPr lang="en-US" dirty="0"/>
              <a:t>erials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763000" cy="52578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400" b="1" dirty="0"/>
              <a:t>Conductors and Insulators: </a:t>
            </a:r>
            <a:r>
              <a:rPr lang="en-US" sz="2400" dirty="0"/>
              <a:t>Introduction to conductors and insulators, principle using band theory with examples.</a:t>
            </a:r>
            <a:endParaRPr lang="en-IN" sz="2400" dirty="0"/>
          </a:p>
          <a:p>
            <a:pPr marL="0" indent="0">
              <a:buNone/>
            </a:pPr>
            <a:r>
              <a:rPr lang="en-US" sz="2400" dirty="0"/>
              <a:t> </a:t>
            </a:r>
            <a:endParaRPr lang="en-IN" sz="2400" dirty="0"/>
          </a:p>
          <a:p>
            <a:endParaRPr lang="en-US" sz="2400" u="heavy" dirty="0" smtClean="0">
              <a:hlinkClick r:id="rId2"/>
            </a:endParaRPr>
          </a:p>
          <a:p>
            <a:endParaRPr lang="en-US" sz="2400" u="heavy" dirty="0">
              <a:hlinkClick r:id="rId2"/>
            </a:endParaRPr>
          </a:p>
          <a:p>
            <a:endParaRPr lang="en-US" sz="2400" u="heavy" dirty="0" smtClean="0">
              <a:hlinkClick r:id="rId2"/>
            </a:endParaRPr>
          </a:p>
          <a:p>
            <a:endParaRPr lang="en-US" sz="2400" u="heavy" dirty="0">
              <a:hlinkClick r:id="rId2"/>
            </a:endParaRPr>
          </a:p>
          <a:p>
            <a:r>
              <a:rPr lang="en-US" sz="2400" u="heavy" dirty="0" smtClean="0">
                <a:hlinkClick r:id="rId2"/>
              </a:rPr>
              <a:t>http</a:t>
            </a:r>
            <a:r>
              <a:rPr lang="en-US" sz="2400" u="heavy" dirty="0">
                <a:hlinkClick r:id="rId2"/>
              </a:rPr>
              <a:t>://matse1.matse.illinois.edu/sc/prin.html</a:t>
            </a:r>
            <a:endParaRPr lang="en-IN" sz="2400" dirty="0"/>
          </a:p>
          <a:p>
            <a:r>
              <a:rPr lang="en-US" sz="2400" dirty="0" err="1"/>
              <a:t>Engg</a:t>
            </a:r>
            <a:r>
              <a:rPr lang="en-US" sz="2400" dirty="0"/>
              <a:t> Chemistry by Jain and Jain or </a:t>
            </a:r>
            <a:r>
              <a:rPr lang="en-US" sz="2400" dirty="0" err="1"/>
              <a:t>Shashi</a:t>
            </a:r>
            <a:r>
              <a:rPr lang="en-US" sz="2400" dirty="0"/>
              <a:t> </a:t>
            </a:r>
            <a:r>
              <a:rPr lang="en-US" sz="2400" dirty="0" err="1"/>
              <a:t>Chawla</a:t>
            </a:r>
            <a:r>
              <a:rPr lang="en-US" sz="2400" dirty="0"/>
              <a:t> or S </a:t>
            </a:r>
            <a:r>
              <a:rPr lang="en-US" sz="2400" dirty="0" err="1"/>
              <a:t>S</a:t>
            </a:r>
            <a:r>
              <a:rPr lang="en-US" sz="2400" dirty="0"/>
              <a:t> </a:t>
            </a:r>
            <a:r>
              <a:rPr lang="en-US" sz="2400" dirty="0" err="1"/>
              <a:t>Dara</a:t>
            </a:r>
            <a:endParaRPr lang="en-IN" sz="2400" dirty="0"/>
          </a:p>
          <a:p>
            <a:endParaRPr lang="en-US" sz="2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199"/>
            <a:ext cx="4376737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1" y="1921769"/>
            <a:ext cx="3902240" cy="2113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09600"/>
            <a:ext cx="8229600" cy="4525963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r>
              <a:rPr lang="en-IN" dirty="0" smtClean="0"/>
              <a:t>Production </a:t>
            </a:r>
            <a:r>
              <a:rPr lang="en-IN" dirty="0"/>
              <a:t>of electronic grade </a:t>
            </a:r>
            <a:r>
              <a:rPr lang="en-IN" dirty="0" smtClean="0"/>
              <a:t>silicon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458200" cy="5088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274638"/>
            <a:ext cx="8915399" cy="117316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en-US" sz="2800" b="1" dirty="0"/>
              <a:t>Semiconductors: </a:t>
            </a:r>
            <a:r>
              <a:rPr lang="en-US" sz="2800" dirty="0"/>
              <a:t>Introduction, production of electronic grade silicon-</a:t>
            </a:r>
            <a:r>
              <a:rPr lang="en-US" sz="2800" dirty="0" err="1"/>
              <a:t>Czochralski</a:t>
            </a:r>
            <a:r>
              <a:rPr lang="en-US" sz="2800" dirty="0"/>
              <a:t> process (CZ) and Float Zone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/>
              <a:t>FZ) methods</a:t>
            </a:r>
          </a:p>
        </p:txBody>
      </p:sp>
      <p:pic>
        <p:nvPicPr>
          <p:cNvPr id="4" name="image17.jpe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905000"/>
            <a:ext cx="3352800" cy="25146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09800"/>
            <a:ext cx="2835198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2401" y="4267200"/>
            <a:ext cx="3810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Schematic </a:t>
            </a:r>
            <a:r>
              <a:rPr lang="en-US" dirty="0"/>
              <a:t>setup of a </a:t>
            </a:r>
            <a:r>
              <a:rPr lang="en-US" dirty="0" err="1"/>
              <a:t>Czochralski</a:t>
            </a:r>
            <a:r>
              <a:rPr lang="en-US" dirty="0"/>
              <a:t> crystal puller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267200" y="519269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/>
              <a:t>Schematic setup for the Float Zone (FZ) process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40176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>Polymers</a:t>
            </a:r>
            <a:r>
              <a:rPr lang="en-US" sz="3100" b="1" dirty="0"/>
              <a:t>: </a:t>
            </a:r>
            <a:r>
              <a:rPr lang="en-US" sz="3100" dirty="0"/>
              <a:t>Introduction to polymers and significance of molecular weight, Difference between Number average </a:t>
            </a:r>
            <a:r>
              <a:rPr lang="en-US" sz="3100" dirty="0" smtClean="0"/>
              <a:t>and Weight average.</a:t>
            </a:r>
            <a:br>
              <a:rPr lang="en-US" sz="31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52596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7696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82296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IN" sz="3600" dirty="0"/>
              <a:t/>
            </a:r>
            <a:br>
              <a:rPr lang="en-IN" sz="3600" dirty="0"/>
            </a:br>
            <a:r>
              <a:rPr lang="en-US" sz="3200" b="1" dirty="0" smtClean="0"/>
              <a:t>Conducting </a:t>
            </a:r>
            <a:r>
              <a:rPr lang="en-US" sz="3200" b="1" dirty="0"/>
              <a:t>polymers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 </a:t>
            </a:r>
            <a:r>
              <a:rPr lang="en-US" sz="3200" dirty="0"/>
              <a:t>synthesis and </a:t>
            </a:r>
            <a:r>
              <a:rPr lang="en-US" sz="3200" dirty="0" smtClean="0"/>
              <a:t>conducting mechanism </a:t>
            </a:r>
            <a:r>
              <a:rPr lang="en-US" sz="3200" dirty="0"/>
              <a:t>of </a:t>
            </a:r>
            <a:r>
              <a:rPr lang="en-US" sz="3200" dirty="0" err="1"/>
              <a:t>polyacetylene</a:t>
            </a:r>
            <a:r>
              <a:rPr lang="en-US" sz="3600" dirty="0"/>
              <a:t> </a:t>
            </a:r>
            <a:r>
              <a:rPr lang="en-IN" sz="3600" dirty="0"/>
              <a:t/>
            </a:r>
            <a:br>
              <a:rPr lang="en-IN" sz="3600" dirty="0"/>
            </a:b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endParaRPr lang="en-IN" dirty="0"/>
          </a:p>
          <a:p>
            <a:pPr>
              <a:buNone/>
            </a:pPr>
            <a:endParaRPr lang="en-US" dirty="0"/>
          </a:p>
        </p:txBody>
      </p:sp>
      <p:pic>
        <p:nvPicPr>
          <p:cNvPr id="4" name="image23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1676400"/>
            <a:ext cx="8001000" cy="914400"/>
          </a:xfrm>
          <a:prstGeom prst="rect">
            <a:avLst/>
          </a:prstGeom>
        </p:spPr>
      </p:pic>
      <p:pic>
        <p:nvPicPr>
          <p:cNvPr id="5" name="image24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0" y="2819400"/>
            <a:ext cx="75438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8458200" cy="3104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718" y="3733801"/>
            <a:ext cx="531495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youtu.be/OYJZprAjmHg?feature=shared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youtu.be/u0h5IUouNk0?feature=shared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youtu.be/HE2zRQVhImw?feature=shared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330</Words>
  <Application>Microsoft Office PowerPoint</Application>
  <PresentationFormat>On-screen Show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           K.S. SCHOOL OF ENGINEERING AND MANAGEMENT, BENGALURU-109   Dr. H.R.Radha  Assistant Professor Department of Basic Science KSSEM, Bengaluru-560109</vt:lpstr>
      <vt:lpstr> MODULE 1: Chemistry of Electronic Materials (8hr)  </vt:lpstr>
      <vt:lpstr> MODULE 1: Chemistry of Electronic Materials (8hr) Blow UP </vt:lpstr>
      <vt:lpstr> MODULE 1: Chemistry of Electronic Materials  </vt:lpstr>
      <vt:lpstr>PowerPoint Presentation</vt:lpstr>
      <vt:lpstr>Semiconductors: Introduction, production of electronic grade silicon-Czochralski process (CZ) and Float Zone  (FZ) methods</vt:lpstr>
      <vt:lpstr> Polymers: Introduction to polymers and significance of molecular weight, Difference between Number average and Weight average. </vt:lpstr>
      <vt:lpstr>PowerPoint Presentation</vt:lpstr>
      <vt:lpstr> Conducting polymers   synthesis and conducting mechanism of polyacetylene 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of Differential Equation</dc:title>
  <dc:creator>maths</dc:creator>
  <cp:lastModifiedBy>kssem</cp:lastModifiedBy>
  <cp:revision>54</cp:revision>
  <dcterms:created xsi:type="dcterms:W3CDTF">2019-01-01T08:46:02Z</dcterms:created>
  <dcterms:modified xsi:type="dcterms:W3CDTF">2024-02-05T16:12:55Z</dcterms:modified>
</cp:coreProperties>
</file>