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8"/>
  </p:notesMasterIdLst>
  <p:sldIdLst>
    <p:sldId id="310" r:id="rId2"/>
    <p:sldId id="311" r:id="rId3"/>
    <p:sldId id="312" r:id="rId4"/>
    <p:sldId id="313" r:id="rId5"/>
    <p:sldId id="314" r:id="rId6"/>
    <p:sldId id="315" r:id="rId7"/>
    <p:sldId id="258" r:id="rId8"/>
    <p:sldId id="269" r:id="rId9"/>
    <p:sldId id="268" r:id="rId10"/>
    <p:sldId id="259" r:id="rId11"/>
    <p:sldId id="260" r:id="rId12"/>
    <p:sldId id="261" r:id="rId13"/>
    <p:sldId id="262" r:id="rId14"/>
    <p:sldId id="263" r:id="rId15"/>
    <p:sldId id="264" r:id="rId16"/>
    <p:sldId id="265" r:id="rId17"/>
    <p:sldId id="266" r:id="rId18"/>
    <p:sldId id="270" r:id="rId19"/>
    <p:sldId id="271" r:id="rId20"/>
    <p:sldId id="273" r:id="rId21"/>
    <p:sldId id="274" r:id="rId22"/>
    <p:sldId id="275" r:id="rId23"/>
    <p:sldId id="294" r:id="rId24"/>
    <p:sldId id="296" r:id="rId25"/>
    <p:sldId id="279" r:id="rId26"/>
    <p:sldId id="280" r:id="rId27"/>
    <p:sldId id="281" r:id="rId28"/>
    <p:sldId id="282" r:id="rId29"/>
    <p:sldId id="283" r:id="rId30"/>
    <p:sldId id="284" r:id="rId31"/>
    <p:sldId id="285" r:id="rId32"/>
    <p:sldId id="286" r:id="rId33"/>
    <p:sldId id="287" r:id="rId34"/>
    <p:sldId id="288" r:id="rId35"/>
    <p:sldId id="290" r:id="rId36"/>
    <p:sldId id="292" r:id="rId37"/>
    <p:sldId id="297" r:id="rId38"/>
    <p:sldId id="299" r:id="rId39"/>
    <p:sldId id="300" r:id="rId40"/>
    <p:sldId id="301" r:id="rId41"/>
    <p:sldId id="302" r:id="rId42"/>
    <p:sldId id="303" r:id="rId43"/>
    <p:sldId id="304" r:id="rId44"/>
    <p:sldId id="307" r:id="rId45"/>
    <p:sldId id="316" r:id="rId46"/>
    <p:sldId id="309" r:id="rId47"/>
  </p:sldIdLst>
  <p:sldSz cx="9144000" cy="6858000" type="screen4x3"/>
  <p:notesSz cx="6858000" cy="9144000"/>
  <p:embeddedFontLst>
    <p:embeddedFont>
      <p:font typeface="Trebuchet MS" panose="020B0603020202020204" pitchFamily="34" charset="0"/>
      <p:regular r:id="rId49"/>
      <p:bold r:id="rId50"/>
      <p:italic r:id="rId51"/>
      <p:boldItalic r:id="rId52"/>
    </p:embeddedFont>
    <p:embeddedFont>
      <p:font typeface="Constantia" panose="02030602050306030303" pitchFamily="18" charset="0"/>
      <p:regular r:id="rId53"/>
      <p:bold r:id="rId54"/>
      <p:italic r:id="rId55"/>
      <p:boldItalic r:id="rId56"/>
    </p:embeddedFont>
    <p:embeddedFont>
      <p:font typeface="Cambria Math" panose="02040503050406030204" pitchFamily="18" charset="0"/>
      <p:regular r:id="rId57"/>
    </p:embeddedFont>
    <p:embeddedFont>
      <p:font typeface="Verdana" panose="020B0604030504040204" pitchFamily="34" charset="0"/>
      <p:regular r:id="rId58"/>
      <p:bold r:id="rId59"/>
      <p:italic r:id="rId60"/>
      <p:boldItalic r:id="rId61"/>
    </p:embeddedFont>
    <p:embeddedFont>
      <p:font typeface="Calibri" panose="020F0502020204030204" pitchFamily="34" charset="0"/>
      <p:regular r:id="rId62"/>
      <p:bold r:id="rId63"/>
      <p:italic r:id="rId64"/>
      <p:boldItalic r:id="rId6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6" roundtripDataSignature="AMtx7mhb+Rj9b5/5xEpu0zp9qSVc5+FsU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88655" autoAdjust="0"/>
  </p:normalViewPr>
  <p:slideViewPr>
    <p:cSldViewPr snapToGrid="0">
      <p:cViewPr>
        <p:scale>
          <a:sx n="81" d="100"/>
          <a:sy n="81" d="100"/>
        </p:scale>
        <p:origin x="-104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2.fntdata"/><Relationship Id="rId55" Type="http://schemas.openxmlformats.org/officeDocument/2006/relationships/font" Target="fonts/font7.fntdata"/><Relationship Id="rId63" Type="http://schemas.openxmlformats.org/officeDocument/2006/relationships/font" Target="fonts/font15.fntdata"/><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5.fntdata"/><Relationship Id="rId58" Type="http://schemas.openxmlformats.org/officeDocument/2006/relationships/font" Target="fonts/font10.fntdata"/><Relationship Id="rId66"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57" Type="http://schemas.openxmlformats.org/officeDocument/2006/relationships/font" Target="fonts/font9.fntdata"/><Relationship Id="rId61" Type="http://schemas.openxmlformats.org/officeDocument/2006/relationships/font" Target="fonts/font1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60" Type="http://schemas.openxmlformats.org/officeDocument/2006/relationships/font" Target="fonts/font12.fntdata"/><Relationship Id="rId65" Type="http://schemas.openxmlformats.org/officeDocument/2006/relationships/font" Target="fonts/font1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56" Type="http://schemas.openxmlformats.org/officeDocument/2006/relationships/font" Target="fonts/font8.fntdata"/><Relationship Id="rId64" Type="http://schemas.openxmlformats.org/officeDocument/2006/relationships/font" Target="fonts/font16.fntdata"/><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1.fntdata"/><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6.fntdata"/><Relationship Id="rId62" Type="http://schemas.openxmlformats.org/officeDocument/2006/relationships/font" Target="fonts/font14.fntdata"/><Relationship Id="rId7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267710792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84BA2355-ACC7-4F16-90EF-BD817F78EBDA}" type="slidenum">
              <a:rPr lang="en-US" smtClean="0"/>
              <a:t>1</a:t>
            </a:fld>
            <a:endParaRPr lang="en-US"/>
          </a:p>
        </p:txBody>
      </p:sp>
    </p:spTree>
    <p:extLst>
      <p:ext uri="{BB962C8B-B14F-4D97-AF65-F5344CB8AC3E}">
        <p14:creationId xmlns:p14="http://schemas.microsoft.com/office/powerpoint/2010/main" val="25641371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14868d8e63e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14868d8e63e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14868d8e63e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14868d8e63e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444742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14868d8e63e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14868d8e63e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730586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14868d8e63e_0_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14868d8e63e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14868d8e63e_0_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14868d8e63e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14868d8e63e_0_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14868d8e63e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14868d8e63e_0_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14868d8e63e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14868d8e63e_0_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14868d8e63e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14868d8e63e_0_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14868d8e63e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14868d8e63e_0_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14868d8e63e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14868d8e63e_0_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14868d8e63e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14868d8e63e_0_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14868d8e63e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441113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14868d8e63e_0_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14868d8e63e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623839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14868d8e63e_0_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14868d8e63e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792887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14868d8e63e_0_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14868d8e63e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1192969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14868d8e63e_0_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14868d8e63e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279098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14868d8e63e_0_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14868d8e63e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279098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14868d8e63e_0_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14868d8e63e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279098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14868d8e63e_0_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14868d8e63e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982984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14868d8e63e_0_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14868d8e63e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482652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14868d8e63e_0_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14868d8e63e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807148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14868d8e63e_0_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14868d8e63e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769573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14868d8e63e_0_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14868d8e63e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775020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14868d8e63e_0_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14868d8e63e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541655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14868d8e63e_0_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14868d8e63e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82165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14868d8e63e_0_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14868d8e63e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845039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14868d8e63e_0_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14868d8e63e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694492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14868d8e63e_0_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14868d8e63e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364545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14868d8e63e_0_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14868d8e63e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280068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14868d8e63e_0_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14868d8e63e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644570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14868d8e63e_0_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14868d8e63e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272915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14868d8e63e_0_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14868d8e63e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372080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14868d8e63e_0_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14868d8e63e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708180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14868d8e63e_0_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14868d8e63e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983291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14868d8e63e_0_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14868d8e63e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695269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14868d8e63e_0_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14868d8e63e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145280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14868d8e63e_0_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14868d8e63e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280721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14868d8e63e_0_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14868d8e63e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79491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14868d8e63e_0_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14868d8e63e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011021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
        <p:cNvGrpSpPr/>
        <p:nvPr/>
      </p:nvGrpSpPr>
      <p:grpSpPr>
        <a:xfrm>
          <a:off x="0" y="0"/>
          <a:ext cx="0" cy="0"/>
          <a:chOff x="0" y="0"/>
          <a:chExt cx="0" cy="0"/>
        </a:xfrm>
      </p:grpSpPr>
      <p:sp>
        <p:nvSpPr>
          <p:cNvPr id="17" name="Google Shape;17;p43"/>
          <p:cNvSpPr txBox="1">
            <a:spLocks noGrp="1"/>
          </p:cNvSpPr>
          <p:nvPr>
            <p:ph type="title"/>
          </p:nvPr>
        </p:nvSpPr>
        <p:spPr>
          <a:xfrm>
            <a:off x="457200" y="704088"/>
            <a:ext cx="8229600" cy="114300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43"/>
          <p:cNvSpPr txBox="1">
            <a:spLocks noGrp="1"/>
          </p:cNvSpPr>
          <p:nvPr>
            <p:ph type="body" idx="1"/>
          </p:nvPr>
        </p:nvSpPr>
        <p:spPr>
          <a:xfrm>
            <a:off x="457200" y="1935480"/>
            <a:ext cx="8229600" cy="4389120"/>
          </a:xfrm>
          <a:prstGeom prst="rect">
            <a:avLst/>
          </a:prstGeom>
          <a:noFill/>
          <a:ln>
            <a:noFill/>
          </a:ln>
        </p:spPr>
        <p:txBody>
          <a:bodyPr spcFirstLastPara="1" wrap="square" lIns="91425" tIns="45700" rIns="91425" bIns="45700" anchor="t" anchorCtr="0">
            <a:normAutofit/>
          </a:bodyPr>
          <a:lstStyle>
            <a:lvl1pPr marL="457200" lvl="0" indent="-337185" algn="l">
              <a:lnSpc>
                <a:spcPct val="100000"/>
              </a:lnSpc>
              <a:spcBef>
                <a:spcPts val="360"/>
              </a:spcBef>
              <a:spcAft>
                <a:spcPts val="0"/>
              </a:spcAft>
              <a:buSzPts val="1710"/>
              <a:buChar char="⚫"/>
              <a:defRPr/>
            </a:lvl1pPr>
            <a:lvl2pPr marL="914400" lvl="1" indent="-325755" algn="l">
              <a:lnSpc>
                <a:spcPct val="100000"/>
              </a:lnSpc>
              <a:spcBef>
                <a:spcPts val="360"/>
              </a:spcBef>
              <a:spcAft>
                <a:spcPts val="0"/>
              </a:spcAft>
              <a:buSzPts val="1530"/>
              <a:buChar char="⚫"/>
              <a:defRPr/>
            </a:lvl2pPr>
            <a:lvl3pPr marL="1371600" lvl="2" indent="-308610" algn="l">
              <a:lnSpc>
                <a:spcPct val="100000"/>
              </a:lnSpc>
              <a:spcBef>
                <a:spcPts val="360"/>
              </a:spcBef>
              <a:spcAft>
                <a:spcPts val="0"/>
              </a:spcAft>
              <a:buSzPts val="1260"/>
              <a:buChar char="⚫"/>
              <a:defRPr/>
            </a:lvl3pPr>
            <a:lvl4pPr marL="1828800" lvl="3" indent="-302894" algn="l">
              <a:lnSpc>
                <a:spcPct val="100000"/>
              </a:lnSpc>
              <a:spcBef>
                <a:spcPts val="360"/>
              </a:spcBef>
              <a:spcAft>
                <a:spcPts val="0"/>
              </a:spcAft>
              <a:buSzPts val="1170"/>
              <a:buChar char="⚫"/>
              <a:defRPr/>
            </a:lvl4pPr>
            <a:lvl5pPr marL="2286000" lvl="4" indent="-302895" algn="l">
              <a:lnSpc>
                <a:spcPct val="100000"/>
              </a:lnSpc>
              <a:spcBef>
                <a:spcPts val="360"/>
              </a:spcBef>
              <a:spcAft>
                <a:spcPts val="0"/>
              </a:spcAft>
              <a:buSzPts val="1170"/>
              <a:buChar char="⚫"/>
              <a:defRPr/>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19" name="Google Shape;19;p43"/>
          <p:cNvSpPr txBox="1">
            <a:spLocks noGrp="1"/>
          </p:cNvSpPr>
          <p:nvPr>
            <p:ph type="dt" idx="10"/>
          </p:nvPr>
        </p:nvSpPr>
        <p:spPr>
          <a:xfrm>
            <a:off x="457200" y="6356350"/>
            <a:ext cx="2133600" cy="365125"/>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43"/>
          <p:cNvSpPr txBox="1">
            <a:spLocks noGrp="1"/>
          </p:cNvSpPr>
          <p:nvPr>
            <p:ph type="ftr" idx="11"/>
          </p:nvPr>
        </p:nvSpPr>
        <p:spPr>
          <a:xfrm>
            <a:off x="2667000" y="6356350"/>
            <a:ext cx="3352800" cy="365125"/>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43"/>
          <p:cNvSpPr txBox="1">
            <a:spLocks noGrp="1"/>
          </p:cNvSpPr>
          <p:nvPr>
            <p:ph type="sldNum" idx="12"/>
          </p:nvPr>
        </p:nvSpPr>
        <p:spPr>
          <a:xfrm>
            <a:off x="7924800" y="6356350"/>
            <a:ext cx="762000" cy="365125"/>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gradFill>
          <a:gsLst>
            <a:gs pos="0">
              <a:srgbClr val="439FD7"/>
            </a:gs>
            <a:gs pos="25000">
              <a:srgbClr val="4397CA"/>
            </a:gs>
            <a:gs pos="100000">
              <a:srgbClr val="00466A"/>
            </a:gs>
          </a:gsLst>
          <a:path path="circle">
            <a:fillToRect l="50000" t="50000" r="50000" b="50000"/>
          </a:path>
          <a:tileRect/>
        </a:gradFill>
        <a:effectLst/>
      </p:bgPr>
    </p:bg>
    <p:spTree>
      <p:nvGrpSpPr>
        <p:cNvPr id="1" name="Shape 28"/>
        <p:cNvGrpSpPr/>
        <p:nvPr/>
      </p:nvGrpSpPr>
      <p:grpSpPr>
        <a:xfrm>
          <a:off x="0" y="0"/>
          <a:ext cx="0" cy="0"/>
          <a:chOff x="0" y="0"/>
          <a:chExt cx="0" cy="0"/>
        </a:xfrm>
      </p:grpSpPr>
      <p:sp>
        <p:nvSpPr>
          <p:cNvPr id="29" name="Google Shape;29;p45"/>
          <p:cNvSpPr txBox="1">
            <a:spLocks noGrp="1"/>
          </p:cNvSpPr>
          <p:nvPr>
            <p:ph type="title"/>
          </p:nvPr>
        </p:nvSpPr>
        <p:spPr>
          <a:xfrm>
            <a:off x="530352" y="1316736"/>
            <a:ext cx="7772400" cy="1362456"/>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rgbClr val="4AE3AC"/>
              </a:buClr>
              <a:buSzPts val="5600"/>
              <a:buFont typeface="Calibri"/>
              <a:buNone/>
              <a:defRPr sz="5600" b="1" cap="none">
                <a:solidFill>
                  <a:srgbClr val="4AE3AC"/>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45"/>
          <p:cNvSpPr txBox="1">
            <a:spLocks noGrp="1"/>
          </p:cNvSpPr>
          <p:nvPr>
            <p:ph type="body" idx="1"/>
          </p:nvPr>
        </p:nvSpPr>
        <p:spPr>
          <a:xfrm>
            <a:off x="530352" y="2704664"/>
            <a:ext cx="7772400" cy="1509712"/>
          </a:xfrm>
          <a:prstGeom prst="rect">
            <a:avLst/>
          </a:prstGeom>
          <a:noFill/>
          <a:ln>
            <a:noFill/>
          </a:ln>
        </p:spPr>
        <p:txBody>
          <a:bodyPr spcFirstLastPara="1" wrap="square" lIns="45700" tIns="45700" rIns="45700" bIns="45700" anchor="t" anchorCtr="0">
            <a:normAutofit/>
          </a:bodyPr>
          <a:lstStyle>
            <a:lvl1pPr marL="457200" lvl="0" indent="-228600" algn="l">
              <a:lnSpc>
                <a:spcPct val="100000"/>
              </a:lnSpc>
              <a:spcBef>
                <a:spcPts val="440"/>
              </a:spcBef>
              <a:spcAft>
                <a:spcPts val="0"/>
              </a:spcAft>
              <a:buSzPts val="2090"/>
              <a:buNone/>
              <a:defRPr sz="2200">
                <a:solidFill>
                  <a:schemeClr val="lt1"/>
                </a:solidFill>
              </a:defRPr>
            </a:lvl1pPr>
            <a:lvl2pPr marL="914400" lvl="1" indent="-228600" algn="l">
              <a:lnSpc>
                <a:spcPct val="100000"/>
              </a:lnSpc>
              <a:spcBef>
                <a:spcPts val="360"/>
              </a:spcBef>
              <a:spcAft>
                <a:spcPts val="0"/>
              </a:spcAft>
              <a:buSzPts val="1530"/>
              <a:buNone/>
              <a:defRPr sz="1800">
                <a:solidFill>
                  <a:schemeClr val="lt1"/>
                </a:solidFill>
              </a:defRPr>
            </a:lvl2pPr>
            <a:lvl3pPr marL="1371600" lvl="2" indent="-228600" algn="l">
              <a:lnSpc>
                <a:spcPct val="100000"/>
              </a:lnSpc>
              <a:spcBef>
                <a:spcPts val="320"/>
              </a:spcBef>
              <a:spcAft>
                <a:spcPts val="0"/>
              </a:spcAft>
              <a:buSzPts val="1120"/>
              <a:buNone/>
              <a:defRPr sz="1600">
                <a:solidFill>
                  <a:schemeClr val="lt1"/>
                </a:solidFill>
              </a:defRPr>
            </a:lvl3pPr>
            <a:lvl4pPr marL="1828800" lvl="3" indent="-228600" algn="l">
              <a:lnSpc>
                <a:spcPct val="100000"/>
              </a:lnSpc>
              <a:spcBef>
                <a:spcPts val="280"/>
              </a:spcBef>
              <a:spcAft>
                <a:spcPts val="0"/>
              </a:spcAft>
              <a:buSzPts val="910"/>
              <a:buNone/>
              <a:defRPr sz="1400">
                <a:solidFill>
                  <a:schemeClr val="lt1"/>
                </a:solidFill>
              </a:defRPr>
            </a:lvl4pPr>
            <a:lvl5pPr marL="2286000" lvl="4" indent="-228600" algn="l">
              <a:lnSpc>
                <a:spcPct val="100000"/>
              </a:lnSpc>
              <a:spcBef>
                <a:spcPts val="280"/>
              </a:spcBef>
              <a:spcAft>
                <a:spcPts val="0"/>
              </a:spcAft>
              <a:buSzPts val="910"/>
              <a:buNone/>
              <a:defRPr sz="1400">
                <a:solidFill>
                  <a:schemeClr val="lt1"/>
                </a:solidFill>
              </a:defRPr>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31" name="Google Shape;31;p45"/>
          <p:cNvSpPr txBox="1">
            <a:spLocks noGrp="1"/>
          </p:cNvSpPr>
          <p:nvPr>
            <p:ph type="dt" idx="10"/>
          </p:nvPr>
        </p:nvSpPr>
        <p:spPr>
          <a:xfrm>
            <a:off x="457200" y="6356350"/>
            <a:ext cx="2133600" cy="365125"/>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45"/>
          <p:cNvSpPr txBox="1">
            <a:spLocks noGrp="1"/>
          </p:cNvSpPr>
          <p:nvPr>
            <p:ph type="ftr" idx="11"/>
          </p:nvPr>
        </p:nvSpPr>
        <p:spPr>
          <a:xfrm>
            <a:off x="2667000" y="6356350"/>
            <a:ext cx="3352800" cy="365125"/>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45"/>
          <p:cNvSpPr txBox="1">
            <a:spLocks noGrp="1"/>
          </p:cNvSpPr>
          <p:nvPr>
            <p:ph type="sldNum" idx="12"/>
          </p:nvPr>
        </p:nvSpPr>
        <p:spPr>
          <a:xfrm>
            <a:off x="7924800" y="6356350"/>
            <a:ext cx="762000" cy="365125"/>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4"/>
        <p:cNvGrpSpPr/>
        <p:nvPr/>
      </p:nvGrpSpPr>
      <p:grpSpPr>
        <a:xfrm>
          <a:off x="0" y="0"/>
          <a:ext cx="0" cy="0"/>
          <a:chOff x="0" y="0"/>
          <a:chExt cx="0" cy="0"/>
        </a:xfrm>
      </p:grpSpPr>
      <p:sp>
        <p:nvSpPr>
          <p:cNvPr id="35" name="Google Shape;35;p46"/>
          <p:cNvSpPr txBox="1">
            <a:spLocks noGrp="1"/>
          </p:cNvSpPr>
          <p:nvPr>
            <p:ph type="title"/>
          </p:nvPr>
        </p:nvSpPr>
        <p:spPr>
          <a:xfrm>
            <a:off x="457200" y="704088"/>
            <a:ext cx="8229600" cy="114300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46"/>
          <p:cNvSpPr txBox="1">
            <a:spLocks noGrp="1"/>
          </p:cNvSpPr>
          <p:nvPr>
            <p:ph type="body" idx="1"/>
          </p:nvPr>
        </p:nvSpPr>
        <p:spPr>
          <a:xfrm>
            <a:off x="457200" y="1920085"/>
            <a:ext cx="4038600" cy="4434840"/>
          </a:xfrm>
          <a:prstGeom prst="rect">
            <a:avLst/>
          </a:prstGeom>
          <a:noFill/>
          <a:ln>
            <a:noFill/>
          </a:ln>
        </p:spPr>
        <p:txBody>
          <a:bodyPr spcFirstLastPara="1" wrap="square" lIns="91425" tIns="45700" rIns="91425" bIns="45700" anchor="t" anchorCtr="0">
            <a:normAutofit/>
          </a:bodyPr>
          <a:lstStyle>
            <a:lvl1pPr marL="457200" lvl="0" indent="-385445" algn="l">
              <a:lnSpc>
                <a:spcPct val="100000"/>
              </a:lnSpc>
              <a:spcBef>
                <a:spcPts val="520"/>
              </a:spcBef>
              <a:spcAft>
                <a:spcPts val="0"/>
              </a:spcAft>
              <a:buSzPts val="2470"/>
              <a:buChar char="⚫"/>
              <a:defRPr sz="2600"/>
            </a:lvl1pPr>
            <a:lvl2pPr marL="914400" lvl="1" indent="-358140" algn="l">
              <a:lnSpc>
                <a:spcPct val="100000"/>
              </a:lnSpc>
              <a:spcBef>
                <a:spcPts val="480"/>
              </a:spcBef>
              <a:spcAft>
                <a:spcPts val="0"/>
              </a:spcAft>
              <a:buSzPts val="2040"/>
              <a:buChar char="⚫"/>
              <a:defRPr sz="2400"/>
            </a:lvl2pPr>
            <a:lvl3pPr marL="1371600" lvl="2" indent="-317500" algn="l">
              <a:lnSpc>
                <a:spcPct val="100000"/>
              </a:lnSpc>
              <a:spcBef>
                <a:spcPts val="400"/>
              </a:spcBef>
              <a:spcAft>
                <a:spcPts val="0"/>
              </a:spcAft>
              <a:buSzPts val="1400"/>
              <a:buChar char="⚫"/>
              <a:defRPr sz="2000"/>
            </a:lvl3pPr>
            <a:lvl4pPr marL="1828800" lvl="3" indent="-302894" algn="l">
              <a:lnSpc>
                <a:spcPct val="100000"/>
              </a:lnSpc>
              <a:spcBef>
                <a:spcPts val="360"/>
              </a:spcBef>
              <a:spcAft>
                <a:spcPts val="0"/>
              </a:spcAft>
              <a:buSzPts val="1170"/>
              <a:buChar char="⚫"/>
              <a:defRPr sz="1800"/>
            </a:lvl4pPr>
            <a:lvl5pPr marL="2286000" lvl="4" indent="-302895" algn="l">
              <a:lnSpc>
                <a:spcPct val="100000"/>
              </a:lnSpc>
              <a:spcBef>
                <a:spcPts val="360"/>
              </a:spcBef>
              <a:spcAft>
                <a:spcPts val="0"/>
              </a:spcAft>
              <a:buSzPts val="1170"/>
              <a:buChar char="⚫"/>
              <a:defRPr sz="180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37" name="Google Shape;37;p46"/>
          <p:cNvSpPr txBox="1">
            <a:spLocks noGrp="1"/>
          </p:cNvSpPr>
          <p:nvPr>
            <p:ph type="body" idx="2"/>
          </p:nvPr>
        </p:nvSpPr>
        <p:spPr>
          <a:xfrm>
            <a:off x="4648200" y="1920085"/>
            <a:ext cx="4038600" cy="4434840"/>
          </a:xfrm>
          <a:prstGeom prst="rect">
            <a:avLst/>
          </a:prstGeom>
          <a:noFill/>
          <a:ln>
            <a:noFill/>
          </a:ln>
        </p:spPr>
        <p:txBody>
          <a:bodyPr spcFirstLastPara="1" wrap="square" lIns="91425" tIns="45700" rIns="91425" bIns="45700" anchor="t" anchorCtr="0">
            <a:normAutofit/>
          </a:bodyPr>
          <a:lstStyle>
            <a:lvl1pPr marL="457200" lvl="0" indent="-385445" algn="l">
              <a:lnSpc>
                <a:spcPct val="100000"/>
              </a:lnSpc>
              <a:spcBef>
                <a:spcPts val="520"/>
              </a:spcBef>
              <a:spcAft>
                <a:spcPts val="0"/>
              </a:spcAft>
              <a:buSzPts val="2470"/>
              <a:buChar char="⚫"/>
              <a:defRPr sz="2600"/>
            </a:lvl1pPr>
            <a:lvl2pPr marL="914400" lvl="1" indent="-358140" algn="l">
              <a:lnSpc>
                <a:spcPct val="100000"/>
              </a:lnSpc>
              <a:spcBef>
                <a:spcPts val="480"/>
              </a:spcBef>
              <a:spcAft>
                <a:spcPts val="0"/>
              </a:spcAft>
              <a:buSzPts val="2040"/>
              <a:buChar char="⚫"/>
              <a:defRPr sz="2400"/>
            </a:lvl2pPr>
            <a:lvl3pPr marL="1371600" lvl="2" indent="-317500" algn="l">
              <a:lnSpc>
                <a:spcPct val="100000"/>
              </a:lnSpc>
              <a:spcBef>
                <a:spcPts val="400"/>
              </a:spcBef>
              <a:spcAft>
                <a:spcPts val="0"/>
              </a:spcAft>
              <a:buSzPts val="1400"/>
              <a:buChar char="⚫"/>
              <a:defRPr sz="2000"/>
            </a:lvl3pPr>
            <a:lvl4pPr marL="1828800" lvl="3" indent="-302894" algn="l">
              <a:lnSpc>
                <a:spcPct val="100000"/>
              </a:lnSpc>
              <a:spcBef>
                <a:spcPts val="360"/>
              </a:spcBef>
              <a:spcAft>
                <a:spcPts val="0"/>
              </a:spcAft>
              <a:buSzPts val="1170"/>
              <a:buChar char="⚫"/>
              <a:defRPr sz="1800"/>
            </a:lvl4pPr>
            <a:lvl5pPr marL="2286000" lvl="4" indent="-302895" algn="l">
              <a:lnSpc>
                <a:spcPct val="100000"/>
              </a:lnSpc>
              <a:spcBef>
                <a:spcPts val="360"/>
              </a:spcBef>
              <a:spcAft>
                <a:spcPts val="0"/>
              </a:spcAft>
              <a:buSzPts val="1170"/>
              <a:buChar char="⚫"/>
              <a:defRPr sz="180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38" name="Google Shape;38;p46"/>
          <p:cNvSpPr txBox="1">
            <a:spLocks noGrp="1"/>
          </p:cNvSpPr>
          <p:nvPr>
            <p:ph type="dt" idx="10"/>
          </p:nvPr>
        </p:nvSpPr>
        <p:spPr>
          <a:xfrm>
            <a:off x="457200" y="6356350"/>
            <a:ext cx="2133600" cy="365125"/>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46"/>
          <p:cNvSpPr txBox="1">
            <a:spLocks noGrp="1"/>
          </p:cNvSpPr>
          <p:nvPr>
            <p:ph type="ftr" idx="11"/>
          </p:nvPr>
        </p:nvSpPr>
        <p:spPr>
          <a:xfrm>
            <a:off x="2667000" y="6356350"/>
            <a:ext cx="3352800" cy="365125"/>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46"/>
          <p:cNvSpPr txBox="1">
            <a:spLocks noGrp="1"/>
          </p:cNvSpPr>
          <p:nvPr>
            <p:ph type="sldNum" idx="12"/>
          </p:nvPr>
        </p:nvSpPr>
        <p:spPr>
          <a:xfrm>
            <a:off x="7924800" y="6356350"/>
            <a:ext cx="762000" cy="365125"/>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1"/>
        <p:cNvGrpSpPr/>
        <p:nvPr/>
      </p:nvGrpSpPr>
      <p:grpSpPr>
        <a:xfrm>
          <a:off x="0" y="0"/>
          <a:ext cx="0" cy="0"/>
          <a:chOff x="0" y="0"/>
          <a:chExt cx="0" cy="0"/>
        </a:xfrm>
      </p:grpSpPr>
      <p:sp>
        <p:nvSpPr>
          <p:cNvPr id="42" name="Google Shape;42;p47"/>
          <p:cNvSpPr txBox="1">
            <a:spLocks noGrp="1"/>
          </p:cNvSpPr>
          <p:nvPr>
            <p:ph type="title"/>
          </p:nvPr>
        </p:nvSpPr>
        <p:spPr>
          <a:xfrm>
            <a:off x="457200" y="704088"/>
            <a:ext cx="8229600" cy="114300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dk2"/>
              </a:buClr>
              <a:buSzPts val="50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47"/>
          <p:cNvSpPr txBox="1">
            <a:spLocks noGrp="1"/>
          </p:cNvSpPr>
          <p:nvPr>
            <p:ph type="body" idx="1"/>
          </p:nvPr>
        </p:nvSpPr>
        <p:spPr>
          <a:xfrm>
            <a:off x="457200" y="1855248"/>
            <a:ext cx="4040188" cy="659352"/>
          </a:xfrm>
          <a:prstGeom prst="rect">
            <a:avLst/>
          </a:prstGeom>
          <a:noFill/>
          <a:ln>
            <a:noFill/>
          </a:ln>
        </p:spPr>
        <p:txBody>
          <a:bodyPr spcFirstLastPara="1" wrap="square" lIns="45700" tIns="0" rIns="45700" bIns="0" anchor="ctr" anchorCtr="0">
            <a:noAutofit/>
          </a:bodyPr>
          <a:lstStyle>
            <a:lvl1pPr marL="457200" lvl="0" indent="-228600" algn="l">
              <a:lnSpc>
                <a:spcPct val="100000"/>
              </a:lnSpc>
              <a:spcBef>
                <a:spcPts val="480"/>
              </a:spcBef>
              <a:spcAft>
                <a:spcPts val="0"/>
              </a:spcAft>
              <a:buSzPts val="2280"/>
              <a:buNone/>
              <a:defRPr sz="2400" b="1" cap="none">
                <a:solidFill>
                  <a:schemeClr val="dk2"/>
                </a:solidFill>
              </a:defRPr>
            </a:lvl1pPr>
            <a:lvl2pPr marL="914400" lvl="1" indent="-228600" algn="l">
              <a:lnSpc>
                <a:spcPct val="100000"/>
              </a:lnSpc>
              <a:spcBef>
                <a:spcPts val="400"/>
              </a:spcBef>
              <a:spcAft>
                <a:spcPts val="0"/>
              </a:spcAft>
              <a:buSzPts val="1700"/>
              <a:buNone/>
              <a:defRPr sz="2000" b="1"/>
            </a:lvl2pPr>
            <a:lvl3pPr marL="1371600" lvl="2" indent="-228600" algn="l">
              <a:lnSpc>
                <a:spcPct val="100000"/>
              </a:lnSpc>
              <a:spcBef>
                <a:spcPts val="360"/>
              </a:spcBef>
              <a:spcAft>
                <a:spcPts val="0"/>
              </a:spcAft>
              <a:buSzPts val="1260"/>
              <a:buNone/>
              <a:defRPr sz="1800" b="1"/>
            </a:lvl3pPr>
            <a:lvl4pPr marL="1828800" lvl="3" indent="-228600" algn="l">
              <a:lnSpc>
                <a:spcPct val="100000"/>
              </a:lnSpc>
              <a:spcBef>
                <a:spcPts val="320"/>
              </a:spcBef>
              <a:spcAft>
                <a:spcPts val="0"/>
              </a:spcAft>
              <a:buSzPts val="1040"/>
              <a:buNone/>
              <a:defRPr sz="1600" b="1"/>
            </a:lvl4pPr>
            <a:lvl5pPr marL="2286000" lvl="4" indent="-228600" algn="l">
              <a:lnSpc>
                <a:spcPct val="100000"/>
              </a:lnSpc>
              <a:spcBef>
                <a:spcPts val="320"/>
              </a:spcBef>
              <a:spcAft>
                <a:spcPts val="0"/>
              </a:spcAft>
              <a:buSzPts val="1040"/>
              <a:buNone/>
              <a:defRPr sz="1600" b="1"/>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44" name="Google Shape;44;p47"/>
          <p:cNvSpPr txBox="1">
            <a:spLocks noGrp="1"/>
          </p:cNvSpPr>
          <p:nvPr>
            <p:ph type="body" idx="2"/>
          </p:nvPr>
        </p:nvSpPr>
        <p:spPr>
          <a:xfrm>
            <a:off x="4645025" y="1859757"/>
            <a:ext cx="4041775" cy="654843"/>
          </a:xfrm>
          <a:prstGeom prst="rect">
            <a:avLst/>
          </a:prstGeom>
          <a:noFill/>
          <a:ln>
            <a:noFill/>
          </a:ln>
        </p:spPr>
        <p:txBody>
          <a:bodyPr spcFirstLastPara="1" wrap="square" lIns="45700" tIns="0" rIns="45700" bIns="0" anchor="ctr" anchorCtr="0">
            <a:normAutofit/>
          </a:bodyPr>
          <a:lstStyle>
            <a:lvl1pPr marL="457200" lvl="0" indent="-228600" algn="l">
              <a:lnSpc>
                <a:spcPct val="100000"/>
              </a:lnSpc>
              <a:spcBef>
                <a:spcPts val="480"/>
              </a:spcBef>
              <a:spcAft>
                <a:spcPts val="0"/>
              </a:spcAft>
              <a:buSzPts val="2280"/>
              <a:buNone/>
              <a:defRPr sz="2400" b="1" cap="none">
                <a:solidFill>
                  <a:schemeClr val="dk2"/>
                </a:solidFill>
              </a:defRPr>
            </a:lvl1pPr>
            <a:lvl2pPr marL="914400" lvl="1" indent="-228600" algn="l">
              <a:lnSpc>
                <a:spcPct val="100000"/>
              </a:lnSpc>
              <a:spcBef>
                <a:spcPts val="400"/>
              </a:spcBef>
              <a:spcAft>
                <a:spcPts val="0"/>
              </a:spcAft>
              <a:buSzPts val="1700"/>
              <a:buNone/>
              <a:defRPr sz="2000" b="1"/>
            </a:lvl2pPr>
            <a:lvl3pPr marL="1371600" lvl="2" indent="-228600" algn="l">
              <a:lnSpc>
                <a:spcPct val="100000"/>
              </a:lnSpc>
              <a:spcBef>
                <a:spcPts val="360"/>
              </a:spcBef>
              <a:spcAft>
                <a:spcPts val="0"/>
              </a:spcAft>
              <a:buSzPts val="1260"/>
              <a:buNone/>
              <a:defRPr sz="1800" b="1"/>
            </a:lvl3pPr>
            <a:lvl4pPr marL="1828800" lvl="3" indent="-228600" algn="l">
              <a:lnSpc>
                <a:spcPct val="100000"/>
              </a:lnSpc>
              <a:spcBef>
                <a:spcPts val="320"/>
              </a:spcBef>
              <a:spcAft>
                <a:spcPts val="0"/>
              </a:spcAft>
              <a:buSzPts val="1040"/>
              <a:buNone/>
              <a:defRPr sz="1600" b="1"/>
            </a:lvl4pPr>
            <a:lvl5pPr marL="2286000" lvl="4" indent="-228600" algn="l">
              <a:lnSpc>
                <a:spcPct val="100000"/>
              </a:lnSpc>
              <a:spcBef>
                <a:spcPts val="320"/>
              </a:spcBef>
              <a:spcAft>
                <a:spcPts val="0"/>
              </a:spcAft>
              <a:buSzPts val="1040"/>
              <a:buNone/>
              <a:defRPr sz="1600" b="1"/>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45" name="Google Shape;45;p47"/>
          <p:cNvSpPr txBox="1">
            <a:spLocks noGrp="1"/>
          </p:cNvSpPr>
          <p:nvPr>
            <p:ph type="body" idx="3"/>
          </p:nvPr>
        </p:nvSpPr>
        <p:spPr>
          <a:xfrm>
            <a:off x="457200" y="2514600"/>
            <a:ext cx="4040188" cy="3845720"/>
          </a:xfrm>
          <a:prstGeom prst="rect">
            <a:avLst/>
          </a:prstGeom>
          <a:noFill/>
          <a:ln>
            <a:noFill/>
          </a:ln>
        </p:spPr>
        <p:txBody>
          <a:bodyPr spcFirstLastPara="1" wrap="square" lIns="91425" tIns="0" rIns="91425" bIns="45700" anchor="t" anchorCtr="0">
            <a:normAutofit/>
          </a:bodyPr>
          <a:lstStyle>
            <a:lvl1pPr marL="457200" lvl="0" indent="-361315" algn="l">
              <a:lnSpc>
                <a:spcPct val="100000"/>
              </a:lnSpc>
              <a:spcBef>
                <a:spcPts val="440"/>
              </a:spcBef>
              <a:spcAft>
                <a:spcPts val="0"/>
              </a:spcAft>
              <a:buSzPts val="2090"/>
              <a:buChar char="⚫"/>
              <a:defRPr sz="2200"/>
            </a:lvl1pPr>
            <a:lvl2pPr marL="914400" lvl="1" indent="-336550" algn="l">
              <a:lnSpc>
                <a:spcPct val="100000"/>
              </a:lnSpc>
              <a:spcBef>
                <a:spcPts val="400"/>
              </a:spcBef>
              <a:spcAft>
                <a:spcPts val="0"/>
              </a:spcAft>
              <a:buSzPts val="1700"/>
              <a:buChar char="⚫"/>
              <a:defRPr sz="2000"/>
            </a:lvl2pPr>
            <a:lvl3pPr marL="1371600" lvl="2" indent="-308610" algn="l">
              <a:lnSpc>
                <a:spcPct val="100000"/>
              </a:lnSpc>
              <a:spcBef>
                <a:spcPts val="360"/>
              </a:spcBef>
              <a:spcAft>
                <a:spcPts val="0"/>
              </a:spcAft>
              <a:buSzPts val="1260"/>
              <a:buChar char="⚫"/>
              <a:defRPr sz="1800"/>
            </a:lvl3pPr>
            <a:lvl4pPr marL="1828800" lvl="3" indent="-294639" algn="l">
              <a:lnSpc>
                <a:spcPct val="100000"/>
              </a:lnSpc>
              <a:spcBef>
                <a:spcPts val="320"/>
              </a:spcBef>
              <a:spcAft>
                <a:spcPts val="0"/>
              </a:spcAft>
              <a:buSzPts val="1040"/>
              <a:buChar char="⚫"/>
              <a:defRPr sz="1600"/>
            </a:lvl4pPr>
            <a:lvl5pPr marL="2286000" lvl="4" indent="-294639" algn="l">
              <a:lnSpc>
                <a:spcPct val="100000"/>
              </a:lnSpc>
              <a:spcBef>
                <a:spcPts val="320"/>
              </a:spcBef>
              <a:spcAft>
                <a:spcPts val="0"/>
              </a:spcAft>
              <a:buSzPts val="1040"/>
              <a:buChar char="⚫"/>
              <a:defRPr sz="160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46" name="Google Shape;46;p47"/>
          <p:cNvSpPr txBox="1">
            <a:spLocks noGrp="1"/>
          </p:cNvSpPr>
          <p:nvPr>
            <p:ph type="body" idx="4"/>
          </p:nvPr>
        </p:nvSpPr>
        <p:spPr>
          <a:xfrm>
            <a:off x="4645025" y="2514600"/>
            <a:ext cx="4041775" cy="3845720"/>
          </a:xfrm>
          <a:prstGeom prst="rect">
            <a:avLst/>
          </a:prstGeom>
          <a:noFill/>
          <a:ln>
            <a:noFill/>
          </a:ln>
        </p:spPr>
        <p:txBody>
          <a:bodyPr spcFirstLastPara="1" wrap="square" lIns="91425" tIns="0" rIns="91425" bIns="45700" anchor="t" anchorCtr="0">
            <a:normAutofit/>
          </a:bodyPr>
          <a:lstStyle>
            <a:lvl1pPr marL="457200" lvl="0" indent="-361315" algn="l">
              <a:lnSpc>
                <a:spcPct val="100000"/>
              </a:lnSpc>
              <a:spcBef>
                <a:spcPts val="440"/>
              </a:spcBef>
              <a:spcAft>
                <a:spcPts val="0"/>
              </a:spcAft>
              <a:buSzPts val="2090"/>
              <a:buChar char="⚫"/>
              <a:defRPr sz="2200"/>
            </a:lvl1pPr>
            <a:lvl2pPr marL="914400" lvl="1" indent="-336550" algn="l">
              <a:lnSpc>
                <a:spcPct val="100000"/>
              </a:lnSpc>
              <a:spcBef>
                <a:spcPts val="400"/>
              </a:spcBef>
              <a:spcAft>
                <a:spcPts val="0"/>
              </a:spcAft>
              <a:buSzPts val="1700"/>
              <a:buChar char="⚫"/>
              <a:defRPr sz="2000"/>
            </a:lvl2pPr>
            <a:lvl3pPr marL="1371600" lvl="2" indent="-308610" algn="l">
              <a:lnSpc>
                <a:spcPct val="100000"/>
              </a:lnSpc>
              <a:spcBef>
                <a:spcPts val="360"/>
              </a:spcBef>
              <a:spcAft>
                <a:spcPts val="0"/>
              </a:spcAft>
              <a:buSzPts val="1260"/>
              <a:buChar char="⚫"/>
              <a:defRPr sz="1800"/>
            </a:lvl3pPr>
            <a:lvl4pPr marL="1828800" lvl="3" indent="-294639" algn="l">
              <a:lnSpc>
                <a:spcPct val="100000"/>
              </a:lnSpc>
              <a:spcBef>
                <a:spcPts val="320"/>
              </a:spcBef>
              <a:spcAft>
                <a:spcPts val="0"/>
              </a:spcAft>
              <a:buSzPts val="1040"/>
              <a:buChar char="⚫"/>
              <a:defRPr sz="1600"/>
            </a:lvl4pPr>
            <a:lvl5pPr marL="2286000" lvl="4" indent="-294639" algn="l">
              <a:lnSpc>
                <a:spcPct val="100000"/>
              </a:lnSpc>
              <a:spcBef>
                <a:spcPts val="320"/>
              </a:spcBef>
              <a:spcAft>
                <a:spcPts val="0"/>
              </a:spcAft>
              <a:buSzPts val="1040"/>
              <a:buChar char="⚫"/>
              <a:defRPr sz="160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47" name="Google Shape;47;p47"/>
          <p:cNvSpPr txBox="1">
            <a:spLocks noGrp="1"/>
          </p:cNvSpPr>
          <p:nvPr>
            <p:ph type="dt" idx="10"/>
          </p:nvPr>
        </p:nvSpPr>
        <p:spPr>
          <a:xfrm>
            <a:off x="457200" y="6356350"/>
            <a:ext cx="2133600" cy="365125"/>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47"/>
          <p:cNvSpPr txBox="1">
            <a:spLocks noGrp="1"/>
          </p:cNvSpPr>
          <p:nvPr>
            <p:ph type="ftr" idx="11"/>
          </p:nvPr>
        </p:nvSpPr>
        <p:spPr>
          <a:xfrm>
            <a:off x="2667000" y="6356350"/>
            <a:ext cx="3352800" cy="365125"/>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47"/>
          <p:cNvSpPr txBox="1">
            <a:spLocks noGrp="1"/>
          </p:cNvSpPr>
          <p:nvPr>
            <p:ph type="sldNum" idx="12"/>
          </p:nvPr>
        </p:nvSpPr>
        <p:spPr>
          <a:xfrm>
            <a:off x="7924800" y="6356350"/>
            <a:ext cx="762000" cy="365125"/>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0"/>
        <p:cNvGrpSpPr/>
        <p:nvPr/>
      </p:nvGrpSpPr>
      <p:grpSpPr>
        <a:xfrm>
          <a:off x="0" y="0"/>
          <a:ext cx="0" cy="0"/>
          <a:chOff x="0" y="0"/>
          <a:chExt cx="0" cy="0"/>
        </a:xfrm>
      </p:grpSpPr>
      <p:sp>
        <p:nvSpPr>
          <p:cNvPr id="51" name="Google Shape;51;p48"/>
          <p:cNvSpPr txBox="1">
            <a:spLocks noGrp="1"/>
          </p:cNvSpPr>
          <p:nvPr>
            <p:ph type="title"/>
          </p:nvPr>
        </p:nvSpPr>
        <p:spPr>
          <a:xfrm>
            <a:off x="457200" y="704088"/>
            <a:ext cx="8305800" cy="114300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dk2"/>
              </a:buClr>
              <a:buSzPts val="5000"/>
              <a:buFont typeface="Calibri"/>
              <a:buNone/>
              <a:defRPr sz="5000" b="0">
                <a:solidFill>
                  <a:schemeClr val="dk2"/>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48"/>
          <p:cNvSpPr txBox="1">
            <a:spLocks noGrp="1"/>
          </p:cNvSpPr>
          <p:nvPr>
            <p:ph type="dt" idx="10"/>
          </p:nvPr>
        </p:nvSpPr>
        <p:spPr>
          <a:xfrm>
            <a:off x="457200" y="6356350"/>
            <a:ext cx="2133600" cy="365125"/>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48"/>
          <p:cNvSpPr txBox="1">
            <a:spLocks noGrp="1"/>
          </p:cNvSpPr>
          <p:nvPr>
            <p:ph type="ftr" idx="11"/>
          </p:nvPr>
        </p:nvSpPr>
        <p:spPr>
          <a:xfrm>
            <a:off x="2667000" y="6356350"/>
            <a:ext cx="3352800" cy="365125"/>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48"/>
          <p:cNvSpPr txBox="1">
            <a:spLocks noGrp="1"/>
          </p:cNvSpPr>
          <p:nvPr>
            <p:ph type="sldNum" idx="12"/>
          </p:nvPr>
        </p:nvSpPr>
        <p:spPr>
          <a:xfrm>
            <a:off x="7924800" y="6356350"/>
            <a:ext cx="762000" cy="365125"/>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5"/>
        <p:cNvGrpSpPr/>
        <p:nvPr/>
      </p:nvGrpSpPr>
      <p:grpSpPr>
        <a:xfrm>
          <a:off x="0" y="0"/>
          <a:ext cx="0" cy="0"/>
          <a:chOff x="0" y="0"/>
          <a:chExt cx="0" cy="0"/>
        </a:xfrm>
      </p:grpSpPr>
      <p:sp>
        <p:nvSpPr>
          <p:cNvPr id="56" name="Google Shape;56;p49"/>
          <p:cNvSpPr txBox="1">
            <a:spLocks noGrp="1"/>
          </p:cNvSpPr>
          <p:nvPr>
            <p:ph type="dt" idx="10"/>
          </p:nvPr>
        </p:nvSpPr>
        <p:spPr>
          <a:xfrm>
            <a:off x="457200" y="6356350"/>
            <a:ext cx="2133600" cy="365125"/>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49"/>
          <p:cNvSpPr txBox="1">
            <a:spLocks noGrp="1"/>
          </p:cNvSpPr>
          <p:nvPr>
            <p:ph type="ftr" idx="11"/>
          </p:nvPr>
        </p:nvSpPr>
        <p:spPr>
          <a:xfrm>
            <a:off x="2667000" y="6356350"/>
            <a:ext cx="3352800" cy="365125"/>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49"/>
          <p:cNvSpPr txBox="1">
            <a:spLocks noGrp="1"/>
          </p:cNvSpPr>
          <p:nvPr>
            <p:ph type="sldNum" idx="12"/>
          </p:nvPr>
        </p:nvSpPr>
        <p:spPr>
          <a:xfrm>
            <a:off x="7924800" y="6356350"/>
            <a:ext cx="762000" cy="365125"/>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9"/>
        <p:cNvGrpSpPr/>
        <p:nvPr/>
      </p:nvGrpSpPr>
      <p:grpSpPr>
        <a:xfrm>
          <a:off x="0" y="0"/>
          <a:ext cx="0" cy="0"/>
          <a:chOff x="0" y="0"/>
          <a:chExt cx="0" cy="0"/>
        </a:xfrm>
      </p:grpSpPr>
      <p:sp>
        <p:nvSpPr>
          <p:cNvPr id="60" name="Google Shape;60;p50"/>
          <p:cNvSpPr txBox="1">
            <a:spLocks noGrp="1"/>
          </p:cNvSpPr>
          <p:nvPr>
            <p:ph type="title"/>
          </p:nvPr>
        </p:nvSpPr>
        <p:spPr>
          <a:xfrm>
            <a:off x="685800" y="514352"/>
            <a:ext cx="2743200" cy="1162050"/>
          </a:xfrm>
          <a:prstGeom prst="rect">
            <a:avLst/>
          </a:prstGeom>
          <a:noFill/>
          <a:ln>
            <a:noFill/>
          </a:ln>
        </p:spPr>
        <p:txBody>
          <a:bodyPr spcFirstLastPara="1" wrap="square" lIns="0" tIns="45700" rIns="0" bIns="0" anchor="b" anchorCtr="0">
            <a:noAutofit/>
          </a:bodyPr>
          <a:lstStyle>
            <a:lvl1pPr lvl="0" algn="l">
              <a:lnSpc>
                <a:spcPct val="100000"/>
              </a:lnSpc>
              <a:spcBef>
                <a:spcPts val="0"/>
              </a:spcBef>
              <a:spcAft>
                <a:spcPts val="0"/>
              </a:spcAft>
              <a:buClr>
                <a:schemeClr val="dk2"/>
              </a:buClr>
              <a:buSzPts val="2600"/>
              <a:buFont typeface="Calibri"/>
              <a:buNone/>
              <a:defRPr sz="2600" b="0">
                <a:solidFill>
                  <a:schemeClr val="dk2"/>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50"/>
          <p:cNvSpPr txBox="1">
            <a:spLocks noGrp="1"/>
          </p:cNvSpPr>
          <p:nvPr>
            <p:ph type="body" idx="1"/>
          </p:nvPr>
        </p:nvSpPr>
        <p:spPr>
          <a:xfrm>
            <a:off x="685800" y="1676400"/>
            <a:ext cx="2743200" cy="4572000"/>
          </a:xfrm>
          <a:prstGeom prst="rect">
            <a:avLst/>
          </a:prstGeom>
          <a:noFill/>
          <a:ln>
            <a:noFill/>
          </a:ln>
        </p:spPr>
        <p:txBody>
          <a:bodyPr spcFirstLastPara="1" wrap="square" lIns="18275" tIns="45700" rIns="18275" bIns="45700" anchor="t" anchorCtr="0">
            <a:normAutofit/>
          </a:bodyPr>
          <a:lstStyle>
            <a:lvl1pPr marL="457200" lvl="0" indent="-228600" algn="l">
              <a:lnSpc>
                <a:spcPct val="100000"/>
              </a:lnSpc>
              <a:spcBef>
                <a:spcPts val="280"/>
              </a:spcBef>
              <a:spcAft>
                <a:spcPts val="0"/>
              </a:spcAft>
              <a:buSzPts val="1330"/>
              <a:buNone/>
              <a:defRPr sz="1400"/>
            </a:lvl1pPr>
            <a:lvl2pPr marL="914400" lvl="1" indent="-228600" algn="l">
              <a:lnSpc>
                <a:spcPct val="100000"/>
              </a:lnSpc>
              <a:spcBef>
                <a:spcPts val="240"/>
              </a:spcBef>
              <a:spcAft>
                <a:spcPts val="0"/>
              </a:spcAft>
              <a:buSzPts val="1020"/>
              <a:buNone/>
              <a:defRPr sz="1200"/>
            </a:lvl2pPr>
            <a:lvl3pPr marL="1371600" lvl="2" indent="-228600" algn="l">
              <a:lnSpc>
                <a:spcPct val="100000"/>
              </a:lnSpc>
              <a:spcBef>
                <a:spcPts val="200"/>
              </a:spcBef>
              <a:spcAft>
                <a:spcPts val="0"/>
              </a:spcAft>
              <a:buSzPts val="700"/>
              <a:buNone/>
              <a:defRPr sz="1000"/>
            </a:lvl3pPr>
            <a:lvl4pPr marL="1828800" lvl="3" indent="-228600" algn="l">
              <a:lnSpc>
                <a:spcPct val="100000"/>
              </a:lnSpc>
              <a:spcBef>
                <a:spcPts val="180"/>
              </a:spcBef>
              <a:spcAft>
                <a:spcPts val="0"/>
              </a:spcAft>
              <a:buSzPts val="585"/>
              <a:buNone/>
              <a:defRPr sz="900"/>
            </a:lvl4pPr>
            <a:lvl5pPr marL="2286000" lvl="4" indent="-228600" algn="l">
              <a:lnSpc>
                <a:spcPct val="100000"/>
              </a:lnSpc>
              <a:spcBef>
                <a:spcPts val="180"/>
              </a:spcBef>
              <a:spcAft>
                <a:spcPts val="0"/>
              </a:spcAft>
              <a:buSzPts val="585"/>
              <a:buNone/>
              <a:defRPr sz="90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62" name="Google Shape;62;p50"/>
          <p:cNvSpPr txBox="1">
            <a:spLocks noGrp="1"/>
          </p:cNvSpPr>
          <p:nvPr>
            <p:ph type="body" idx="2"/>
          </p:nvPr>
        </p:nvSpPr>
        <p:spPr>
          <a:xfrm>
            <a:off x="3575050" y="1676400"/>
            <a:ext cx="5111750" cy="4572000"/>
          </a:xfrm>
          <a:prstGeom prst="rect">
            <a:avLst/>
          </a:prstGeom>
          <a:noFill/>
          <a:ln>
            <a:noFill/>
          </a:ln>
        </p:spPr>
        <p:txBody>
          <a:bodyPr spcFirstLastPara="1" wrap="square" lIns="91425" tIns="0" rIns="91425" bIns="45700" anchor="t" anchorCtr="0">
            <a:normAutofit/>
          </a:bodyPr>
          <a:lstStyle>
            <a:lvl1pPr marL="457200" lvl="0" indent="-397510" algn="l">
              <a:lnSpc>
                <a:spcPct val="100000"/>
              </a:lnSpc>
              <a:spcBef>
                <a:spcPts val="560"/>
              </a:spcBef>
              <a:spcAft>
                <a:spcPts val="0"/>
              </a:spcAft>
              <a:buSzPts val="2660"/>
              <a:buChar char="⚫"/>
              <a:defRPr sz="2800"/>
            </a:lvl1pPr>
            <a:lvl2pPr marL="914400" lvl="1" indent="-368935" algn="l">
              <a:lnSpc>
                <a:spcPct val="100000"/>
              </a:lnSpc>
              <a:spcBef>
                <a:spcPts val="520"/>
              </a:spcBef>
              <a:spcAft>
                <a:spcPts val="0"/>
              </a:spcAft>
              <a:buSzPts val="2210"/>
              <a:buChar char="⚫"/>
              <a:defRPr sz="2600"/>
            </a:lvl2pPr>
            <a:lvl3pPr marL="1371600" lvl="2" indent="-335280" algn="l">
              <a:lnSpc>
                <a:spcPct val="100000"/>
              </a:lnSpc>
              <a:spcBef>
                <a:spcPts val="480"/>
              </a:spcBef>
              <a:spcAft>
                <a:spcPts val="0"/>
              </a:spcAft>
              <a:buSzPts val="1680"/>
              <a:buChar char="⚫"/>
              <a:defRPr sz="2400"/>
            </a:lvl3pPr>
            <a:lvl4pPr marL="1828800" lvl="3" indent="-311150" algn="l">
              <a:lnSpc>
                <a:spcPct val="100000"/>
              </a:lnSpc>
              <a:spcBef>
                <a:spcPts val="400"/>
              </a:spcBef>
              <a:spcAft>
                <a:spcPts val="0"/>
              </a:spcAft>
              <a:buSzPts val="1300"/>
              <a:buChar char="⚫"/>
              <a:defRPr sz="2000"/>
            </a:lvl4pPr>
            <a:lvl5pPr marL="2286000" lvl="4" indent="-302895" algn="l">
              <a:lnSpc>
                <a:spcPct val="100000"/>
              </a:lnSpc>
              <a:spcBef>
                <a:spcPts val="360"/>
              </a:spcBef>
              <a:spcAft>
                <a:spcPts val="0"/>
              </a:spcAft>
              <a:buSzPts val="1170"/>
              <a:buChar char="⚫"/>
              <a:defRPr sz="180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63" name="Google Shape;63;p50"/>
          <p:cNvSpPr txBox="1">
            <a:spLocks noGrp="1"/>
          </p:cNvSpPr>
          <p:nvPr>
            <p:ph type="dt" idx="10"/>
          </p:nvPr>
        </p:nvSpPr>
        <p:spPr>
          <a:xfrm>
            <a:off x="457200" y="6356350"/>
            <a:ext cx="2133600" cy="365125"/>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50"/>
          <p:cNvSpPr txBox="1">
            <a:spLocks noGrp="1"/>
          </p:cNvSpPr>
          <p:nvPr>
            <p:ph type="ftr" idx="11"/>
          </p:nvPr>
        </p:nvSpPr>
        <p:spPr>
          <a:xfrm>
            <a:off x="2667000" y="6356350"/>
            <a:ext cx="3352800" cy="365125"/>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50"/>
          <p:cNvSpPr txBox="1">
            <a:spLocks noGrp="1"/>
          </p:cNvSpPr>
          <p:nvPr>
            <p:ph type="sldNum" idx="12"/>
          </p:nvPr>
        </p:nvSpPr>
        <p:spPr>
          <a:xfrm>
            <a:off x="7924800" y="6356350"/>
            <a:ext cx="762000" cy="365125"/>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66"/>
        <p:cNvGrpSpPr/>
        <p:nvPr/>
      </p:nvGrpSpPr>
      <p:grpSpPr>
        <a:xfrm>
          <a:off x="0" y="0"/>
          <a:ext cx="0" cy="0"/>
          <a:chOff x="0" y="0"/>
          <a:chExt cx="0" cy="0"/>
        </a:xfrm>
      </p:grpSpPr>
      <p:sp>
        <p:nvSpPr>
          <p:cNvPr id="67" name="Google Shape;67;p51"/>
          <p:cNvSpPr/>
          <p:nvPr/>
        </p:nvSpPr>
        <p:spPr>
          <a:xfrm rot="-10380000" flipH="1">
            <a:off x="3165753" y="1108077"/>
            <a:ext cx="5257800" cy="4114800"/>
          </a:xfrm>
          <a:prstGeom prst="snipRoundRect">
            <a:avLst>
              <a:gd name="adj1" fmla="val 0"/>
              <a:gd name="adj2" fmla="val 3646"/>
            </a:avLst>
          </a:prstGeom>
          <a:solidFill>
            <a:srgbClr val="FFFFFF"/>
          </a:solidFill>
          <a:ln w="9525" cap="rnd" cmpd="sng">
            <a:solidFill>
              <a:srgbClr val="C0C0C0"/>
            </a:solidFill>
            <a:prstDash val="solid"/>
            <a:round/>
            <a:headEnd type="none" w="sm" len="sm"/>
            <a:tailEnd type="none" w="sm" len="sm"/>
          </a:ln>
          <a:effectLst>
            <a:outerShdw blurRad="63500" dist="38500" dir="7500000" sx="98500" sy="100080" kx="100000" algn="tl" rotWithShape="0">
              <a:srgbClr val="000000">
                <a:alpha val="2431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onstantia"/>
              <a:ea typeface="Constantia"/>
              <a:cs typeface="Constantia"/>
              <a:sym typeface="Constantia"/>
            </a:endParaRPr>
          </a:p>
        </p:txBody>
      </p:sp>
      <p:sp>
        <p:nvSpPr>
          <p:cNvPr id="68" name="Google Shape;68;p51"/>
          <p:cNvSpPr/>
          <p:nvPr/>
        </p:nvSpPr>
        <p:spPr>
          <a:xfrm rot="-10380000" flipH="1">
            <a:off x="8004134" y="5359769"/>
            <a:ext cx="155448" cy="155448"/>
          </a:xfrm>
          <a:prstGeom prst="rtTriangle">
            <a:avLst/>
          </a:prstGeom>
          <a:solidFill>
            <a:srgbClr val="FFFFFF"/>
          </a:solidFill>
          <a:ln w="12700" cap="flat" cmpd="sng">
            <a:solidFill>
              <a:srgbClr val="FFFFFF"/>
            </a:solidFill>
            <a:prstDash val="solid"/>
            <a:bevel/>
            <a:headEnd type="none" w="sm" len="sm"/>
            <a:tailEnd type="none" w="sm" len="sm"/>
          </a:ln>
          <a:effectLst>
            <a:outerShdw blurRad="19685" dist="6350" dir="12900000" algn="tl" rotWithShape="0">
              <a:srgbClr val="000000">
                <a:alpha val="4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onstantia"/>
              <a:ea typeface="Constantia"/>
              <a:cs typeface="Constantia"/>
              <a:sym typeface="Constantia"/>
            </a:endParaRPr>
          </a:p>
        </p:txBody>
      </p:sp>
      <p:sp>
        <p:nvSpPr>
          <p:cNvPr id="69" name="Google Shape;69;p51"/>
          <p:cNvSpPr txBox="1">
            <a:spLocks noGrp="1"/>
          </p:cNvSpPr>
          <p:nvPr>
            <p:ph type="title"/>
          </p:nvPr>
        </p:nvSpPr>
        <p:spPr>
          <a:xfrm>
            <a:off x="609600" y="1176996"/>
            <a:ext cx="2212848" cy="1582621"/>
          </a:xfrm>
          <a:prstGeom prst="rect">
            <a:avLst/>
          </a:prstGeom>
          <a:noFill/>
          <a:ln>
            <a:noFill/>
          </a:ln>
        </p:spPr>
        <p:txBody>
          <a:bodyPr spcFirstLastPara="1" wrap="square" lIns="45700" tIns="45700" rIns="45700" bIns="45700" anchor="b" anchorCtr="0">
            <a:normAutofit/>
          </a:bodyPr>
          <a:lstStyle>
            <a:lvl1pPr lvl="0" algn="l">
              <a:lnSpc>
                <a:spcPct val="100000"/>
              </a:lnSpc>
              <a:spcBef>
                <a:spcPts val="0"/>
              </a:spcBef>
              <a:spcAft>
                <a:spcPts val="0"/>
              </a:spcAft>
              <a:buClr>
                <a:schemeClr val="dk2"/>
              </a:buClr>
              <a:buSzPts val="2000"/>
              <a:buFont typeface="Calibri"/>
              <a:buNone/>
              <a:defRPr sz="2000" b="1">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51"/>
          <p:cNvSpPr txBox="1">
            <a:spLocks noGrp="1"/>
          </p:cNvSpPr>
          <p:nvPr>
            <p:ph type="body" idx="1"/>
          </p:nvPr>
        </p:nvSpPr>
        <p:spPr>
          <a:xfrm>
            <a:off x="609600" y="2828785"/>
            <a:ext cx="2209800" cy="2179320"/>
          </a:xfrm>
          <a:prstGeom prst="rect">
            <a:avLst/>
          </a:prstGeom>
          <a:noFill/>
          <a:ln>
            <a:noFill/>
          </a:ln>
        </p:spPr>
        <p:txBody>
          <a:bodyPr spcFirstLastPara="1" wrap="square" lIns="64000" tIns="45700" rIns="45700" bIns="45700" anchor="t" anchorCtr="0">
            <a:normAutofit/>
          </a:bodyPr>
          <a:lstStyle>
            <a:lvl1pPr marL="457200" lvl="0" indent="-228600" algn="l">
              <a:lnSpc>
                <a:spcPct val="100000"/>
              </a:lnSpc>
              <a:spcBef>
                <a:spcPts val="250"/>
              </a:spcBef>
              <a:spcAft>
                <a:spcPts val="0"/>
              </a:spcAft>
              <a:buSzPts val="1235"/>
              <a:buFont typeface="Constantia"/>
              <a:buNone/>
              <a:defRPr sz="1300"/>
            </a:lvl1pPr>
            <a:lvl2pPr marL="914400" lvl="1" indent="-293369" algn="l">
              <a:lnSpc>
                <a:spcPct val="100000"/>
              </a:lnSpc>
              <a:spcBef>
                <a:spcPts val="240"/>
              </a:spcBef>
              <a:spcAft>
                <a:spcPts val="0"/>
              </a:spcAft>
              <a:buSzPts val="1020"/>
              <a:buChar char="⚫"/>
              <a:defRPr sz="1200"/>
            </a:lvl2pPr>
            <a:lvl3pPr marL="1371600" lvl="2" indent="-273050" algn="l">
              <a:lnSpc>
                <a:spcPct val="100000"/>
              </a:lnSpc>
              <a:spcBef>
                <a:spcPts val="200"/>
              </a:spcBef>
              <a:spcAft>
                <a:spcPts val="0"/>
              </a:spcAft>
              <a:buSzPts val="700"/>
              <a:buChar char="⚫"/>
              <a:defRPr sz="1000"/>
            </a:lvl3pPr>
            <a:lvl4pPr marL="1828800" lvl="3" indent="-265747" algn="l">
              <a:lnSpc>
                <a:spcPct val="100000"/>
              </a:lnSpc>
              <a:spcBef>
                <a:spcPts val="180"/>
              </a:spcBef>
              <a:spcAft>
                <a:spcPts val="0"/>
              </a:spcAft>
              <a:buSzPts val="585"/>
              <a:buChar char="⚫"/>
              <a:defRPr sz="900"/>
            </a:lvl4pPr>
            <a:lvl5pPr marL="2286000" lvl="4" indent="-265747" algn="l">
              <a:lnSpc>
                <a:spcPct val="100000"/>
              </a:lnSpc>
              <a:spcBef>
                <a:spcPts val="180"/>
              </a:spcBef>
              <a:spcAft>
                <a:spcPts val="0"/>
              </a:spcAft>
              <a:buSzPts val="585"/>
              <a:buChar char="⚫"/>
              <a:defRPr sz="90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71" name="Google Shape;71;p51"/>
          <p:cNvSpPr txBox="1">
            <a:spLocks noGrp="1"/>
          </p:cNvSpPr>
          <p:nvPr>
            <p:ph type="dt" idx="10"/>
          </p:nvPr>
        </p:nvSpPr>
        <p:spPr>
          <a:xfrm>
            <a:off x="457200" y="6356350"/>
            <a:ext cx="2133600" cy="365125"/>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51"/>
          <p:cNvSpPr txBox="1">
            <a:spLocks noGrp="1"/>
          </p:cNvSpPr>
          <p:nvPr>
            <p:ph type="ftr" idx="11"/>
          </p:nvPr>
        </p:nvSpPr>
        <p:spPr>
          <a:xfrm>
            <a:off x="2667000" y="6356350"/>
            <a:ext cx="3352800" cy="365125"/>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51"/>
          <p:cNvSpPr txBox="1">
            <a:spLocks noGrp="1"/>
          </p:cNvSpPr>
          <p:nvPr>
            <p:ph type="sldNum" idx="12"/>
          </p:nvPr>
        </p:nvSpPr>
        <p:spPr>
          <a:xfrm>
            <a:off x="8077200" y="6356350"/>
            <a:ext cx="609600" cy="365125"/>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9pPr>
          </a:lstStyle>
          <a:p>
            <a:pPr marL="0" lvl="0" indent="0" algn="r" rtl="0">
              <a:spcBef>
                <a:spcPts val="0"/>
              </a:spcBef>
              <a:spcAft>
                <a:spcPts val="0"/>
              </a:spcAft>
              <a:buNone/>
            </a:pPr>
            <a:fld id="{00000000-1234-1234-1234-123412341234}" type="slidenum">
              <a:rPr lang="en-US"/>
              <a:t>‹#›</a:t>
            </a:fld>
            <a:endParaRPr/>
          </a:p>
        </p:txBody>
      </p:sp>
      <p:sp>
        <p:nvSpPr>
          <p:cNvPr id="74" name="Google Shape;74;p51"/>
          <p:cNvSpPr>
            <a:spLocks noGrp="1"/>
          </p:cNvSpPr>
          <p:nvPr>
            <p:ph type="pic" idx="2"/>
          </p:nvPr>
        </p:nvSpPr>
        <p:spPr>
          <a:xfrm rot="420000">
            <a:off x="3485793" y="1199517"/>
            <a:ext cx="4617720" cy="3931920"/>
          </a:xfrm>
          <a:prstGeom prst="rect">
            <a:avLst/>
          </a:prstGeom>
          <a:solidFill>
            <a:schemeClr val="lt2"/>
          </a:solidFill>
          <a:ln w="9525" cap="rnd" cmpd="sng">
            <a:solidFill>
              <a:srgbClr val="C0C0C0"/>
            </a:solidFill>
            <a:prstDash val="solid"/>
            <a:round/>
            <a:headEnd type="none" w="sm" len="sm"/>
            <a:tailEnd type="none" w="sm" len="sm"/>
          </a:ln>
        </p:spPr>
      </p:sp>
      <p:sp>
        <p:nvSpPr>
          <p:cNvPr id="75" name="Google Shape;75;p51"/>
          <p:cNvSpPr/>
          <p:nvPr/>
        </p:nvSpPr>
        <p:spPr>
          <a:xfrm rot="10800000" flipH="1">
            <a:off x="-9525" y="5816600"/>
            <a:ext cx="9163050" cy="1041400"/>
          </a:xfrm>
          <a:custGeom>
            <a:avLst/>
            <a:gdLst/>
            <a:ahLst/>
            <a:cxnLst/>
            <a:rect l="l" t="t" r="r" b="b"/>
            <a:pathLst>
              <a:path w="5772" h="656" extrusionOk="0">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rgbClr val="0079AD">
                  <a:alpha val="44313"/>
                </a:srgbClr>
              </a:gs>
              <a:gs pos="100000">
                <a:srgbClr val="00E9F7">
                  <a:alpha val="54509"/>
                </a:srgbClr>
              </a:gs>
            </a:gsLst>
            <a:lin ang="54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onstantia"/>
              <a:ea typeface="Constantia"/>
              <a:cs typeface="Constantia"/>
              <a:sym typeface="Constantia"/>
            </a:endParaRPr>
          </a:p>
        </p:txBody>
      </p:sp>
      <p:sp>
        <p:nvSpPr>
          <p:cNvPr id="76" name="Google Shape;76;p51"/>
          <p:cNvSpPr/>
          <p:nvPr/>
        </p:nvSpPr>
        <p:spPr>
          <a:xfrm rot="10800000" flipH="1">
            <a:off x="4381500" y="6219825"/>
            <a:ext cx="4762500" cy="638175"/>
          </a:xfrm>
          <a:custGeom>
            <a:avLst/>
            <a:gdLst/>
            <a:ahLst/>
            <a:cxnLst/>
            <a:rect l="l" t="t" r="r" b="b"/>
            <a:pathLst>
              <a:path w="3000" h="595" extrusionOk="0">
                <a:moveTo>
                  <a:pt x="0" y="0"/>
                </a:moveTo>
                <a:cubicBezTo>
                  <a:pt x="174" y="102"/>
                  <a:pt x="1168" y="533"/>
                  <a:pt x="1668" y="564"/>
                </a:cubicBezTo>
                <a:cubicBezTo>
                  <a:pt x="2168" y="595"/>
                  <a:pt x="2778" y="279"/>
                  <a:pt x="3000" y="186"/>
                </a:cubicBezTo>
                <a:lnTo>
                  <a:pt x="3000" y="6"/>
                </a:lnTo>
                <a:lnTo>
                  <a:pt x="0" y="0"/>
                </a:lnTo>
                <a:close/>
              </a:path>
            </a:pathLst>
          </a:custGeom>
          <a:gradFill>
            <a:gsLst>
              <a:gs pos="0">
                <a:srgbClr val="00ABB4">
                  <a:alpha val="29411"/>
                </a:srgbClr>
              </a:gs>
              <a:gs pos="80000">
                <a:srgbClr val="0099E4">
                  <a:alpha val="44313"/>
                </a:srgbClr>
              </a:gs>
              <a:gs pos="100000">
                <a:srgbClr val="0099E4">
                  <a:alpha val="44313"/>
                </a:srgbClr>
              </a:gs>
            </a:gsLst>
            <a:lin ang="54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onstantia"/>
              <a:ea typeface="Constantia"/>
              <a:cs typeface="Constantia"/>
              <a:sym typeface="Constantia"/>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7"/>
        <p:cNvGrpSpPr/>
        <p:nvPr/>
      </p:nvGrpSpPr>
      <p:grpSpPr>
        <a:xfrm>
          <a:off x="0" y="0"/>
          <a:ext cx="0" cy="0"/>
          <a:chOff x="0" y="0"/>
          <a:chExt cx="0" cy="0"/>
        </a:xfrm>
      </p:grpSpPr>
      <p:sp>
        <p:nvSpPr>
          <p:cNvPr id="78" name="Google Shape;78;p52"/>
          <p:cNvSpPr txBox="1">
            <a:spLocks noGrp="1"/>
          </p:cNvSpPr>
          <p:nvPr>
            <p:ph type="title"/>
          </p:nvPr>
        </p:nvSpPr>
        <p:spPr>
          <a:xfrm>
            <a:off x="457200" y="704088"/>
            <a:ext cx="8229600" cy="114300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52"/>
          <p:cNvSpPr txBox="1">
            <a:spLocks noGrp="1"/>
          </p:cNvSpPr>
          <p:nvPr>
            <p:ph type="body" idx="1"/>
          </p:nvPr>
        </p:nvSpPr>
        <p:spPr>
          <a:xfrm rot="5400000">
            <a:off x="2377440" y="15240"/>
            <a:ext cx="4389120" cy="8229600"/>
          </a:xfrm>
          <a:prstGeom prst="rect">
            <a:avLst/>
          </a:prstGeom>
          <a:noFill/>
          <a:ln>
            <a:noFill/>
          </a:ln>
        </p:spPr>
        <p:txBody>
          <a:bodyPr spcFirstLastPara="1" wrap="square" lIns="91425" tIns="45700" rIns="91425" bIns="45700" anchor="t" anchorCtr="0">
            <a:normAutofit/>
          </a:bodyPr>
          <a:lstStyle>
            <a:lvl1pPr marL="457200" lvl="0" indent="-337185" algn="l">
              <a:lnSpc>
                <a:spcPct val="100000"/>
              </a:lnSpc>
              <a:spcBef>
                <a:spcPts val="360"/>
              </a:spcBef>
              <a:spcAft>
                <a:spcPts val="0"/>
              </a:spcAft>
              <a:buSzPts val="1710"/>
              <a:buChar char="⚫"/>
              <a:defRPr/>
            </a:lvl1pPr>
            <a:lvl2pPr marL="914400" lvl="1" indent="-325755" algn="l">
              <a:lnSpc>
                <a:spcPct val="100000"/>
              </a:lnSpc>
              <a:spcBef>
                <a:spcPts val="360"/>
              </a:spcBef>
              <a:spcAft>
                <a:spcPts val="0"/>
              </a:spcAft>
              <a:buSzPts val="1530"/>
              <a:buChar char="⚫"/>
              <a:defRPr/>
            </a:lvl2pPr>
            <a:lvl3pPr marL="1371600" lvl="2" indent="-308610" algn="l">
              <a:lnSpc>
                <a:spcPct val="100000"/>
              </a:lnSpc>
              <a:spcBef>
                <a:spcPts val="360"/>
              </a:spcBef>
              <a:spcAft>
                <a:spcPts val="0"/>
              </a:spcAft>
              <a:buSzPts val="1260"/>
              <a:buChar char="⚫"/>
              <a:defRPr/>
            </a:lvl3pPr>
            <a:lvl4pPr marL="1828800" lvl="3" indent="-302894" algn="l">
              <a:lnSpc>
                <a:spcPct val="100000"/>
              </a:lnSpc>
              <a:spcBef>
                <a:spcPts val="360"/>
              </a:spcBef>
              <a:spcAft>
                <a:spcPts val="0"/>
              </a:spcAft>
              <a:buSzPts val="1170"/>
              <a:buChar char="⚫"/>
              <a:defRPr/>
            </a:lvl4pPr>
            <a:lvl5pPr marL="2286000" lvl="4" indent="-302895" algn="l">
              <a:lnSpc>
                <a:spcPct val="100000"/>
              </a:lnSpc>
              <a:spcBef>
                <a:spcPts val="360"/>
              </a:spcBef>
              <a:spcAft>
                <a:spcPts val="0"/>
              </a:spcAft>
              <a:buSzPts val="1170"/>
              <a:buChar char="⚫"/>
              <a:defRPr/>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80" name="Google Shape;80;p52"/>
          <p:cNvSpPr txBox="1">
            <a:spLocks noGrp="1"/>
          </p:cNvSpPr>
          <p:nvPr>
            <p:ph type="dt" idx="10"/>
          </p:nvPr>
        </p:nvSpPr>
        <p:spPr>
          <a:xfrm>
            <a:off x="457200" y="6356350"/>
            <a:ext cx="2133600" cy="365125"/>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52"/>
          <p:cNvSpPr txBox="1">
            <a:spLocks noGrp="1"/>
          </p:cNvSpPr>
          <p:nvPr>
            <p:ph type="ftr" idx="11"/>
          </p:nvPr>
        </p:nvSpPr>
        <p:spPr>
          <a:xfrm>
            <a:off x="2667000" y="6356350"/>
            <a:ext cx="3352800" cy="365125"/>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52"/>
          <p:cNvSpPr txBox="1">
            <a:spLocks noGrp="1"/>
          </p:cNvSpPr>
          <p:nvPr>
            <p:ph type="sldNum" idx="12"/>
          </p:nvPr>
        </p:nvSpPr>
        <p:spPr>
          <a:xfrm>
            <a:off x="7924800" y="6356350"/>
            <a:ext cx="762000" cy="365125"/>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3"/>
        <p:cNvGrpSpPr/>
        <p:nvPr/>
      </p:nvGrpSpPr>
      <p:grpSpPr>
        <a:xfrm>
          <a:off x="0" y="0"/>
          <a:ext cx="0" cy="0"/>
          <a:chOff x="0" y="0"/>
          <a:chExt cx="0" cy="0"/>
        </a:xfrm>
      </p:grpSpPr>
      <p:sp>
        <p:nvSpPr>
          <p:cNvPr id="84" name="Google Shape;84;p53"/>
          <p:cNvSpPr txBox="1">
            <a:spLocks noGrp="1"/>
          </p:cNvSpPr>
          <p:nvPr>
            <p:ph type="title"/>
          </p:nvPr>
        </p:nvSpPr>
        <p:spPr>
          <a:xfrm rot="5400000">
            <a:off x="5052219" y="2491582"/>
            <a:ext cx="5211763" cy="205740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53"/>
          <p:cNvSpPr txBox="1">
            <a:spLocks noGrp="1"/>
          </p:cNvSpPr>
          <p:nvPr>
            <p:ph type="body" idx="1"/>
          </p:nvPr>
        </p:nvSpPr>
        <p:spPr>
          <a:xfrm rot="5400000">
            <a:off x="861219" y="510382"/>
            <a:ext cx="5211763" cy="6019800"/>
          </a:xfrm>
          <a:prstGeom prst="rect">
            <a:avLst/>
          </a:prstGeom>
          <a:noFill/>
          <a:ln>
            <a:noFill/>
          </a:ln>
        </p:spPr>
        <p:txBody>
          <a:bodyPr spcFirstLastPara="1" wrap="square" lIns="91425" tIns="45700" rIns="91425" bIns="45700" anchor="t" anchorCtr="0">
            <a:normAutofit/>
          </a:bodyPr>
          <a:lstStyle>
            <a:lvl1pPr marL="457200" lvl="0" indent="-337185" algn="l">
              <a:lnSpc>
                <a:spcPct val="100000"/>
              </a:lnSpc>
              <a:spcBef>
                <a:spcPts val="360"/>
              </a:spcBef>
              <a:spcAft>
                <a:spcPts val="0"/>
              </a:spcAft>
              <a:buSzPts val="1710"/>
              <a:buChar char="⚫"/>
              <a:defRPr/>
            </a:lvl1pPr>
            <a:lvl2pPr marL="914400" lvl="1" indent="-325755" algn="l">
              <a:lnSpc>
                <a:spcPct val="100000"/>
              </a:lnSpc>
              <a:spcBef>
                <a:spcPts val="360"/>
              </a:spcBef>
              <a:spcAft>
                <a:spcPts val="0"/>
              </a:spcAft>
              <a:buSzPts val="1530"/>
              <a:buChar char="⚫"/>
              <a:defRPr/>
            </a:lvl2pPr>
            <a:lvl3pPr marL="1371600" lvl="2" indent="-308610" algn="l">
              <a:lnSpc>
                <a:spcPct val="100000"/>
              </a:lnSpc>
              <a:spcBef>
                <a:spcPts val="360"/>
              </a:spcBef>
              <a:spcAft>
                <a:spcPts val="0"/>
              </a:spcAft>
              <a:buSzPts val="1260"/>
              <a:buChar char="⚫"/>
              <a:defRPr/>
            </a:lvl3pPr>
            <a:lvl4pPr marL="1828800" lvl="3" indent="-302894" algn="l">
              <a:lnSpc>
                <a:spcPct val="100000"/>
              </a:lnSpc>
              <a:spcBef>
                <a:spcPts val="360"/>
              </a:spcBef>
              <a:spcAft>
                <a:spcPts val="0"/>
              </a:spcAft>
              <a:buSzPts val="1170"/>
              <a:buChar char="⚫"/>
              <a:defRPr/>
            </a:lvl4pPr>
            <a:lvl5pPr marL="2286000" lvl="4" indent="-302895" algn="l">
              <a:lnSpc>
                <a:spcPct val="100000"/>
              </a:lnSpc>
              <a:spcBef>
                <a:spcPts val="360"/>
              </a:spcBef>
              <a:spcAft>
                <a:spcPts val="0"/>
              </a:spcAft>
              <a:buSzPts val="1170"/>
              <a:buChar char="⚫"/>
              <a:defRPr/>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86" name="Google Shape;86;p53"/>
          <p:cNvSpPr txBox="1">
            <a:spLocks noGrp="1"/>
          </p:cNvSpPr>
          <p:nvPr>
            <p:ph type="dt" idx="10"/>
          </p:nvPr>
        </p:nvSpPr>
        <p:spPr>
          <a:xfrm>
            <a:off x="457200" y="6356350"/>
            <a:ext cx="2133600" cy="365125"/>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53"/>
          <p:cNvSpPr txBox="1">
            <a:spLocks noGrp="1"/>
          </p:cNvSpPr>
          <p:nvPr>
            <p:ph type="ftr" idx="11"/>
          </p:nvPr>
        </p:nvSpPr>
        <p:spPr>
          <a:xfrm>
            <a:off x="2667000" y="6356350"/>
            <a:ext cx="3352800" cy="365125"/>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53"/>
          <p:cNvSpPr txBox="1">
            <a:spLocks noGrp="1"/>
          </p:cNvSpPr>
          <p:nvPr>
            <p:ph type="sldNum" idx="12"/>
          </p:nvPr>
        </p:nvSpPr>
        <p:spPr>
          <a:xfrm>
            <a:off x="7924800" y="6356350"/>
            <a:ext cx="762000" cy="365125"/>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13B1C9D-7AA4-4F5F-B7A4-C89E56A39978}" type="datetime1">
              <a:rPr lang="en-US" smtClean="0"/>
              <a:t>12/7/2022</a:t>
            </a:fld>
            <a:endParaRPr lang="en-US"/>
          </a:p>
        </p:txBody>
      </p:sp>
      <p:sp>
        <p:nvSpPr>
          <p:cNvPr id="6" name="Slide Number Placeholder 5"/>
          <p:cNvSpPr>
            <a:spLocks noGrp="1"/>
          </p:cNvSpPr>
          <p:nvPr>
            <p:ph type="sldNum" sz="quarter" idx="12"/>
          </p:nvPr>
        </p:nvSpPr>
        <p:spPr/>
        <p:txBody>
          <a:bodyPr/>
          <a:lstStyle/>
          <a:p>
            <a:fld id="{92BD8500-AAEE-446C-A601-2E8E13BA2A89}" type="slidenum">
              <a:rPr lang="en-US" smtClean="0"/>
              <a:t>‹#›</a:t>
            </a:fld>
            <a:endParaRPr lang="en-US"/>
          </a:p>
        </p:txBody>
      </p:sp>
    </p:spTree>
    <p:extLst>
      <p:ext uri="{BB962C8B-B14F-4D97-AF65-F5344CB8AC3E}">
        <p14:creationId xmlns:p14="http://schemas.microsoft.com/office/powerpoint/2010/main" val="29871019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a:alphaModFix/>
          </a:blip>
          <a:tile tx="0" ty="0" sx="65000" sy="65000" flip="none" algn="tl"/>
        </a:blipFill>
        <a:effectLst/>
      </p:bgPr>
    </p:bg>
    <p:spTree>
      <p:nvGrpSpPr>
        <p:cNvPr id="1" name="Shape 5"/>
        <p:cNvGrpSpPr/>
        <p:nvPr/>
      </p:nvGrpSpPr>
      <p:grpSpPr>
        <a:xfrm>
          <a:off x="0" y="0"/>
          <a:ext cx="0" cy="0"/>
          <a:chOff x="0" y="0"/>
          <a:chExt cx="0" cy="0"/>
        </a:xfrm>
      </p:grpSpPr>
      <p:sp>
        <p:nvSpPr>
          <p:cNvPr id="6" name="Google Shape;6;p42"/>
          <p:cNvSpPr/>
          <p:nvPr/>
        </p:nvSpPr>
        <p:spPr>
          <a:xfrm>
            <a:off x="-9525" y="-7144"/>
            <a:ext cx="9163050" cy="1041400"/>
          </a:xfrm>
          <a:custGeom>
            <a:avLst/>
            <a:gdLst/>
            <a:ahLst/>
            <a:cxnLst/>
            <a:rect l="l" t="t" r="r" b="b"/>
            <a:pathLst>
              <a:path w="5772" h="656" extrusionOk="0">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rgbClr val="0079AD">
                  <a:alpha val="44313"/>
                </a:srgbClr>
              </a:gs>
              <a:gs pos="100000">
                <a:srgbClr val="00E9F7">
                  <a:alpha val="54509"/>
                </a:srgbClr>
              </a:gs>
            </a:gsLst>
            <a:lin ang="54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onstantia"/>
              <a:ea typeface="Constantia"/>
              <a:cs typeface="Constantia"/>
              <a:sym typeface="Constantia"/>
            </a:endParaRPr>
          </a:p>
        </p:txBody>
      </p:sp>
      <p:sp>
        <p:nvSpPr>
          <p:cNvPr id="7" name="Google Shape;7;p42"/>
          <p:cNvSpPr/>
          <p:nvPr/>
        </p:nvSpPr>
        <p:spPr>
          <a:xfrm>
            <a:off x="4381500" y="-7144"/>
            <a:ext cx="4762500" cy="638175"/>
          </a:xfrm>
          <a:custGeom>
            <a:avLst/>
            <a:gdLst/>
            <a:ahLst/>
            <a:cxnLst/>
            <a:rect l="l" t="t" r="r" b="b"/>
            <a:pathLst>
              <a:path w="3000" h="595" extrusionOk="0">
                <a:moveTo>
                  <a:pt x="0" y="0"/>
                </a:moveTo>
                <a:cubicBezTo>
                  <a:pt x="174" y="102"/>
                  <a:pt x="1168" y="533"/>
                  <a:pt x="1668" y="564"/>
                </a:cubicBezTo>
                <a:cubicBezTo>
                  <a:pt x="2168" y="595"/>
                  <a:pt x="2778" y="279"/>
                  <a:pt x="3000" y="186"/>
                </a:cubicBezTo>
                <a:lnTo>
                  <a:pt x="3000" y="6"/>
                </a:lnTo>
                <a:lnTo>
                  <a:pt x="0" y="0"/>
                </a:lnTo>
                <a:close/>
              </a:path>
            </a:pathLst>
          </a:custGeom>
          <a:gradFill>
            <a:gsLst>
              <a:gs pos="0">
                <a:srgbClr val="00ABB4">
                  <a:alpha val="29411"/>
                </a:srgbClr>
              </a:gs>
              <a:gs pos="80000">
                <a:srgbClr val="0099E4">
                  <a:alpha val="44313"/>
                </a:srgbClr>
              </a:gs>
              <a:gs pos="100000">
                <a:srgbClr val="0099E4">
                  <a:alpha val="44313"/>
                </a:srgbClr>
              </a:gs>
            </a:gsLst>
            <a:lin ang="54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onstantia"/>
              <a:ea typeface="Constantia"/>
              <a:cs typeface="Constantia"/>
              <a:sym typeface="Constantia"/>
            </a:endParaRPr>
          </a:p>
        </p:txBody>
      </p:sp>
      <p:sp>
        <p:nvSpPr>
          <p:cNvPr id="8" name="Google Shape;8;p42"/>
          <p:cNvSpPr txBox="1">
            <a:spLocks noGrp="1"/>
          </p:cNvSpPr>
          <p:nvPr>
            <p:ph type="title"/>
          </p:nvPr>
        </p:nvSpPr>
        <p:spPr>
          <a:xfrm>
            <a:off x="457200" y="704088"/>
            <a:ext cx="8229600" cy="1143000"/>
          </a:xfrm>
          <a:prstGeom prst="rect">
            <a:avLst/>
          </a:prstGeom>
          <a:noFill/>
          <a:ln>
            <a:noFill/>
          </a:ln>
        </p:spPr>
        <p:txBody>
          <a:bodyPr spcFirstLastPara="1" wrap="square" lIns="0" tIns="45700" rIns="0" bIns="0" anchor="b" anchorCtr="0">
            <a:normAutofit/>
          </a:bodyPr>
          <a:lstStyle>
            <a:lvl1pPr marR="0" lvl="0" algn="l" rtl="0">
              <a:lnSpc>
                <a:spcPct val="100000"/>
              </a:lnSpc>
              <a:spcBef>
                <a:spcPts val="0"/>
              </a:spcBef>
              <a:spcAft>
                <a:spcPts val="0"/>
              </a:spcAft>
              <a:buClr>
                <a:schemeClr val="dk2"/>
              </a:buClr>
              <a:buSzPts val="5000"/>
              <a:buFont typeface="Calibri"/>
              <a:buNone/>
              <a:defRPr sz="5000" b="0" i="0" u="none" strike="noStrike" cap="none">
                <a:solidFill>
                  <a:schemeClr val="dk2"/>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 name="Google Shape;9;p42"/>
          <p:cNvSpPr txBox="1">
            <a:spLocks noGrp="1"/>
          </p:cNvSpPr>
          <p:nvPr>
            <p:ph type="body" idx="1"/>
          </p:nvPr>
        </p:nvSpPr>
        <p:spPr>
          <a:xfrm>
            <a:off x="457200" y="1935480"/>
            <a:ext cx="8229600" cy="4389120"/>
          </a:xfrm>
          <a:prstGeom prst="rect">
            <a:avLst/>
          </a:prstGeom>
          <a:noFill/>
          <a:ln>
            <a:noFill/>
          </a:ln>
        </p:spPr>
        <p:txBody>
          <a:bodyPr spcFirstLastPara="1" wrap="square" lIns="91425" tIns="45700" rIns="91425" bIns="45700" anchor="t" anchorCtr="0">
            <a:normAutofit/>
          </a:bodyPr>
          <a:lstStyle>
            <a:lvl1pPr marL="457200" marR="0" lvl="0" indent="-385445" algn="l" rtl="0">
              <a:lnSpc>
                <a:spcPct val="100000"/>
              </a:lnSpc>
              <a:spcBef>
                <a:spcPts val="520"/>
              </a:spcBef>
              <a:spcAft>
                <a:spcPts val="0"/>
              </a:spcAft>
              <a:buClr>
                <a:schemeClr val="accent3"/>
              </a:buClr>
              <a:buSzPts val="2470"/>
              <a:buFont typeface="Noto Sans Symbols"/>
              <a:buChar char="⚫"/>
              <a:defRPr sz="2600" b="0" i="0" u="none" strike="noStrike" cap="none">
                <a:solidFill>
                  <a:schemeClr val="dk1"/>
                </a:solidFill>
                <a:latin typeface="Constantia"/>
                <a:ea typeface="Constantia"/>
                <a:cs typeface="Constantia"/>
                <a:sym typeface="Constantia"/>
              </a:defRPr>
            </a:lvl1pPr>
            <a:lvl2pPr marL="914400" marR="0" lvl="1" indent="-358140" algn="l" rtl="0">
              <a:lnSpc>
                <a:spcPct val="100000"/>
              </a:lnSpc>
              <a:spcBef>
                <a:spcPts val="480"/>
              </a:spcBef>
              <a:spcAft>
                <a:spcPts val="0"/>
              </a:spcAft>
              <a:buClr>
                <a:schemeClr val="accent1"/>
              </a:buClr>
              <a:buSzPts val="2040"/>
              <a:buFont typeface="Noto Sans Symbols"/>
              <a:buChar char="⚫"/>
              <a:defRPr sz="2400" b="0" i="0" u="none" strike="noStrike" cap="none">
                <a:solidFill>
                  <a:schemeClr val="dk1"/>
                </a:solidFill>
                <a:latin typeface="Constantia"/>
                <a:ea typeface="Constantia"/>
                <a:cs typeface="Constantia"/>
                <a:sym typeface="Constantia"/>
              </a:defRPr>
            </a:lvl2pPr>
            <a:lvl3pPr marL="1371600" marR="0" lvl="2" indent="-321944" algn="l" rtl="0">
              <a:lnSpc>
                <a:spcPct val="100000"/>
              </a:lnSpc>
              <a:spcBef>
                <a:spcPts val="420"/>
              </a:spcBef>
              <a:spcAft>
                <a:spcPts val="0"/>
              </a:spcAft>
              <a:buClr>
                <a:schemeClr val="accent2"/>
              </a:buClr>
              <a:buSzPts val="1470"/>
              <a:buFont typeface="Noto Sans Symbols"/>
              <a:buChar char="⚫"/>
              <a:defRPr sz="2100" b="0" i="0" u="none" strike="noStrike" cap="none">
                <a:solidFill>
                  <a:schemeClr val="dk1"/>
                </a:solidFill>
                <a:latin typeface="Constantia"/>
                <a:ea typeface="Constantia"/>
                <a:cs typeface="Constantia"/>
                <a:sym typeface="Constantia"/>
              </a:defRPr>
            </a:lvl3pPr>
            <a:lvl4pPr marL="1828800" marR="0" lvl="3" indent="-311150" algn="l" rtl="0">
              <a:lnSpc>
                <a:spcPct val="100000"/>
              </a:lnSpc>
              <a:spcBef>
                <a:spcPts val="400"/>
              </a:spcBef>
              <a:spcAft>
                <a:spcPts val="0"/>
              </a:spcAft>
              <a:buClr>
                <a:schemeClr val="accent3"/>
              </a:buClr>
              <a:buSzPts val="1300"/>
              <a:buFont typeface="Noto Sans Symbols"/>
              <a:buChar char="⚫"/>
              <a:defRPr sz="2000" b="0" i="0" u="none" strike="noStrike" cap="none">
                <a:solidFill>
                  <a:schemeClr val="dk1"/>
                </a:solidFill>
                <a:latin typeface="Constantia"/>
                <a:ea typeface="Constantia"/>
                <a:cs typeface="Constantia"/>
                <a:sym typeface="Constantia"/>
              </a:defRPr>
            </a:lvl4pPr>
            <a:lvl5pPr marL="2286000" marR="0" lvl="4" indent="-311150" algn="l" rtl="0">
              <a:lnSpc>
                <a:spcPct val="100000"/>
              </a:lnSpc>
              <a:spcBef>
                <a:spcPts val="400"/>
              </a:spcBef>
              <a:spcAft>
                <a:spcPts val="0"/>
              </a:spcAft>
              <a:buClr>
                <a:schemeClr val="accent4"/>
              </a:buClr>
              <a:buSzPts val="1300"/>
              <a:buFont typeface="Noto Sans Symbols"/>
              <a:buChar char="⚫"/>
              <a:defRPr sz="2000" b="0" i="0" u="none" strike="noStrike" cap="none">
                <a:solidFill>
                  <a:schemeClr val="dk1"/>
                </a:solidFill>
                <a:latin typeface="Constantia"/>
                <a:ea typeface="Constantia"/>
                <a:cs typeface="Constantia"/>
                <a:sym typeface="Constantia"/>
              </a:defRPr>
            </a:lvl5pPr>
            <a:lvl6pPr marL="2743200" marR="0" lvl="5" indent="-320039" algn="l" rtl="0">
              <a:lnSpc>
                <a:spcPct val="100000"/>
              </a:lnSpc>
              <a:spcBef>
                <a:spcPts val="360"/>
              </a:spcBef>
              <a:spcAft>
                <a:spcPts val="0"/>
              </a:spcAft>
              <a:buClr>
                <a:schemeClr val="accent5"/>
              </a:buClr>
              <a:buSzPts val="1440"/>
              <a:buFont typeface="Noto Sans Symbols"/>
              <a:buChar char="⚫"/>
              <a:defRPr sz="1800" b="0" i="0" u="none" strike="noStrike" cap="none">
                <a:solidFill>
                  <a:schemeClr val="dk1"/>
                </a:solidFill>
                <a:latin typeface="Constantia"/>
                <a:ea typeface="Constantia"/>
                <a:cs typeface="Constantia"/>
                <a:sym typeface="Constantia"/>
              </a:defRPr>
            </a:lvl6pPr>
            <a:lvl7pPr marL="3200400" marR="0" lvl="6" indent="-309879" algn="l" rtl="0">
              <a:lnSpc>
                <a:spcPct val="100000"/>
              </a:lnSpc>
              <a:spcBef>
                <a:spcPts val="320"/>
              </a:spcBef>
              <a:spcAft>
                <a:spcPts val="0"/>
              </a:spcAft>
              <a:buClr>
                <a:schemeClr val="accent6"/>
              </a:buClr>
              <a:buSzPts val="1280"/>
              <a:buFont typeface="Noto Sans Symbols"/>
              <a:buChar char="⚫"/>
              <a:defRPr sz="1600" b="0" i="0" u="none" strike="noStrike" cap="none">
                <a:solidFill>
                  <a:schemeClr val="dk1"/>
                </a:solidFill>
                <a:latin typeface="Constantia"/>
                <a:ea typeface="Constantia"/>
                <a:cs typeface="Constantia"/>
                <a:sym typeface="Constantia"/>
              </a:defRPr>
            </a:lvl7pPr>
            <a:lvl8pPr marL="3657600" marR="0" lvl="7" indent="-330200" algn="l" rtl="0">
              <a:lnSpc>
                <a:spcPct val="100000"/>
              </a:lnSpc>
              <a:spcBef>
                <a:spcPts val="320"/>
              </a:spcBef>
              <a:spcAft>
                <a:spcPts val="0"/>
              </a:spcAft>
              <a:buClr>
                <a:schemeClr val="dk2"/>
              </a:buClr>
              <a:buSzPts val="1600"/>
              <a:buFont typeface="Constantia"/>
              <a:buChar char="•"/>
              <a:defRPr sz="1600" b="0" i="0" u="none" strike="noStrike" cap="none">
                <a:solidFill>
                  <a:schemeClr val="dk1"/>
                </a:solidFill>
                <a:latin typeface="Constantia"/>
                <a:ea typeface="Constantia"/>
                <a:cs typeface="Constantia"/>
                <a:sym typeface="Constantia"/>
              </a:defRPr>
            </a:lvl8pPr>
            <a:lvl9pPr marL="4114800" marR="0" lvl="8" indent="-317500" algn="l" rtl="0">
              <a:lnSpc>
                <a:spcPct val="100000"/>
              </a:lnSpc>
              <a:spcBef>
                <a:spcPts val="280"/>
              </a:spcBef>
              <a:spcAft>
                <a:spcPts val="0"/>
              </a:spcAft>
              <a:buClr>
                <a:schemeClr val="dk2"/>
              </a:buClr>
              <a:buSzPts val="1400"/>
              <a:buFont typeface="Constantia"/>
              <a:buChar char="•"/>
              <a:defRPr sz="1400" b="0" i="0" u="none" strike="noStrike" cap="none">
                <a:solidFill>
                  <a:schemeClr val="dk1"/>
                </a:solidFill>
                <a:latin typeface="Constantia"/>
                <a:ea typeface="Constantia"/>
                <a:cs typeface="Constantia"/>
                <a:sym typeface="Constantia"/>
              </a:defRPr>
            </a:lvl9pPr>
          </a:lstStyle>
          <a:p>
            <a:endParaRPr/>
          </a:p>
        </p:txBody>
      </p:sp>
      <p:sp>
        <p:nvSpPr>
          <p:cNvPr id="10" name="Google Shape;10;p42"/>
          <p:cNvSpPr txBox="1">
            <a:spLocks noGrp="1"/>
          </p:cNvSpPr>
          <p:nvPr>
            <p:ph type="dt" idx="10"/>
          </p:nvPr>
        </p:nvSpPr>
        <p:spPr>
          <a:xfrm>
            <a:off x="457200" y="6356350"/>
            <a:ext cx="2133600" cy="365125"/>
          </a:xfrm>
          <a:prstGeom prst="rect">
            <a:avLst/>
          </a:prstGeom>
          <a:noFill/>
          <a:ln>
            <a:noFill/>
          </a:ln>
        </p:spPr>
        <p:txBody>
          <a:bodyPr spcFirstLastPara="1" wrap="square" lIns="0" tIns="0" rIns="0" bIns="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035C75"/>
                </a:solidFill>
                <a:latin typeface="Constantia"/>
                <a:ea typeface="Constantia"/>
                <a:cs typeface="Constantia"/>
                <a:sym typeface="Constant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nstantia"/>
                <a:ea typeface="Constantia"/>
                <a:cs typeface="Constantia"/>
                <a:sym typeface="Constanti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nstantia"/>
                <a:ea typeface="Constantia"/>
                <a:cs typeface="Constantia"/>
                <a:sym typeface="Constanti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nstantia"/>
                <a:ea typeface="Constantia"/>
                <a:cs typeface="Constantia"/>
                <a:sym typeface="Constanti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nstantia"/>
                <a:ea typeface="Constantia"/>
                <a:cs typeface="Constantia"/>
                <a:sym typeface="Constanti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nstantia"/>
                <a:ea typeface="Constantia"/>
                <a:cs typeface="Constantia"/>
                <a:sym typeface="Constanti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nstantia"/>
                <a:ea typeface="Constantia"/>
                <a:cs typeface="Constantia"/>
                <a:sym typeface="Constanti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nstantia"/>
                <a:ea typeface="Constantia"/>
                <a:cs typeface="Constantia"/>
                <a:sym typeface="Constanti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nstantia"/>
                <a:ea typeface="Constantia"/>
                <a:cs typeface="Constantia"/>
                <a:sym typeface="Constantia"/>
              </a:defRPr>
            </a:lvl9pPr>
          </a:lstStyle>
          <a:p>
            <a:endParaRPr/>
          </a:p>
        </p:txBody>
      </p:sp>
      <p:sp>
        <p:nvSpPr>
          <p:cNvPr id="11" name="Google Shape;11;p42"/>
          <p:cNvSpPr txBox="1">
            <a:spLocks noGrp="1"/>
          </p:cNvSpPr>
          <p:nvPr>
            <p:ph type="ftr" idx="11"/>
          </p:nvPr>
        </p:nvSpPr>
        <p:spPr>
          <a:xfrm>
            <a:off x="2667000" y="6356350"/>
            <a:ext cx="3352800" cy="365125"/>
          </a:xfrm>
          <a:prstGeom prst="rect">
            <a:avLst/>
          </a:prstGeom>
          <a:noFill/>
          <a:ln>
            <a:noFill/>
          </a:ln>
        </p:spPr>
        <p:txBody>
          <a:bodyPr spcFirstLastPara="1" wrap="square" lIns="0" tIns="0" rIns="0" bIns="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035C75"/>
                </a:solidFill>
                <a:latin typeface="Constantia"/>
                <a:ea typeface="Constantia"/>
                <a:cs typeface="Constantia"/>
                <a:sym typeface="Constant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nstantia"/>
                <a:ea typeface="Constantia"/>
                <a:cs typeface="Constantia"/>
                <a:sym typeface="Constanti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nstantia"/>
                <a:ea typeface="Constantia"/>
                <a:cs typeface="Constantia"/>
                <a:sym typeface="Constanti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nstantia"/>
                <a:ea typeface="Constantia"/>
                <a:cs typeface="Constantia"/>
                <a:sym typeface="Constanti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nstantia"/>
                <a:ea typeface="Constantia"/>
                <a:cs typeface="Constantia"/>
                <a:sym typeface="Constanti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nstantia"/>
                <a:ea typeface="Constantia"/>
                <a:cs typeface="Constantia"/>
                <a:sym typeface="Constanti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nstantia"/>
                <a:ea typeface="Constantia"/>
                <a:cs typeface="Constantia"/>
                <a:sym typeface="Constanti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nstantia"/>
                <a:ea typeface="Constantia"/>
                <a:cs typeface="Constantia"/>
                <a:sym typeface="Constanti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nstantia"/>
                <a:ea typeface="Constantia"/>
                <a:cs typeface="Constantia"/>
                <a:sym typeface="Constantia"/>
              </a:defRPr>
            </a:lvl9pPr>
          </a:lstStyle>
          <a:p>
            <a:endParaRPr/>
          </a:p>
        </p:txBody>
      </p:sp>
      <p:sp>
        <p:nvSpPr>
          <p:cNvPr id="12" name="Google Shape;12;p42"/>
          <p:cNvSpPr txBox="1">
            <a:spLocks noGrp="1"/>
          </p:cNvSpPr>
          <p:nvPr>
            <p:ph type="sldNum" idx="12"/>
          </p:nvPr>
        </p:nvSpPr>
        <p:spPr>
          <a:xfrm>
            <a:off x="7924800" y="6356350"/>
            <a:ext cx="762000" cy="365125"/>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035C75"/>
                </a:solidFill>
                <a:latin typeface="Constantia"/>
                <a:ea typeface="Constantia"/>
                <a:cs typeface="Constantia"/>
                <a:sym typeface="Constantia"/>
              </a:defRPr>
            </a:lvl9pPr>
          </a:lstStyle>
          <a:p>
            <a:pPr marL="0" lvl="0" indent="0" algn="r" rtl="0">
              <a:spcBef>
                <a:spcPts val="0"/>
              </a:spcBef>
              <a:spcAft>
                <a:spcPts val="0"/>
              </a:spcAft>
              <a:buNone/>
            </a:pPr>
            <a:fld id="{00000000-1234-1234-1234-123412341234}" type="slidenum">
              <a:rPr lang="en-US"/>
              <a:t>‹#›</a:t>
            </a:fld>
            <a:endParaRPr/>
          </a:p>
        </p:txBody>
      </p:sp>
      <p:grpSp>
        <p:nvGrpSpPr>
          <p:cNvPr id="13" name="Google Shape;13;p42"/>
          <p:cNvGrpSpPr/>
          <p:nvPr/>
        </p:nvGrpSpPr>
        <p:grpSpPr>
          <a:xfrm>
            <a:off x="-29294" y="-16113"/>
            <a:ext cx="9198255" cy="1086266"/>
            <a:chOff x="-29322" y="-1971"/>
            <a:chExt cx="9198255" cy="1086266"/>
          </a:xfrm>
        </p:grpSpPr>
        <p:sp>
          <p:nvSpPr>
            <p:cNvPr id="14" name="Google Shape;14;p42"/>
            <p:cNvSpPr/>
            <p:nvPr/>
          </p:nvSpPr>
          <p:spPr>
            <a:xfrm rot="-164308">
              <a:off x="-19045" y="216550"/>
              <a:ext cx="9163050" cy="649224"/>
            </a:xfrm>
            <a:custGeom>
              <a:avLst/>
              <a:gdLst/>
              <a:ahLst/>
              <a:cxnLst/>
              <a:rect l="l" t="t" r="r" b="b"/>
              <a:pathLst>
                <a:path w="5772" h="1055" extrusionOk="0">
                  <a:moveTo>
                    <a:pt x="0" y="966"/>
                  </a:moveTo>
                  <a:cubicBezTo>
                    <a:pt x="282" y="738"/>
                    <a:pt x="923" y="275"/>
                    <a:pt x="1608" y="282"/>
                  </a:cubicBezTo>
                  <a:cubicBezTo>
                    <a:pt x="2293" y="289"/>
                    <a:pt x="3416" y="1055"/>
                    <a:pt x="4110" y="1008"/>
                  </a:cubicBezTo>
                  <a:cubicBezTo>
                    <a:pt x="4804" y="961"/>
                    <a:pt x="5426" y="210"/>
                    <a:pt x="5772" y="0"/>
                  </a:cubicBezTo>
                </a:path>
              </a:pathLst>
            </a:custGeom>
            <a:noFill/>
            <a:ln w="10775" cap="flat" cmpd="sng">
              <a:solidFill>
                <a:srgbClr val="09B6B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onstantia"/>
                <a:ea typeface="Constantia"/>
                <a:cs typeface="Constantia"/>
                <a:sym typeface="Constantia"/>
              </a:endParaRPr>
            </a:p>
          </p:txBody>
        </p:sp>
        <p:sp>
          <p:nvSpPr>
            <p:cNvPr id="15" name="Google Shape;15;p42"/>
            <p:cNvSpPr/>
            <p:nvPr/>
          </p:nvSpPr>
          <p:spPr>
            <a:xfrm rot="-164308">
              <a:off x="-14309" y="290003"/>
              <a:ext cx="9175812" cy="530352"/>
            </a:xfrm>
            <a:custGeom>
              <a:avLst/>
              <a:gdLst/>
              <a:ahLst/>
              <a:cxnLst/>
              <a:rect l="l" t="t" r="r" b="b"/>
              <a:pathLst>
                <a:path w="5766" h="854" extrusionOk="0">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solidFill>
                <a:schemeClr val="accent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onstantia"/>
                <a:ea typeface="Constantia"/>
                <a:cs typeface="Constantia"/>
                <a:sym typeface="Constantia"/>
              </a:endParaRPr>
            </a:p>
          </p:txBody>
        </p:sp>
      </p:gr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hyperlink" Target="https://www.youtube.com/watch?v=-xYceXP8uoY&amp;t=636s" TargetMode="External"/><Relationship Id="rId2" Type="http://schemas.openxmlformats.org/officeDocument/2006/relationships/hyperlink" Target="https://www.youtube.com/watch?v=6_Cxj5WKpIw" TargetMode="External"/><Relationship Id="rId1" Type="http://schemas.openxmlformats.org/officeDocument/2006/relationships/slideLayout" Target="../slideLayouts/slideLayout1.xml"/><Relationship Id="rId4" Type="http://schemas.openxmlformats.org/officeDocument/2006/relationships/hyperlink" Target="https://www.youtube.com/watch?v=iTVyKbDCJrA&amp;list=PLgMDNELGJ1CbdGLyn7OrVAP-IKg-0q2U2" TargetMode="Externa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45358" y="98781"/>
            <a:ext cx="6858000" cy="2387600"/>
          </a:xfrm>
        </p:spPr>
        <p:txBody>
          <a:bodyPr>
            <a:normAutofit fontScale="90000"/>
          </a:bodyPr>
          <a:lstStyle/>
          <a:p>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
            </a:r>
            <a:b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br>
            <a:r>
              <a:rPr lang="en-US" dirty="0" smtClean="0">
                <a:solidFill>
                  <a:srgbClr val="C00000"/>
                </a:solidFill>
                <a:latin typeface="Verdana" panose="020B0604030504040204" pitchFamily="34" charset="0"/>
                <a:ea typeface="Verdana" panose="020B0604030504040204" pitchFamily="34" charset="0"/>
                <a:cs typeface="Verdana" panose="020B0604030504040204" pitchFamily="34" charset="0"/>
              </a:rPr>
              <a:t>Cryptography</a:t>
            </a: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
            </a:r>
            <a:b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br>
            <a:endParaRPr lang="en-US" dirty="0">
              <a:solidFill>
                <a:srgbClr val="C00000"/>
              </a:solidFill>
              <a:latin typeface="Verdana" panose="020B0604030504040204" pitchFamily="34" charset="0"/>
              <a:ea typeface="Verdana" panose="020B0604030504040204" pitchFamily="34" charset="0"/>
              <a:cs typeface="Verdana" panose="020B0604030504040204" pitchFamily="34" charset="0"/>
            </a:endParaRPr>
          </a:p>
        </p:txBody>
      </p:sp>
      <p:sp>
        <p:nvSpPr>
          <p:cNvPr id="3" name="Subtitle 2"/>
          <p:cNvSpPr>
            <a:spLocks noGrp="1"/>
          </p:cNvSpPr>
          <p:nvPr>
            <p:ph type="subTitle" idx="1"/>
          </p:nvPr>
        </p:nvSpPr>
        <p:spPr>
          <a:xfrm>
            <a:off x="1193107" y="1833285"/>
            <a:ext cx="6858000" cy="2457568"/>
          </a:xfrm>
        </p:spPr>
        <p:txBody>
          <a:bodyPr>
            <a:noAutofit/>
          </a:bodyPr>
          <a:lstStyle/>
          <a:p>
            <a:pPr algn="just"/>
            <a:endParaRPr lang="en-US" sz="2000" dirty="0">
              <a:latin typeface="Verdana" panose="020B0604030504040204" pitchFamily="34" charset="0"/>
              <a:ea typeface="Verdana" panose="020B0604030504040204" pitchFamily="34" charset="0"/>
              <a:cs typeface="Verdana" panose="020B0604030504040204" pitchFamily="34" charset="0"/>
            </a:endParaRPr>
          </a:p>
          <a:p>
            <a:pPr algn="just"/>
            <a:endParaRPr lang="en-US" sz="2000" dirty="0">
              <a:latin typeface="Verdana" panose="020B0604030504040204" pitchFamily="34" charset="0"/>
              <a:ea typeface="Verdana" panose="020B0604030504040204" pitchFamily="34" charset="0"/>
              <a:cs typeface="Verdana" panose="020B0604030504040204" pitchFamily="34" charset="0"/>
            </a:endParaRPr>
          </a:p>
          <a:p>
            <a:pPr algn="just"/>
            <a:endParaRPr lang="en-US" sz="2000" dirty="0">
              <a:latin typeface="Verdana" panose="020B0604030504040204" pitchFamily="34" charset="0"/>
              <a:ea typeface="Verdana" panose="020B0604030504040204" pitchFamily="34" charset="0"/>
              <a:cs typeface="Verdana" panose="020B0604030504040204" pitchFamily="34" charset="0"/>
            </a:endParaRPr>
          </a:p>
          <a:p>
            <a:pPr algn="just"/>
            <a:endParaRPr lang="en-US" sz="2000" dirty="0">
              <a:latin typeface="Verdana" panose="020B0604030504040204" pitchFamily="34" charset="0"/>
              <a:ea typeface="Verdana" panose="020B0604030504040204" pitchFamily="34" charset="0"/>
              <a:cs typeface="Verdana" panose="020B0604030504040204" pitchFamily="34" charset="0"/>
            </a:endParaRPr>
          </a:p>
          <a:p>
            <a:pPr algn="ctr" rtl="0">
              <a:spcBef>
                <a:spcPts val="0"/>
              </a:spcBef>
              <a:spcAft>
                <a:spcPts val="0"/>
              </a:spcAft>
            </a:pPr>
            <a:r>
              <a:rPr lang="en-US" sz="1800" b="1" i="0" u="none" strike="noStrike" dirty="0">
                <a:solidFill>
                  <a:srgbClr val="000000"/>
                </a:solidFill>
                <a:effectLst/>
                <a:latin typeface="Arial" panose="020B0604020202020204" pitchFamily="34" charset="0"/>
              </a:rPr>
              <a:t>Department of Computer Science and Engineering</a:t>
            </a:r>
            <a:endParaRPr lang="en-US" sz="1600" b="0" dirty="0">
              <a:effectLst/>
            </a:endParaRPr>
          </a:p>
          <a:p>
            <a:pPr algn="ctr" rtl="0">
              <a:spcBef>
                <a:spcPts val="0"/>
              </a:spcBef>
              <a:spcAft>
                <a:spcPts val="0"/>
              </a:spcAft>
            </a:pPr>
            <a:r>
              <a:rPr lang="en-US" sz="1800" b="1" i="0" u="none" strike="noStrike" dirty="0">
                <a:solidFill>
                  <a:srgbClr val="000000"/>
                </a:solidFill>
                <a:effectLst/>
                <a:latin typeface="Arial" panose="020B0604020202020204" pitchFamily="34" charset="0"/>
              </a:rPr>
              <a:t>K S School of Engineering and Management, Bengaluru-560109</a:t>
            </a:r>
            <a:endParaRPr lang="en-US" sz="1600" b="0" dirty="0">
              <a:effectLst/>
            </a:endParaRPr>
          </a:p>
          <a:p>
            <a:r>
              <a:rPr lang="en-US" sz="1600" dirty="0"/>
              <a:t/>
            </a:r>
            <a:br>
              <a:rPr lang="en-US" sz="1600" dirty="0"/>
            </a:br>
            <a:endParaRPr lang="en-US" sz="2000" dirty="0">
              <a:latin typeface="Verdana" panose="020B0604030504040204" pitchFamily="34" charset="0"/>
              <a:ea typeface="Verdana" panose="020B0604030504040204" pitchFamily="34" charset="0"/>
              <a:cs typeface="Verdana" panose="020B0604030504040204" pitchFamily="34" charset="0"/>
            </a:endParaRPr>
          </a:p>
          <a:p>
            <a:pPr algn="just"/>
            <a:r>
              <a:rPr lang="en-US" sz="2000" dirty="0">
                <a:latin typeface="Verdana" panose="020B0604030504040204" pitchFamily="34" charset="0"/>
                <a:ea typeface="Verdana" panose="020B0604030504040204" pitchFamily="34" charset="0"/>
                <a:cs typeface="Verdana" panose="020B0604030504040204" pitchFamily="34" charset="0"/>
              </a:rPr>
              <a:t>By,</a:t>
            </a:r>
          </a:p>
          <a:p>
            <a:pPr algn="just"/>
            <a:r>
              <a:rPr lang="en-US" sz="2000" b="1" dirty="0">
                <a:latin typeface="Verdana" panose="020B0604030504040204" pitchFamily="34" charset="0"/>
                <a:ea typeface="Verdana" panose="020B0604030504040204" pitchFamily="34" charset="0"/>
                <a:cs typeface="Verdana" panose="020B0604030504040204" pitchFamily="34" charset="0"/>
              </a:rPr>
              <a:t>Mrs. </a:t>
            </a:r>
            <a:r>
              <a:rPr lang="en-US" sz="2000" b="1" dirty="0" smtClean="0">
                <a:latin typeface="Verdana" panose="020B0604030504040204" pitchFamily="34" charset="0"/>
                <a:ea typeface="Verdana" panose="020B0604030504040204" pitchFamily="34" charset="0"/>
                <a:cs typeface="Verdana" panose="020B0604030504040204" pitchFamily="34" charset="0"/>
              </a:rPr>
              <a:t>Nita </a:t>
            </a:r>
            <a:r>
              <a:rPr lang="en-US" sz="2000" b="1" dirty="0" err="1" smtClean="0">
                <a:latin typeface="Verdana" panose="020B0604030504040204" pitchFamily="34" charset="0"/>
                <a:ea typeface="Verdana" panose="020B0604030504040204" pitchFamily="34" charset="0"/>
                <a:cs typeface="Verdana" panose="020B0604030504040204" pitchFamily="34" charset="0"/>
              </a:rPr>
              <a:t>Meshram</a:t>
            </a:r>
            <a:endParaRPr lang="en-US" sz="2000" b="1" dirty="0">
              <a:latin typeface="Verdana" panose="020B0604030504040204" pitchFamily="34" charset="0"/>
              <a:ea typeface="Verdana" panose="020B0604030504040204" pitchFamily="34" charset="0"/>
              <a:cs typeface="Verdana" panose="020B0604030504040204" pitchFamily="34" charset="0"/>
            </a:endParaRPr>
          </a:p>
          <a:p>
            <a:pPr algn="just"/>
            <a:r>
              <a:rPr lang="en-US" sz="2000" dirty="0">
                <a:latin typeface="Verdana" panose="020B0604030504040204" pitchFamily="34" charset="0"/>
                <a:ea typeface="Verdana" panose="020B0604030504040204" pitchFamily="34" charset="0"/>
                <a:cs typeface="Verdana" panose="020B0604030504040204" pitchFamily="34" charset="0"/>
              </a:rPr>
              <a:t>Assistant Professor,</a:t>
            </a:r>
          </a:p>
          <a:p>
            <a:pPr algn="just"/>
            <a:r>
              <a:rPr lang="en-US" sz="2000" dirty="0">
                <a:latin typeface="Verdana" panose="020B0604030504040204" pitchFamily="34" charset="0"/>
                <a:ea typeface="Verdana" panose="020B0604030504040204" pitchFamily="34" charset="0"/>
                <a:cs typeface="Verdana" panose="020B0604030504040204" pitchFamily="34" charset="0"/>
              </a:rPr>
              <a:t>Dept. of CSE, KSSEM, Bangalore</a:t>
            </a:r>
          </a:p>
          <a:p>
            <a:pPr algn="just"/>
            <a:endParaRPr lang="en-US" sz="2000" dirty="0">
              <a:latin typeface="Verdana" panose="020B0604030504040204" pitchFamily="34" charset="0"/>
              <a:ea typeface="Verdana" panose="020B0604030504040204" pitchFamily="34" charset="0"/>
              <a:cs typeface="Verdana" panose="020B0604030504040204" pitchFamily="34" charset="0"/>
            </a:endParaRPr>
          </a:p>
          <a:p>
            <a:pPr algn="just"/>
            <a:endParaRPr lang="en-US" sz="2000" dirty="0">
              <a:latin typeface="Verdana" panose="020B0604030504040204" pitchFamily="34" charset="0"/>
              <a:ea typeface="Verdana" panose="020B0604030504040204" pitchFamily="34" charset="0"/>
              <a:cs typeface="Verdana" panose="020B0604030504040204" pitchFamily="34" charset="0"/>
            </a:endParaRPr>
          </a:p>
        </p:txBody>
      </p:sp>
      <p:pic>
        <p:nvPicPr>
          <p:cNvPr id="1026" name="Picture 2">
            <a:extLst>
              <a:ext uri="{FF2B5EF4-FFF2-40B4-BE49-F238E27FC236}">
                <a16:creationId xmlns:a16="http://schemas.microsoft.com/office/drawing/2014/main" xmlns="" id="{C8FCECAF-E167-E151-338B-7E09B30FB0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3380" y="2132377"/>
            <a:ext cx="685800" cy="1095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79201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rPr>
              <a:t>Text Books</a:t>
            </a:r>
            <a:r>
              <a:rPr lang="en-US" dirty="0"/>
              <a:t>:</a:t>
            </a:r>
          </a:p>
        </p:txBody>
      </p:sp>
      <p:sp>
        <p:nvSpPr>
          <p:cNvPr id="3" name="Content Placeholder 2"/>
          <p:cNvSpPr>
            <a:spLocks noGrp="1"/>
          </p:cNvSpPr>
          <p:nvPr>
            <p:ph idx="1"/>
          </p:nvPr>
        </p:nvSpPr>
        <p:spPr>
          <a:xfrm>
            <a:off x="628650" y="2297722"/>
            <a:ext cx="7886700" cy="3744303"/>
          </a:xfrm>
        </p:spPr>
        <p:txBody>
          <a:bodyPr>
            <a:normAutofit/>
          </a:bodyPr>
          <a:lstStyle/>
          <a:p>
            <a:pPr marL="0" indent="0" algn="just">
              <a:buNone/>
            </a:pPr>
            <a:endParaRPr lang="en-US"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70000"/>
              </a:lnSpc>
              <a:buNone/>
            </a:pPr>
            <a:r>
              <a:rPr lang="en-US" dirty="0">
                <a:latin typeface="Verdana" panose="020B0604030504040204" pitchFamily="34" charset="0"/>
                <a:ea typeface="Verdana" panose="020B0604030504040204" pitchFamily="34" charset="0"/>
                <a:cs typeface="Verdana" panose="020B0604030504040204" pitchFamily="34" charset="0"/>
              </a:rPr>
              <a:t>1. William Stallings: Cryptography and Network </a:t>
            </a:r>
            <a:r>
              <a:rPr lang="en-US" dirty="0" smtClean="0">
                <a:latin typeface="Verdana" panose="020B0604030504040204" pitchFamily="34" charset="0"/>
                <a:ea typeface="Verdana" panose="020B0604030504040204" pitchFamily="34" charset="0"/>
                <a:cs typeface="Verdana" panose="020B0604030504040204" pitchFamily="34" charset="0"/>
              </a:rPr>
              <a:t>Security</a:t>
            </a:r>
            <a:r>
              <a:rPr lang="en-US" dirty="0">
                <a:latin typeface="Verdana" panose="020B0604030504040204" pitchFamily="34" charset="0"/>
                <a:ea typeface="Verdana" panose="020B0604030504040204" pitchFamily="34" charset="0"/>
                <a:cs typeface="Verdana" panose="020B0604030504040204" pitchFamily="34" charset="0"/>
              </a:rPr>
              <a:t>, Pearson 6th edition. </a:t>
            </a:r>
            <a:endParaRPr lang="en-US" dirty="0" smtClean="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5931457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Reference Books:</a:t>
            </a:r>
          </a:p>
        </p:txBody>
      </p:sp>
      <p:sp>
        <p:nvSpPr>
          <p:cNvPr id="3" name="Content Placeholder 2"/>
          <p:cNvSpPr>
            <a:spLocks noGrp="1"/>
          </p:cNvSpPr>
          <p:nvPr>
            <p:ph idx="1"/>
          </p:nvPr>
        </p:nvSpPr>
        <p:spPr/>
        <p:txBody>
          <a:bodyPr>
            <a:normAutofit/>
          </a:bodyPr>
          <a:lstStyle/>
          <a:p>
            <a:pPr marL="0" indent="0" algn="just">
              <a:lnSpc>
                <a:spcPct val="170000"/>
              </a:lnSpc>
              <a:buNone/>
            </a:pPr>
            <a:r>
              <a:rPr lang="en-US" sz="2400" dirty="0" smtClean="0">
                <a:latin typeface="Verdana" panose="020B0604030504040204" pitchFamily="34" charset="0"/>
                <a:ea typeface="Verdana" panose="020B0604030504040204" pitchFamily="34" charset="0"/>
                <a:cs typeface="Verdana" panose="020B0604030504040204" pitchFamily="34" charset="0"/>
              </a:rPr>
              <a:t>1.  </a:t>
            </a:r>
            <a:r>
              <a:rPr lang="en-US" sz="2400" dirty="0">
                <a:latin typeface="Verdana" panose="020B0604030504040204" pitchFamily="34" charset="0"/>
                <a:ea typeface="Verdana" panose="020B0604030504040204" pitchFamily="34" charset="0"/>
                <a:cs typeface="Verdana" panose="020B0604030504040204" pitchFamily="34" charset="0"/>
              </a:rPr>
              <a:t>V K </a:t>
            </a:r>
            <a:r>
              <a:rPr lang="en-US" sz="2400" dirty="0" err="1">
                <a:latin typeface="Verdana" panose="020B0604030504040204" pitchFamily="34" charset="0"/>
                <a:ea typeface="Verdana" panose="020B0604030504040204" pitchFamily="34" charset="0"/>
                <a:cs typeface="Verdana" panose="020B0604030504040204" pitchFamily="34" charset="0"/>
              </a:rPr>
              <a:t>Pachghare</a:t>
            </a:r>
            <a:r>
              <a:rPr lang="en-US" sz="2400" dirty="0">
                <a:latin typeface="Verdana" panose="020B0604030504040204" pitchFamily="34" charset="0"/>
                <a:ea typeface="Verdana" panose="020B0604030504040204" pitchFamily="34" charset="0"/>
                <a:cs typeface="Verdana" panose="020B0604030504040204" pitchFamily="34" charset="0"/>
              </a:rPr>
              <a:t>: Cryptography and Information Security, PHI 2nd Edition.</a:t>
            </a:r>
            <a:endParaRPr lang="en-US" sz="24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2056998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Credits, CIE and SEE Marks</a:t>
            </a:r>
          </a:p>
        </p:txBody>
      </p:sp>
      <p:sp>
        <p:nvSpPr>
          <p:cNvPr id="3" name="Content Placeholder 2"/>
          <p:cNvSpPr>
            <a:spLocks noGrp="1"/>
          </p:cNvSpPr>
          <p:nvPr>
            <p:ph idx="1"/>
          </p:nvPr>
        </p:nvSpPr>
        <p:spPr/>
        <p:txBody>
          <a:bodyPr>
            <a:normAutofit/>
          </a:bodyPr>
          <a:lstStyle/>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Course Code	</a:t>
            </a:r>
            <a:r>
              <a:rPr lang="en-US" sz="2200" dirty="0" smtClean="0">
                <a:latin typeface="Verdana" panose="020B0604030504040204" pitchFamily="34" charset="0"/>
                <a:ea typeface="Verdana" panose="020B0604030504040204" pitchFamily="34" charset="0"/>
                <a:cs typeface="Verdana" panose="020B0604030504040204" pitchFamily="34" charset="0"/>
              </a:rPr>
              <a:t>	: 18CS744 </a:t>
            </a:r>
            <a:endParaRPr lang="en-US" sz="2200" dirty="0">
              <a:latin typeface="Verdana" panose="020B0604030504040204" pitchFamily="34" charset="0"/>
              <a:ea typeface="Verdana" panose="020B0604030504040204" pitchFamily="34" charset="0"/>
              <a:cs typeface="Verdana" panose="020B0604030504040204" pitchFamily="34" charset="0"/>
            </a:endParaRP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CIE Marks	</a:t>
            </a:r>
            <a:r>
              <a:rPr lang="en-US" sz="2200" dirty="0" smtClean="0">
                <a:latin typeface="Verdana" panose="020B0604030504040204" pitchFamily="34" charset="0"/>
                <a:ea typeface="Verdana" panose="020B0604030504040204" pitchFamily="34" charset="0"/>
                <a:cs typeface="Verdana" panose="020B0604030504040204" pitchFamily="34" charset="0"/>
              </a:rPr>
              <a:t>	: </a:t>
            </a:r>
            <a:r>
              <a:rPr lang="en-US" sz="2200" dirty="0">
                <a:latin typeface="Verdana" panose="020B0604030504040204" pitchFamily="34" charset="0"/>
                <a:ea typeface="Verdana" panose="020B0604030504040204" pitchFamily="34" charset="0"/>
                <a:cs typeface="Verdana" panose="020B0604030504040204" pitchFamily="34" charset="0"/>
              </a:rPr>
              <a:t>40</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Hours/Week 	</a:t>
            </a:r>
            <a:r>
              <a:rPr lang="en-US" sz="2200" dirty="0" smtClean="0">
                <a:latin typeface="Verdana" panose="020B0604030504040204" pitchFamily="34" charset="0"/>
                <a:ea typeface="Verdana" panose="020B0604030504040204" pitchFamily="34" charset="0"/>
                <a:cs typeface="Verdana" panose="020B0604030504040204" pitchFamily="34" charset="0"/>
              </a:rPr>
              <a:t>	: 3:0:0 </a:t>
            </a:r>
            <a:endParaRPr lang="en-US" sz="2200" dirty="0">
              <a:latin typeface="Verdana" panose="020B0604030504040204" pitchFamily="34" charset="0"/>
              <a:ea typeface="Verdana" panose="020B0604030504040204" pitchFamily="34" charset="0"/>
              <a:cs typeface="Verdana" panose="020B0604030504040204" pitchFamily="34" charset="0"/>
            </a:endParaRP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SEE Marks		: 60</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Total Contact </a:t>
            </a:r>
            <a:r>
              <a:rPr lang="en-US" sz="2200" dirty="0" err="1">
                <a:latin typeface="Verdana" panose="020B0604030504040204" pitchFamily="34" charset="0"/>
                <a:ea typeface="Verdana" panose="020B0604030504040204" pitchFamily="34" charset="0"/>
                <a:cs typeface="Verdana" panose="020B0604030504040204" pitchFamily="34" charset="0"/>
              </a:rPr>
              <a:t>Hrs</a:t>
            </a:r>
            <a:r>
              <a:rPr lang="en-US" sz="2200" dirty="0">
                <a:latin typeface="Verdana" panose="020B0604030504040204" pitchFamily="34" charset="0"/>
                <a:ea typeface="Verdana" panose="020B0604030504040204" pitchFamily="34" charset="0"/>
                <a:cs typeface="Verdana" panose="020B0604030504040204" pitchFamily="34" charset="0"/>
              </a:rPr>
              <a:t>	: 50 </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Exam </a:t>
            </a:r>
            <a:r>
              <a:rPr lang="en-US" sz="2200" dirty="0" err="1">
                <a:latin typeface="Verdana" panose="020B0604030504040204" pitchFamily="34" charset="0"/>
                <a:ea typeface="Verdana" panose="020B0604030504040204" pitchFamily="34" charset="0"/>
                <a:cs typeface="Verdana" panose="020B0604030504040204" pitchFamily="34" charset="0"/>
              </a:rPr>
              <a:t>Hrs</a:t>
            </a:r>
            <a:r>
              <a:rPr lang="en-US" sz="2200" dirty="0">
                <a:latin typeface="Verdana" panose="020B0604030504040204" pitchFamily="34" charset="0"/>
                <a:ea typeface="Verdana" panose="020B0604030504040204" pitchFamily="34" charset="0"/>
                <a:cs typeface="Verdana" panose="020B0604030504040204" pitchFamily="34" charset="0"/>
              </a:rPr>
              <a:t>		</a:t>
            </a:r>
            <a:r>
              <a:rPr lang="en-US" sz="2200" dirty="0" smtClean="0">
                <a:latin typeface="Verdana" panose="020B0604030504040204" pitchFamily="34" charset="0"/>
                <a:ea typeface="Verdana" panose="020B0604030504040204" pitchFamily="34" charset="0"/>
                <a:cs typeface="Verdana" panose="020B0604030504040204" pitchFamily="34" charset="0"/>
              </a:rPr>
              <a:t>	: </a:t>
            </a:r>
            <a:r>
              <a:rPr lang="en-US" sz="2200" dirty="0">
                <a:latin typeface="Verdana" panose="020B0604030504040204" pitchFamily="34" charset="0"/>
                <a:ea typeface="Verdana" panose="020B0604030504040204" pitchFamily="34" charset="0"/>
                <a:cs typeface="Verdana" panose="020B0604030504040204" pitchFamily="34" charset="0"/>
              </a:rPr>
              <a:t>03</a:t>
            </a:r>
          </a:p>
          <a:p>
            <a:pPr algn="just">
              <a:lnSpc>
                <a:spcPct val="150000"/>
              </a:lnSpc>
            </a:pPr>
            <a:r>
              <a:rPr lang="en-US" sz="2200" dirty="0">
                <a:latin typeface="Verdana" panose="020B0604030504040204" pitchFamily="34" charset="0"/>
                <a:ea typeface="Verdana" panose="020B0604030504040204" pitchFamily="34" charset="0"/>
                <a:cs typeface="Verdana" panose="020B0604030504040204" pitchFamily="34" charset="0"/>
              </a:rPr>
              <a:t>Total Credits	</a:t>
            </a:r>
            <a:r>
              <a:rPr lang="en-US" sz="2200" dirty="0" smtClean="0">
                <a:latin typeface="Verdana" panose="020B0604030504040204" pitchFamily="34" charset="0"/>
                <a:ea typeface="Verdana" panose="020B0604030504040204" pitchFamily="34" charset="0"/>
                <a:cs typeface="Verdana" panose="020B0604030504040204" pitchFamily="34" charset="0"/>
              </a:rPr>
              <a:t>	: </a:t>
            </a:r>
            <a:r>
              <a:rPr lang="en-US" sz="2200" dirty="0">
                <a:latin typeface="Verdana" panose="020B0604030504040204" pitchFamily="34" charset="0"/>
                <a:ea typeface="Verdana" panose="020B0604030504040204" pitchFamily="34" charset="0"/>
                <a:cs typeface="Verdana" panose="020B0604030504040204" pitchFamily="34" charset="0"/>
              </a:rPr>
              <a:t>3</a:t>
            </a:r>
            <a:endParaRPr lang="en-US" sz="2200" dirty="0">
              <a:latin typeface="Verdana" panose="020B0604030504040204" pitchFamily="34" charset="0"/>
              <a:ea typeface="Verdana" panose="020B0604030504040204" pitchFamily="34" charset="0"/>
              <a:cs typeface="Verdana" panose="020B0604030504040204" pitchFamily="34" charset="0"/>
            </a:endParaRPr>
          </a:p>
          <a:p>
            <a:pPr algn="just">
              <a:lnSpc>
                <a:spcPct val="150000"/>
              </a:lnSpc>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6989522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Course Learning Objectives: </a:t>
            </a:r>
          </a:p>
        </p:txBody>
      </p:sp>
      <p:sp>
        <p:nvSpPr>
          <p:cNvPr id="3" name="Content Placeholder 2"/>
          <p:cNvSpPr>
            <a:spLocks noGrp="1"/>
          </p:cNvSpPr>
          <p:nvPr>
            <p:ph idx="1"/>
          </p:nvPr>
        </p:nvSpPr>
        <p:spPr/>
        <p:txBody>
          <a:bodyPr>
            <a:normAutofit/>
          </a:bodyPr>
          <a:lstStyle/>
          <a:p>
            <a:pPr marL="342900" indent="-342900" algn="just">
              <a:lnSpc>
                <a:spcPct val="150000"/>
              </a:lnSpc>
            </a:pPr>
            <a:r>
              <a:rPr lang="en-US" sz="2400" dirty="0" smtClean="0">
                <a:latin typeface="Verdana" panose="020B0604030504040204" pitchFamily="34" charset="0"/>
                <a:ea typeface="Verdana" panose="020B0604030504040204" pitchFamily="34" charset="0"/>
                <a:cs typeface="Verdana" panose="020B0604030504040204" pitchFamily="34" charset="0"/>
              </a:rPr>
              <a:t>Define </a:t>
            </a:r>
            <a:r>
              <a:rPr lang="en-US" sz="2400" dirty="0">
                <a:latin typeface="Verdana" panose="020B0604030504040204" pitchFamily="34" charset="0"/>
                <a:ea typeface="Verdana" panose="020B0604030504040204" pitchFamily="34" charset="0"/>
                <a:cs typeface="Verdana" panose="020B0604030504040204" pitchFamily="34" charset="0"/>
              </a:rPr>
              <a:t>cryptography and its principles </a:t>
            </a:r>
            <a:endParaRPr lang="en-US" sz="2400" dirty="0" smtClean="0">
              <a:latin typeface="Verdana" panose="020B0604030504040204" pitchFamily="34" charset="0"/>
              <a:ea typeface="Verdana" panose="020B0604030504040204" pitchFamily="34" charset="0"/>
              <a:cs typeface="Verdana" panose="020B0604030504040204" pitchFamily="34" charset="0"/>
            </a:endParaRPr>
          </a:p>
          <a:p>
            <a:pPr marL="342900" indent="-342900" algn="just">
              <a:lnSpc>
                <a:spcPct val="150000"/>
              </a:lnSpc>
            </a:pPr>
            <a:r>
              <a:rPr lang="en-US" sz="2400" dirty="0" smtClean="0">
                <a:latin typeface="Verdana" panose="020B0604030504040204" pitchFamily="34" charset="0"/>
                <a:ea typeface="Verdana" panose="020B0604030504040204" pitchFamily="34" charset="0"/>
                <a:cs typeface="Verdana" panose="020B0604030504040204" pitchFamily="34" charset="0"/>
              </a:rPr>
              <a:t>Explain </a:t>
            </a:r>
            <a:r>
              <a:rPr lang="en-US" sz="2400" dirty="0">
                <a:latin typeface="Verdana" panose="020B0604030504040204" pitchFamily="34" charset="0"/>
                <a:ea typeface="Verdana" panose="020B0604030504040204" pitchFamily="34" charset="0"/>
                <a:cs typeface="Verdana" panose="020B0604030504040204" pitchFamily="34" charset="0"/>
              </a:rPr>
              <a:t>Cryptography algorithms </a:t>
            </a:r>
            <a:endParaRPr lang="en-US" sz="2400" dirty="0" smtClean="0">
              <a:latin typeface="Verdana" panose="020B0604030504040204" pitchFamily="34" charset="0"/>
              <a:ea typeface="Verdana" panose="020B0604030504040204" pitchFamily="34" charset="0"/>
              <a:cs typeface="Verdana" panose="020B0604030504040204" pitchFamily="34" charset="0"/>
            </a:endParaRPr>
          </a:p>
          <a:p>
            <a:pPr marL="342900" indent="-342900" algn="just">
              <a:lnSpc>
                <a:spcPct val="150000"/>
              </a:lnSpc>
            </a:pPr>
            <a:r>
              <a:rPr lang="en-US" sz="2400" dirty="0" smtClean="0">
                <a:latin typeface="Verdana" panose="020B0604030504040204" pitchFamily="34" charset="0"/>
                <a:ea typeface="Verdana" panose="020B0604030504040204" pitchFamily="34" charset="0"/>
                <a:cs typeface="Verdana" panose="020B0604030504040204" pitchFamily="34" charset="0"/>
              </a:rPr>
              <a:t>Illustrate </a:t>
            </a:r>
            <a:r>
              <a:rPr lang="en-US" sz="2400" dirty="0">
                <a:latin typeface="Verdana" panose="020B0604030504040204" pitchFamily="34" charset="0"/>
                <a:ea typeface="Verdana" panose="020B0604030504040204" pitchFamily="34" charset="0"/>
                <a:cs typeface="Verdana" panose="020B0604030504040204" pitchFamily="34" charset="0"/>
              </a:rPr>
              <a:t>Public and Private key cryptography </a:t>
            </a:r>
            <a:endParaRPr lang="en-US" sz="2400" dirty="0" smtClean="0">
              <a:latin typeface="Verdana" panose="020B0604030504040204" pitchFamily="34" charset="0"/>
              <a:ea typeface="Verdana" panose="020B0604030504040204" pitchFamily="34" charset="0"/>
              <a:cs typeface="Verdana" panose="020B0604030504040204" pitchFamily="34" charset="0"/>
            </a:endParaRPr>
          </a:p>
          <a:p>
            <a:pPr marL="342900" indent="-342900" algn="just">
              <a:lnSpc>
                <a:spcPct val="150000"/>
              </a:lnSpc>
            </a:pPr>
            <a:r>
              <a:rPr lang="en-US" sz="2400" dirty="0" smtClean="0">
                <a:latin typeface="Verdana" panose="020B0604030504040204" pitchFamily="34" charset="0"/>
                <a:ea typeface="Verdana" panose="020B0604030504040204" pitchFamily="34" charset="0"/>
                <a:cs typeface="Verdana" panose="020B0604030504040204" pitchFamily="34" charset="0"/>
              </a:rPr>
              <a:t>Explain </a:t>
            </a:r>
            <a:r>
              <a:rPr lang="en-US" sz="2400" dirty="0">
                <a:latin typeface="Verdana" panose="020B0604030504040204" pitchFamily="34" charset="0"/>
                <a:ea typeface="Verdana" panose="020B0604030504040204" pitchFamily="34" charset="0"/>
                <a:cs typeface="Verdana" panose="020B0604030504040204" pitchFamily="34" charset="0"/>
              </a:rPr>
              <a:t>Key management, distribution and </a:t>
            </a:r>
            <a:r>
              <a:rPr lang="en-US" sz="2400" dirty="0" smtClean="0">
                <a:latin typeface="Verdana" panose="020B0604030504040204" pitchFamily="34" charset="0"/>
                <a:ea typeface="Verdana" panose="020B0604030504040204" pitchFamily="34" charset="0"/>
                <a:cs typeface="Verdana" panose="020B0604030504040204" pitchFamily="34" charset="0"/>
              </a:rPr>
              <a:t>certification  Explain </a:t>
            </a:r>
            <a:r>
              <a:rPr lang="en-US" sz="2400" dirty="0">
                <a:latin typeface="Verdana" panose="020B0604030504040204" pitchFamily="34" charset="0"/>
                <a:ea typeface="Verdana" panose="020B0604030504040204" pitchFamily="34" charset="0"/>
                <a:cs typeface="Verdana" panose="020B0604030504040204" pitchFamily="34" charset="0"/>
              </a:rPr>
              <a:t>authentication protocols </a:t>
            </a:r>
            <a:endParaRPr lang="en-US" sz="24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7211343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Module-1 Syllabus</a:t>
            </a:r>
          </a:p>
        </p:txBody>
      </p:sp>
      <p:sp>
        <p:nvSpPr>
          <p:cNvPr id="3" name="Content Placeholder 2"/>
          <p:cNvSpPr>
            <a:spLocks noGrp="1"/>
          </p:cNvSpPr>
          <p:nvPr>
            <p:ph idx="1"/>
          </p:nvPr>
        </p:nvSpPr>
        <p:spPr>
          <a:xfrm>
            <a:off x="398584" y="1935480"/>
            <a:ext cx="8288215" cy="4389120"/>
          </a:xfrm>
        </p:spPr>
        <p:txBody>
          <a:bodyPr>
            <a:normAutofit fontScale="70000" lnSpcReduction="20000"/>
          </a:bodyPr>
          <a:lstStyle/>
          <a:p>
            <a:pPr marL="0" indent="0" algn="just">
              <a:lnSpc>
                <a:spcPct val="150000"/>
              </a:lnSpc>
              <a:buNone/>
            </a:pPr>
            <a:r>
              <a:rPr lang="en-US" sz="2400" b="1" dirty="0">
                <a:latin typeface="Verdana" panose="020B0604030504040204" pitchFamily="34" charset="0"/>
                <a:ea typeface="Verdana" panose="020B0604030504040204" pitchFamily="34" charset="0"/>
                <a:cs typeface="Verdana" panose="020B0604030504040204" pitchFamily="34" charset="0"/>
              </a:rPr>
              <a:t>Module 1:</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Classical Encryption Techniques Symmetric Cipher Model, Cryptography, Cryptanalysis and Brute-Force Attack, Substitution Techniques, Caesar Cipher, </a:t>
            </a:r>
            <a:r>
              <a:rPr lang="en-US" sz="2200" dirty="0" smtClean="0">
                <a:latin typeface="Verdana" panose="020B0604030504040204" pitchFamily="34" charset="0"/>
                <a:ea typeface="Verdana" panose="020B0604030504040204" pitchFamily="34" charset="0"/>
                <a:cs typeface="Verdana" panose="020B0604030504040204" pitchFamily="34" charset="0"/>
              </a:rPr>
              <a:t>Mono alphabetic </a:t>
            </a:r>
            <a:r>
              <a:rPr lang="en-US" sz="2200" dirty="0">
                <a:latin typeface="Verdana" panose="020B0604030504040204" pitchFamily="34" charset="0"/>
                <a:ea typeface="Verdana" panose="020B0604030504040204" pitchFamily="34" charset="0"/>
                <a:cs typeface="Verdana" panose="020B0604030504040204" pitchFamily="34" charset="0"/>
              </a:rPr>
              <a:t>Cipher, </a:t>
            </a:r>
            <a:r>
              <a:rPr lang="en-US" sz="2200" dirty="0" smtClean="0">
                <a:latin typeface="Verdana" panose="020B0604030504040204" pitchFamily="34" charset="0"/>
                <a:ea typeface="Verdana" panose="020B0604030504040204" pitchFamily="34" charset="0"/>
                <a:cs typeface="Verdana" panose="020B0604030504040204" pitchFamily="34" charset="0"/>
              </a:rPr>
              <a:t>Play fair </a:t>
            </a:r>
            <a:r>
              <a:rPr lang="en-US" sz="2200" dirty="0">
                <a:latin typeface="Verdana" panose="020B0604030504040204" pitchFamily="34" charset="0"/>
                <a:ea typeface="Verdana" panose="020B0604030504040204" pitchFamily="34" charset="0"/>
                <a:cs typeface="Verdana" panose="020B0604030504040204" pitchFamily="34" charset="0"/>
              </a:rPr>
              <a:t>Cipher, Hill Cipher, Polyalphabetic Cipher, One Time Pad. Block Ciphers and the data encryption standard: Traditional block Cipher structure, stream Ciphers and block Ciphers, Motivation for the feistel Cipher structure, the feistel Cipher, The data encryption standard, DES encryption, DES decryption, A DES example, results, the avalanche effect, the strength of DES, the use of 56-Bit Keys, the nature of the DES algorithm, timing attacks, Block cipher design principles, number of rounds, design of function F, key schedule algorithm </a:t>
            </a:r>
          </a:p>
          <a:p>
            <a:pPr marL="0" indent="0" algn="just">
              <a:lnSpc>
                <a:spcPct val="150000"/>
              </a:lnSpc>
              <a:buNone/>
            </a:pPr>
            <a:r>
              <a:rPr lang="en-US" sz="2200" dirty="0" smtClean="0">
                <a:latin typeface="Verdana" panose="020B0604030504040204" pitchFamily="34" charset="0"/>
                <a:ea typeface="Verdana" panose="020B0604030504040204" pitchFamily="34" charset="0"/>
                <a:cs typeface="Verdana" panose="020B0604030504040204" pitchFamily="34" charset="0"/>
              </a:rPr>
              <a:t>Text </a:t>
            </a:r>
            <a:r>
              <a:rPr lang="en-US" sz="2200" dirty="0">
                <a:latin typeface="Verdana" panose="020B0604030504040204" pitchFamily="34" charset="0"/>
                <a:ea typeface="Verdana" panose="020B0604030504040204" pitchFamily="34" charset="0"/>
                <a:cs typeface="Verdana" panose="020B0604030504040204" pitchFamily="34" charset="0"/>
              </a:rPr>
              <a:t>book 1: Chapter 1: 1.2 -1.7 </a:t>
            </a:r>
          </a:p>
          <a:p>
            <a:pPr marL="0" indent="0" algn="just">
              <a:lnSpc>
                <a:spcPct val="150000"/>
              </a:lnSpc>
              <a:buNone/>
            </a:pPr>
            <a:r>
              <a:rPr lang="en-US" sz="2200" dirty="0">
                <a:latin typeface="Verdana" panose="020B0604030504040204" pitchFamily="34" charset="0"/>
                <a:ea typeface="Verdana" panose="020B0604030504040204" pitchFamily="34" charset="0"/>
                <a:cs typeface="Verdana" panose="020B0604030504040204" pitchFamily="34" charset="0"/>
              </a:rPr>
              <a:t>RBT: L1, L2, L3</a:t>
            </a:r>
          </a:p>
          <a:p>
            <a:pPr marL="0" indent="0" algn="just">
              <a:lnSpc>
                <a:spcPct val="150000"/>
              </a:lnSpc>
              <a:buNone/>
            </a:pPr>
            <a:r>
              <a:rPr lang="en-US" sz="2400" b="1" dirty="0">
                <a:latin typeface="Verdana" panose="020B0604030504040204" pitchFamily="34" charset="0"/>
                <a:ea typeface="Verdana" panose="020B0604030504040204" pitchFamily="34" charset="0"/>
                <a:cs typeface="Verdana" panose="020B0604030504040204" pitchFamily="34" charset="0"/>
              </a:rPr>
              <a:t>Contact Hours: </a:t>
            </a:r>
            <a:r>
              <a:rPr lang="en-US" sz="2400" b="1" dirty="0" smtClean="0">
                <a:latin typeface="Verdana" panose="020B0604030504040204" pitchFamily="34" charset="0"/>
                <a:ea typeface="Verdana" panose="020B0604030504040204" pitchFamily="34" charset="0"/>
                <a:cs typeface="Verdana" panose="020B0604030504040204" pitchFamily="34" charset="0"/>
              </a:rPr>
              <a:t>08</a:t>
            </a:r>
            <a:endParaRPr lang="en-US" sz="2400" b="1"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buNone/>
            </a:pPr>
            <a:endParaRPr lang="en-US" sz="2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7561491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g14868d8e63e_0_1"/>
          <p:cNvSpPr txBox="1">
            <a:spLocks noGrp="1"/>
          </p:cNvSpPr>
          <p:nvPr>
            <p:ph type="title"/>
          </p:nvPr>
        </p:nvSpPr>
        <p:spPr>
          <a:xfrm>
            <a:off x="457200" y="159798"/>
            <a:ext cx="8229600" cy="559294"/>
          </a:xfrm>
          <a:prstGeom prst="rect">
            <a:avLst/>
          </a:prstGeom>
        </p:spPr>
        <p:txBody>
          <a:bodyPr spcFirstLastPara="1" wrap="square" lIns="0" tIns="45700" rIns="0" bIns="0" anchor="b" anchorCtr="0">
            <a:normAutofit fontScale="90000"/>
          </a:bodyPr>
          <a:lstStyle/>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
            </a:r>
            <a:br>
              <a:rPr lang="en-US" dirty="0"/>
            </a:br>
            <a:r>
              <a:rPr lang="en-US" dirty="0"/>
              <a:t/>
            </a:r>
            <a:br>
              <a:rPr lang="en-US" dirty="0"/>
            </a:br>
            <a:r>
              <a:rPr lang="en-US" dirty="0"/>
              <a:t>Some Definitions</a:t>
            </a:r>
            <a:endParaRPr dirty="0"/>
          </a:p>
        </p:txBody>
      </p:sp>
      <p:sp>
        <p:nvSpPr>
          <p:cNvPr id="106" name="Google Shape;106;g14868d8e63e_0_1"/>
          <p:cNvSpPr txBox="1">
            <a:spLocks noGrp="1"/>
          </p:cNvSpPr>
          <p:nvPr>
            <p:ph type="body" idx="1"/>
          </p:nvPr>
        </p:nvSpPr>
        <p:spPr>
          <a:xfrm>
            <a:off x="93518" y="935182"/>
            <a:ext cx="8593282" cy="5399689"/>
          </a:xfrm>
          <a:prstGeom prst="rect">
            <a:avLst/>
          </a:prstGeom>
        </p:spPr>
        <p:txBody>
          <a:bodyPr spcFirstLastPara="1" wrap="square" lIns="91425" tIns="45700" rIns="91425" bIns="45700" anchor="t" anchorCtr="0">
            <a:normAutofit/>
          </a:bodyPr>
          <a:lstStyle/>
          <a:p>
            <a:pPr marL="274320" lvl="0" indent="-274320" algn="just" rtl="0">
              <a:spcBef>
                <a:spcPts val="360"/>
              </a:spcBef>
              <a:spcAft>
                <a:spcPts val="0"/>
              </a:spcAft>
              <a:buNone/>
            </a:pPr>
            <a:endParaRPr lang="en-US" sz="2000" b="1" dirty="0">
              <a:latin typeface="Times New Roman" panose="02020603050405020304" pitchFamily="18" charset="0"/>
              <a:ea typeface="Times New Roman"/>
              <a:cs typeface="Times New Roman" panose="02020603050405020304" pitchFamily="18" charset="0"/>
              <a:sym typeface="Times New Roman"/>
            </a:endParaRPr>
          </a:p>
          <a:p>
            <a:pPr marL="274320" lvl="0" indent="-274320" algn="just" rtl="0">
              <a:spcBef>
                <a:spcPts val="360"/>
              </a:spcBef>
              <a:spcAft>
                <a:spcPts val="0"/>
              </a:spcAft>
              <a:buNone/>
            </a:pPr>
            <a:r>
              <a:rPr lang="en-US" sz="2000" dirty="0">
                <a:latin typeface="Times New Roman" panose="02020603050405020304" pitchFamily="18" charset="0"/>
                <a:ea typeface="Times New Roman"/>
                <a:cs typeface="Times New Roman" panose="02020603050405020304" pitchFamily="18" charset="0"/>
                <a:sym typeface="Times New Roman"/>
              </a:rPr>
              <a:t>	</a:t>
            </a:r>
            <a:r>
              <a:rPr lang="en-US" sz="2000" b="1" dirty="0">
                <a:latin typeface="Times New Roman" panose="02020603050405020304" pitchFamily="18" charset="0"/>
                <a:ea typeface="Times New Roman"/>
                <a:cs typeface="Times New Roman" panose="02020603050405020304" pitchFamily="18" charset="0"/>
                <a:sym typeface="Times New Roman"/>
              </a:rPr>
              <a:t>Cryptography</a:t>
            </a:r>
            <a:r>
              <a:rPr lang="en-US" sz="2000" dirty="0">
                <a:latin typeface="Times New Roman" panose="02020603050405020304" pitchFamily="18" charset="0"/>
                <a:ea typeface="Times New Roman"/>
                <a:cs typeface="Times New Roman" panose="02020603050405020304" pitchFamily="18" charset="0"/>
                <a:sym typeface="Times New Roman"/>
              </a:rPr>
              <a:t>:  is the method for protecting information and communication     through codes , so that only the intended recipient can decipher the received message. OR The study if Creating Secret Messages(Encryption and Decryption)</a:t>
            </a:r>
          </a:p>
          <a:p>
            <a:pPr marL="274320" lvl="0" indent="-274320" algn="just" rtl="0">
              <a:spcBef>
                <a:spcPts val="360"/>
              </a:spcBef>
              <a:spcAft>
                <a:spcPts val="0"/>
              </a:spcAft>
              <a:buNone/>
            </a:pPr>
            <a:endParaRPr sz="2000" dirty="0">
              <a:latin typeface="Times New Roman" panose="02020603050405020304" pitchFamily="18" charset="0"/>
              <a:ea typeface="Times New Roman"/>
              <a:cs typeface="Times New Roman" panose="02020603050405020304" pitchFamily="18" charset="0"/>
              <a:sym typeface="Times New Roman"/>
            </a:endParaRPr>
          </a:p>
          <a:p>
            <a:pPr marL="274320" lvl="0" indent="-274320" algn="just" rtl="0">
              <a:spcBef>
                <a:spcPts val="360"/>
              </a:spcBef>
              <a:spcAft>
                <a:spcPts val="0"/>
              </a:spcAft>
              <a:buClr>
                <a:schemeClr val="dk1"/>
              </a:buClr>
              <a:buSzPts val="1710"/>
              <a:buFont typeface="Arial"/>
              <a:buNone/>
            </a:pPr>
            <a:r>
              <a:rPr lang="en-US" sz="2000" b="1" dirty="0">
                <a:latin typeface="Times New Roman" panose="02020603050405020304" pitchFamily="18" charset="0"/>
                <a:ea typeface="Times New Roman"/>
                <a:cs typeface="Times New Roman" panose="02020603050405020304" pitchFamily="18" charset="0"/>
                <a:sym typeface="Times New Roman"/>
              </a:rPr>
              <a:t> 	 Plain text</a:t>
            </a:r>
            <a:r>
              <a:rPr lang="en-US" sz="2000" dirty="0">
                <a:latin typeface="Times New Roman" panose="02020603050405020304" pitchFamily="18" charset="0"/>
                <a:ea typeface="Times New Roman"/>
                <a:cs typeface="Times New Roman" panose="02020603050405020304" pitchFamily="18" charset="0"/>
                <a:sym typeface="Times New Roman"/>
              </a:rPr>
              <a:t>: The original message or document before it is Encrypted.</a:t>
            </a:r>
            <a:endParaRPr sz="2000" dirty="0">
              <a:latin typeface="Times New Roman" panose="02020603050405020304" pitchFamily="18" charset="0"/>
              <a:cs typeface="Times New Roman" panose="02020603050405020304" pitchFamily="18" charset="0"/>
            </a:endParaRPr>
          </a:p>
          <a:p>
            <a:pPr marL="274320" lvl="0" indent="-274320" algn="just" rtl="0">
              <a:spcBef>
                <a:spcPts val="360"/>
              </a:spcBef>
              <a:spcAft>
                <a:spcPts val="0"/>
              </a:spcAft>
              <a:buClr>
                <a:schemeClr val="dk1"/>
              </a:buClr>
              <a:buSzPts val="1710"/>
              <a:buFont typeface="Arial"/>
              <a:buNone/>
            </a:pPr>
            <a:r>
              <a:rPr lang="en-US" sz="2000" b="1" dirty="0">
                <a:latin typeface="Times New Roman" panose="02020603050405020304" pitchFamily="18" charset="0"/>
                <a:ea typeface="Times New Roman"/>
                <a:cs typeface="Times New Roman" panose="02020603050405020304" pitchFamily="18" charset="0"/>
                <a:sym typeface="Times New Roman"/>
              </a:rPr>
              <a:t>     Cipher : </a:t>
            </a:r>
            <a:r>
              <a:rPr lang="en-US" sz="2000" dirty="0">
                <a:latin typeface="Times New Roman" panose="02020603050405020304" pitchFamily="18" charset="0"/>
                <a:ea typeface="Times New Roman"/>
                <a:cs typeface="Times New Roman" panose="02020603050405020304" pitchFamily="18" charset="0"/>
                <a:sym typeface="Times New Roman"/>
              </a:rPr>
              <a:t>Message written in secret code.</a:t>
            </a:r>
          </a:p>
          <a:p>
            <a:pPr marL="274320" lvl="0" indent="-274320" algn="just" rtl="0">
              <a:spcBef>
                <a:spcPts val="360"/>
              </a:spcBef>
              <a:spcAft>
                <a:spcPts val="0"/>
              </a:spcAft>
              <a:buClr>
                <a:schemeClr val="dk1"/>
              </a:buClr>
              <a:buSzPts val="1710"/>
              <a:buFont typeface="Arial"/>
              <a:buNone/>
            </a:pPr>
            <a:r>
              <a:rPr lang="en-US" sz="2000" dirty="0">
                <a:latin typeface="Times New Roman" panose="02020603050405020304" pitchFamily="18" charset="0"/>
                <a:ea typeface="Times New Roman"/>
                <a:cs typeface="Times New Roman" panose="02020603050405020304" pitchFamily="18" charset="0"/>
                <a:sym typeface="Times New Roman"/>
              </a:rPr>
              <a:t>	 </a:t>
            </a:r>
            <a:r>
              <a:rPr lang="en-US" sz="2000" b="1" dirty="0">
                <a:latin typeface="Times New Roman" panose="02020603050405020304" pitchFamily="18" charset="0"/>
                <a:ea typeface="Times New Roman"/>
                <a:cs typeface="Times New Roman" panose="02020603050405020304" pitchFamily="18" charset="0"/>
                <a:sym typeface="Times New Roman"/>
              </a:rPr>
              <a:t>Cipher text: </a:t>
            </a:r>
            <a:r>
              <a:rPr lang="en-US" sz="2000" dirty="0">
                <a:latin typeface="Times New Roman" panose="02020603050405020304" pitchFamily="18" charset="0"/>
                <a:ea typeface="Times New Roman"/>
                <a:cs typeface="Times New Roman" panose="02020603050405020304" pitchFamily="18" charset="0"/>
                <a:sym typeface="Times New Roman"/>
              </a:rPr>
              <a:t>The Encrypted Message.</a:t>
            </a:r>
            <a:endParaRPr sz="2000" dirty="0">
              <a:latin typeface="Times New Roman" panose="02020603050405020304" pitchFamily="18" charset="0"/>
              <a:cs typeface="Times New Roman" panose="02020603050405020304" pitchFamily="18" charset="0"/>
            </a:endParaRPr>
          </a:p>
          <a:p>
            <a:pPr marL="274320" lvl="0" indent="-274320" algn="just" rtl="0">
              <a:spcBef>
                <a:spcPts val="360"/>
              </a:spcBef>
              <a:spcAft>
                <a:spcPts val="0"/>
              </a:spcAft>
              <a:buClr>
                <a:schemeClr val="dk1"/>
              </a:buClr>
              <a:buSzPts val="1710"/>
              <a:buFont typeface="Arial"/>
              <a:buNone/>
            </a:pPr>
            <a:r>
              <a:rPr lang="en-US" sz="2000" b="1" dirty="0">
                <a:latin typeface="Times New Roman" panose="02020603050405020304" pitchFamily="18" charset="0"/>
                <a:ea typeface="Times New Roman"/>
                <a:cs typeface="Times New Roman" panose="02020603050405020304" pitchFamily="18" charset="0"/>
                <a:sym typeface="Times New Roman"/>
              </a:rPr>
              <a:t>     Encryption:</a:t>
            </a:r>
            <a:r>
              <a:rPr lang="en-US" sz="2000" dirty="0">
                <a:latin typeface="Times New Roman" panose="02020603050405020304" pitchFamily="18" charset="0"/>
                <a:ea typeface="Times New Roman"/>
                <a:cs typeface="Times New Roman" panose="02020603050405020304" pitchFamily="18" charset="0"/>
                <a:sym typeface="Times New Roman"/>
              </a:rPr>
              <a:t> Hiding Message by using code or cipher.</a:t>
            </a:r>
            <a:endParaRPr sz="2000" dirty="0">
              <a:latin typeface="Times New Roman" panose="02020603050405020304" pitchFamily="18" charset="0"/>
              <a:cs typeface="Times New Roman" panose="02020603050405020304" pitchFamily="18" charset="0"/>
            </a:endParaRPr>
          </a:p>
          <a:p>
            <a:pPr marL="274320" lvl="0" indent="-274320" algn="just" rtl="0">
              <a:spcBef>
                <a:spcPts val="360"/>
              </a:spcBef>
              <a:spcAft>
                <a:spcPts val="0"/>
              </a:spcAft>
              <a:buClr>
                <a:schemeClr val="dk1"/>
              </a:buClr>
              <a:buSzPts val="1710"/>
              <a:buFont typeface="Arial"/>
              <a:buNone/>
            </a:pPr>
            <a:r>
              <a:rPr lang="en-US" sz="2000" b="1" dirty="0">
                <a:latin typeface="Times New Roman" panose="02020603050405020304" pitchFamily="18" charset="0"/>
                <a:ea typeface="Times New Roman"/>
                <a:cs typeface="Times New Roman" panose="02020603050405020304" pitchFamily="18" charset="0"/>
                <a:sym typeface="Times New Roman"/>
              </a:rPr>
              <a:t>     Decryption:</a:t>
            </a:r>
            <a:r>
              <a:rPr lang="en-US" sz="2000" dirty="0">
                <a:latin typeface="Times New Roman" panose="02020603050405020304" pitchFamily="18" charset="0"/>
                <a:ea typeface="Times New Roman"/>
                <a:cs typeface="Times New Roman" panose="02020603050405020304" pitchFamily="18" charset="0"/>
                <a:sym typeface="Times New Roman"/>
              </a:rPr>
              <a:t> The process of recovering the original plaintext from the cipher text</a:t>
            </a:r>
          </a:p>
          <a:p>
            <a:pPr marL="274320" indent="-274320" algn="just">
              <a:buClr>
                <a:schemeClr val="dk1"/>
              </a:buClr>
              <a:buNone/>
            </a:pPr>
            <a:r>
              <a:rPr lang="en-GB" sz="2000" dirty="0">
                <a:solidFill>
                  <a:srgbClr val="F66628"/>
                </a:solidFill>
                <a:latin typeface="Times New Roman" panose="02020603050405020304" pitchFamily="18" charset="0"/>
                <a:cs typeface="Times New Roman" panose="02020603050405020304" pitchFamily="18" charset="0"/>
              </a:rPr>
              <a:t>     </a:t>
            </a:r>
            <a:r>
              <a:rPr lang="en-GB" sz="2000" b="1" dirty="0">
                <a:solidFill>
                  <a:schemeClr val="tx1"/>
                </a:solidFill>
                <a:latin typeface="Times New Roman" panose="02020603050405020304" pitchFamily="18" charset="0"/>
                <a:cs typeface="Times New Roman" panose="02020603050405020304" pitchFamily="18" charset="0"/>
              </a:rPr>
              <a:t>Cryptanalysis: </a:t>
            </a:r>
            <a:r>
              <a:rPr lang="en-GB" sz="2000" dirty="0">
                <a:latin typeface="Times New Roman" panose="02020603050405020304" pitchFamily="18" charset="0"/>
                <a:cs typeface="Times New Roman" panose="02020603050405020304" pitchFamily="18" charset="0"/>
              </a:rPr>
              <a:t>The study of breaking (deciphering) secret messages.</a:t>
            </a:r>
            <a:br>
              <a:rPr lang="en-GB" sz="2000" dirty="0">
                <a:latin typeface="Times New Roman" panose="02020603050405020304" pitchFamily="18" charset="0"/>
                <a:cs typeface="Times New Roman" panose="02020603050405020304" pitchFamily="18" charset="0"/>
              </a:rPr>
            </a:br>
            <a:endParaRPr lang="en-GB" sz="2000" dirty="0">
              <a:latin typeface="Times New Roman" panose="02020603050405020304" pitchFamily="18" charset="0"/>
              <a:cs typeface="Times New Roman" panose="02020603050405020304" pitchFamily="18" charset="0"/>
            </a:endParaRPr>
          </a:p>
          <a:p>
            <a:pPr marL="274320" lvl="0" indent="-274320" algn="l" rtl="0">
              <a:spcBef>
                <a:spcPts val="360"/>
              </a:spcBef>
              <a:spcAft>
                <a:spcPts val="0"/>
              </a:spcAft>
              <a:buClr>
                <a:schemeClr val="dk1"/>
              </a:buClr>
              <a:buSzPts val="1710"/>
              <a:buFont typeface="Arial"/>
              <a:buNone/>
            </a:pPr>
            <a:endParaRPr sz="1800" dirty="0">
              <a:latin typeface="Times New Roman" panose="02020603050405020304" pitchFamily="18" charset="0"/>
              <a:ea typeface="Times New Roman"/>
              <a:cs typeface="Times New Roman" panose="02020603050405020304" pitchFamily="18" charset="0"/>
              <a:sym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g14868d8e63e_0_1"/>
          <p:cNvSpPr txBox="1">
            <a:spLocks noGrp="1"/>
          </p:cNvSpPr>
          <p:nvPr>
            <p:ph type="title"/>
          </p:nvPr>
        </p:nvSpPr>
        <p:spPr>
          <a:xfrm>
            <a:off x="457200" y="159798"/>
            <a:ext cx="8229600" cy="559294"/>
          </a:xfrm>
          <a:prstGeom prst="rect">
            <a:avLst/>
          </a:prstGeom>
        </p:spPr>
        <p:txBody>
          <a:bodyPr spcFirstLastPara="1" wrap="square" lIns="0" tIns="45700" rIns="0" bIns="0" anchor="b" anchorCtr="0">
            <a:normAutofit fontScale="90000"/>
          </a:bodyPr>
          <a:lstStyle/>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
            </a:r>
            <a:br>
              <a:rPr lang="en-US" dirty="0"/>
            </a:br>
            <a:r>
              <a:rPr lang="en-US" dirty="0"/>
              <a:t/>
            </a:r>
            <a:br>
              <a:rPr lang="en-US" dirty="0"/>
            </a:br>
            <a:endParaRPr dirty="0"/>
          </a:p>
        </p:txBody>
      </p:sp>
      <p:sp>
        <p:nvSpPr>
          <p:cNvPr id="106" name="Google Shape;106;g14868d8e63e_0_1"/>
          <p:cNvSpPr txBox="1">
            <a:spLocks noGrp="1"/>
          </p:cNvSpPr>
          <p:nvPr>
            <p:ph type="body" idx="1"/>
          </p:nvPr>
        </p:nvSpPr>
        <p:spPr>
          <a:xfrm>
            <a:off x="457200" y="810229"/>
            <a:ext cx="8229600" cy="5514252"/>
          </a:xfrm>
          <a:prstGeom prst="rect">
            <a:avLst/>
          </a:prstGeom>
        </p:spPr>
        <p:txBody>
          <a:bodyPr spcFirstLastPara="1" wrap="square" lIns="91425" tIns="45700" rIns="91425" bIns="45700" anchor="t" anchorCtr="0">
            <a:normAutofit/>
          </a:bodyPr>
          <a:lstStyle/>
          <a:p>
            <a:pPr marL="274320" lvl="0" indent="-274320" algn="just" rtl="0">
              <a:spcBef>
                <a:spcPts val="360"/>
              </a:spcBef>
              <a:spcAft>
                <a:spcPts val="0"/>
              </a:spcAft>
              <a:buNone/>
            </a:pPr>
            <a:endParaRPr lang="en-US" sz="2000" dirty="0">
              <a:latin typeface="Times New Roman"/>
              <a:ea typeface="Times New Roman"/>
              <a:cs typeface="Times New Roman"/>
              <a:sym typeface="Times New Roman"/>
            </a:endParaRPr>
          </a:p>
          <a:p>
            <a:pPr marL="274320" lvl="0" indent="-274320" algn="just" rtl="0">
              <a:spcBef>
                <a:spcPts val="360"/>
              </a:spcBef>
              <a:spcAft>
                <a:spcPts val="0"/>
              </a:spcAft>
              <a:buNone/>
            </a:pPr>
            <a:r>
              <a:rPr lang="en-US" sz="2000" dirty="0">
                <a:solidFill>
                  <a:schemeClr val="accent1"/>
                </a:solidFill>
                <a:latin typeface="Times New Roman"/>
                <a:ea typeface="Times New Roman"/>
                <a:cs typeface="Times New Roman"/>
                <a:sym typeface="Times New Roman"/>
              </a:rPr>
              <a:t>There are two types of Cryptography-</a:t>
            </a:r>
          </a:p>
          <a:p>
            <a:pPr marL="274320" lvl="0" indent="-274320" algn="just" rtl="0">
              <a:spcBef>
                <a:spcPts val="360"/>
              </a:spcBef>
              <a:spcAft>
                <a:spcPts val="0"/>
              </a:spcAft>
              <a:buNone/>
            </a:pPr>
            <a:r>
              <a:rPr lang="en-US" sz="2000" dirty="0">
                <a:latin typeface="Times New Roman"/>
                <a:ea typeface="Times New Roman"/>
                <a:cs typeface="Times New Roman"/>
                <a:sym typeface="Times New Roman"/>
              </a:rPr>
              <a:t>1. </a:t>
            </a:r>
            <a:r>
              <a:rPr lang="en-US" sz="2000" dirty="0">
                <a:solidFill>
                  <a:srgbClr val="FF0000"/>
                </a:solidFill>
                <a:latin typeface="Times New Roman"/>
                <a:ea typeface="Times New Roman"/>
                <a:cs typeface="Times New Roman"/>
                <a:sym typeface="Times New Roman"/>
              </a:rPr>
              <a:t>Single Key Encryption  Or Symmetric Encryption</a:t>
            </a:r>
          </a:p>
          <a:p>
            <a:pPr marL="0" lvl="0" indent="0" algn="just" rtl="0">
              <a:lnSpc>
                <a:spcPct val="150000"/>
              </a:lnSpc>
              <a:spcBef>
                <a:spcPts val="360"/>
              </a:spcBef>
              <a:spcAft>
                <a:spcPts val="0"/>
              </a:spcAft>
              <a:buNone/>
            </a:pPr>
            <a:r>
              <a:rPr lang="en-US" sz="2000" dirty="0">
                <a:latin typeface="Times New Roman"/>
                <a:ea typeface="Times New Roman"/>
                <a:cs typeface="Times New Roman"/>
                <a:sym typeface="Times New Roman"/>
              </a:rPr>
              <a:t>	- Single Key Encryption  Or Symmetric Encryption Algorithms</a:t>
            </a:r>
          </a:p>
          <a:p>
            <a:pPr marL="0" lvl="0" indent="0" algn="just" rtl="0">
              <a:lnSpc>
                <a:spcPct val="150000"/>
              </a:lnSpc>
              <a:spcBef>
                <a:spcPts val="360"/>
              </a:spcBef>
              <a:spcAft>
                <a:spcPts val="0"/>
              </a:spcAft>
              <a:buNone/>
            </a:pPr>
            <a:r>
              <a:rPr lang="en-US" sz="2000" dirty="0">
                <a:latin typeface="Times New Roman"/>
                <a:ea typeface="Times New Roman"/>
                <a:cs typeface="Times New Roman"/>
                <a:sym typeface="Times New Roman"/>
              </a:rPr>
              <a:t>                 creates </a:t>
            </a:r>
            <a:r>
              <a:rPr lang="en-US" sz="2000" b="1" u="sng" dirty="0">
                <a:latin typeface="Times New Roman"/>
                <a:ea typeface="Times New Roman"/>
                <a:cs typeface="Times New Roman"/>
                <a:sym typeface="Times New Roman"/>
              </a:rPr>
              <a:t>Fixed</a:t>
            </a:r>
            <a:r>
              <a:rPr lang="en-US" sz="2000" u="sng" dirty="0">
                <a:latin typeface="Times New Roman"/>
                <a:ea typeface="Times New Roman"/>
                <a:cs typeface="Times New Roman"/>
                <a:sym typeface="Times New Roman"/>
              </a:rPr>
              <a:t> Length of bits </a:t>
            </a:r>
            <a:r>
              <a:rPr lang="en-US" sz="2000" dirty="0">
                <a:latin typeface="Times New Roman"/>
                <a:ea typeface="Times New Roman"/>
                <a:cs typeface="Times New Roman"/>
                <a:sym typeface="Times New Roman"/>
              </a:rPr>
              <a:t>called  </a:t>
            </a:r>
            <a:r>
              <a:rPr lang="en-US" sz="2000" u="sng" dirty="0">
                <a:latin typeface="Times New Roman"/>
                <a:ea typeface="Times New Roman"/>
                <a:cs typeface="Times New Roman"/>
                <a:sym typeface="Times New Roman"/>
              </a:rPr>
              <a:t>Block Cipher.</a:t>
            </a:r>
          </a:p>
          <a:p>
            <a:pPr marL="0" lvl="0" indent="0" algn="just" rtl="0">
              <a:lnSpc>
                <a:spcPct val="150000"/>
              </a:lnSpc>
              <a:spcBef>
                <a:spcPts val="360"/>
              </a:spcBef>
              <a:spcAft>
                <a:spcPts val="0"/>
              </a:spcAft>
              <a:buNone/>
            </a:pPr>
            <a:r>
              <a:rPr lang="en-US" sz="2000" dirty="0">
                <a:latin typeface="Times New Roman"/>
                <a:ea typeface="Times New Roman"/>
                <a:cs typeface="Times New Roman"/>
                <a:sym typeface="Times New Roman"/>
              </a:rPr>
              <a:t>	- Block Cipher Has the secrete Key that sender and Receiver can use</a:t>
            </a:r>
          </a:p>
          <a:p>
            <a:pPr marL="0" lvl="0" indent="0" algn="just" rtl="0">
              <a:lnSpc>
                <a:spcPct val="150000"/>
              </a:lnSpc>
              <a:spcBef>
                <a:spcPts val="360"/>
              </a:spcBef>
              <a:spcAft>
                <a:spcPts val="0"/>
              </a:spcAft>
              <a:buNone/>
            </a:pPr>
            <a:r>
              <a:rPr lang="en-US" sz="2000" dirty="0">
                <a:latin typeface="Times New Roman"/>
                <a:ea typeface="Times New Roman"/>
                <a:cs typeface="Times New Roman"/>
                <a:sym typeface="Times New Roman"/>
              </a:rPr>
              <a:t>                 to  </a:t>
            </a:r>
            <a:r>
              <a:rPr lang="en-US" sz="2000" b="1" dirty="0">
                <a:latin typeface="Times New Roman"/>
                <a:ea typeface="Times New Roman"/>
                <a:cs typeface="Times New Roman"/>
                <a:sym typeface="Times New Roman"/>
              </a:rPr>
              <a:t>Encrypt</a:t>
            </a:r>
            <a:r>
              <a:rPr lang="en-US" sz="2000" dirty="0">
                <a:latin typeface="Times New Roman"/>
                <a:ea typeface="Times New Roman"/>
                <a:cs typeface="Times New Roman"/>
                <a:sym typeface="Times New Roman"/>
              </a:rPr>
              <a:t> the data and </a:t>
            </a:r>
            <a:r>
              <a:rPr lang="en-US" sz="2000" b="1" dirty="0">
                <a:latin typeface="Times New Roman"/>
                <a:ea typeface="Times New Roman"/>
                <a:cs typeface="Times New Roman"/>
                <a:sym typeface="Times New Roman"/>
              </a:rPr>
              <a:t>Decrypt</a:t>
            </a:r>
            <a:r>
              <a:rPr lang="en-US" sz="2000" dirty="0">
                <a:latin typeface="Times New Roman"/>
                <a:ea typeface="Times New Roman"/>
                <a:cs typeface="Times New Roman"/>
                <a:sym typeface="Times New Roman"/>
              </a:rPr>
              <a:t> the data.</a:t>
            </a:r>
          </a:p>
          <a:p>
            <a:pPr marL="0" lvl="0" indent="0" algn="just" rtl="0">
              <a:spcBef>
                <a:spcPts val="360"/>
              </a:spcBef>
              <a:spcAft>
                <a:spcPts val="0"/>
              </a:spcAft>
              <a:buNone/>
            </a:pPr>
            <a:endParaRPr lang="en-US" sz="2000" dirty="0">
              <a:latin typeface="Times New Roman"/>
              <a:ea typeface="Times New Roman"/>
              <a:cs typeface="Times New Roman"/>
              <a:sym typeface="Times New Roman"/>
            </a:endParaRPr>
          </a:p>
          <a:p>
            <a:pPr marL="0" lvl="0" indent="0" algn="just" rtl="0">
              <a:spcBef>
                <a:spcPts val="360"/>
              </a:spcBef>
              <a:spcAft>
                <a:spcPts val="0"/>
              </a:spcAft>
              <a:buNone/>
            </a:pPr>
            <a:r>
              <a:rPr lang="en-US" sz="2000" dirty="0">
                <a:latin typeface="Times New Roman"/>
                <a:ea typeface="Times New Roman"/>
                <a:cs typeface="Times New Roman"/>
                <a:sym typeface="Times New Roman"/>
              </a:rPr>
              <a:t>2. </a:t>
            </a:r>
            <a:r>
              <a:rPr lang="en-US" sz="2000" dirty="0">
                <a:solidFill>
                  <a:srgbClr val="FF0000"/>
                </a:solidFill>
                <a:latin typeface="Times New Roman"/>
                <a:ea typeface="Times New Roman"/>
                <a:cs typeface="Times New Roman"/>
                <a:sym typeface="Times New Roman"/>
              </a:rPr>
              <a:t>Public key or Asymmetric Encryption</a:t>
            </a:r>
          </a:p>
          <a:p>
            <a:pPr marL="0" lvl="0" indent="0" algn="just" rtl="0">
              <a:lnSpc>
                <a:spcPct val="150000"/>
              </a:lnSpc>
              <a:spcBef>
                <a:spcPts val="360"/>
              </a:spcBef>
              <a:spcAft>
                <a:spcPts val="0"/>
              </a:spcAft>
              <a:buNone/>
            </a:pPr>
            <a:r>
              <a:rPr lang="en-US" sz="2000" dirty="0">
                <a:latin typeface="Times New Roman"/>
                <a:ea typeface="Times New Roman"/>
                <a:cs typeface="Times New Roman"/>
                <a:sym typeface="Times New Roman"/>
              </a:rPr>
              <a:t>	- This uses the pair of keys , </a:t>
            </a:r>
            <a:r>
              <a:rPr lang="en-US" sz="2000" b="1" dirty="0">
                <a:latin typeface="Times New Roman"/>
                <a:ea typeface="Times New Roman"/>
                <a:cs typeface="Times New Roman"/>
                <a:sym typeface="Times New Roman"/>
              </a:rPr>
              <a:t>public key  </a:t>
            </a:r>
            <a:r>
              <a:rPr lang="en-US" sz="2000" dirty="0">
                <a:latin typeface="Times New Roman"/>
                <a:ea typeface="Times New Roman"/>
                <a:cs typeface="Times New Roman"/>
                <a:sym typeface="Times New Roman"/>
              </a:rPr>
              <a:t>is associated with Sender to</a:t>
            </a:r>
          </a:p>
          <a:p>
            <a:pPr marL="0" lvl="0" indent="0" algn="just" rtl="0">
              <a:lnSpc>
                <a:spcPct val="150000"/>
              </a:lnSpc>
              <a:spcBef>
                <a:spcPts val="360"/>
              </a:spcBef>
              <a:spcAft>
                <a:spcPts val="0"/>
              </a:spcAft>
              <a:buNone/>
            </a:pPr>
            <a:r>
              <a:rPr lang="en-US" sz="2000" dirty="0">
                <a:latin typeface="Times New Roman"/>
                <a:ea typeface="Times New Roman"/>
                <a:cs typeface="Times New Roman"/>
                <a:sym typeface="Times New Roman"/>
              </a:rPr>
              <a:t>                 encrypt the Message and other one to decryption.</a:t>
            </a:r>
            <a:endParaRPr sz="2000" dirty="0">
              <a:latin typeface="Times New Roman"/>
              <a:ea typeface="Times New Roman"/>
              <a:cs typeface="Times New Roman"/>
              <a:sym typeface="Times New Roman"/>
            </a:endParaRPr>
          </a:p>
        </p:txBody>
      </p:sp>
    </p:spTree>
    <p:extLst>
      <p:ext uri="{BB962C8B-B14F-4D97-AF65-F5344CB8AC3E}">
        <p14:creationId xmlns:p14="http://schemas.microsoft.com/office/powerpoint/2010/main" val="20613300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g14868d8e63e_0_1"/>
          <p:cNvSpPr txBox="1">
            <a:spLocks noGrp="1"/>
          </p:cNvSpPr>
          <p:nvPr>
            <p:ph type="title"/>
          </p:nvPr>
        </p:nvSpPr>
        <p:spPr>
          <a:xfrm>
            <a:off x="457200" y="0"/>
            <a:ext cx="8229600" cy="625033"/>
          </a:xfrm>
          <a:prstGeom prst="rect">
            <a:avLst/>
          </a:prstGeom>
        </p:spPr>
        <p:txBody>
          <a:bodyPr spcFirstLastPara="1" wrap="square" lIns="0" tIns="45700" rIns="0" bIns="0" anchor="b" anchorCtr="0">
            <a:normAutofit fontScale="90000"/>
          </a:bodyPr>
          <a:lstStyle/>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ctr" rtl="0">
              <a:spcBef>
                <a:spcPts val="0"/>
              </a:spcBef>
              <a:spcAft>
                <a:spcPts val="0"/>
              </a:spcAft>
              <a:buNone/>
            </a:pPr>
            <a:r>
              <a:rPr lang="en-US" dirty="0"/>
              <a:t/>
            </a:r>
            <a:br>
              <a:rPr lang="en-US" dirty="0"/>
            </a:br>
            <a:r>
              <a:rPr lang="en-US" dirty="0"/>
              <a:t/>
            </a:r>
            <a:br>
              <a:rPr lang="en-US" dirty="0"/>
            </a:br>
            <a:r>
              <a:rPr lang="en-US" sz="2700" b="1" dirty="0">
                <a:latin typeface="Calibri"/>
                <a:ea typeface="Calibri"/>
                <a:cs typeface="Calibri"/>
                <a:sym typeface="Calibri"/>
              </a:rPr>
              <a:t>Classical Encryption Techniques</a:t>
            </a:r>
            <a:endParaRPr dirty="0"/>
          </a:p>
        </p:txBody>
      </p:sp>
      <p:sp>
        <p:nvSpPr>
          <p:cNvPr id="106" name="Google Shape;106;g14868d8e63e_0_1"/>
          <p:cNvSpPr txBox="1">
            <a:spLocks noGrp="1"/>
          </p:cNvSpPr>
          <p:nvPr>
            <p:ph type="body" idx="1"/>
          </p:nvPr>
        </p:nvSpPr>
        <p:spPr>
          <a:xfrm>
            <a:off x="243068" y="924791"/>
            <a:ext cx="8786632" cy="5410080"/>
          </a:xfrm>
          <a:prstGeom prst="rect">
            <a:avLst/>
          </a:prstGeom>
        </p:spPr>
        <p:txBody>
          <a:bodyPr spcFirstLastPara="1" wrap="square" lIns="91425" tIns="45700" rIns="91425" bIns="45700" anchor="t" anchorCtr="0">
            <a:noAutofit/>
          </a:bodyPr>
          <a:lstStyle/>
          <a:p>
            <a:pPr marL="274320" lvl="0" indent="-274320" algn="just" rtl="0">
              <a:spcBef>
                <a:spcPts val="360"/>
              </a:spcBef>
              <a:spcAft>
                <a:spcPts val="0"/>
              </a:spcAft>
              <a:buNone/>
            </a:pPr>
            <a:r>
              <a:rPr lang="en-US" sz="2000" b="1" dirty="0">
                <a:latin typeface="Times New Roman" panose="02020603050405020304" pitchFamily="18" charset="0"/>
                <a:ea typeface="Calibri"/>
                <a:cs typeface="Times New Roman" panose="02020603050405020304" pitchFamily="18" charset="0"/>
                <a:sym typeface="Calibri"/>
              </a:rPr>
              <a:t>Classical Encryption Techniques – here </a:t>
            </a:r>
            <a:r>
              <a:rPr lang="en-US" sz="2000" dirty="0">
                <a:latin typeface="Times New Roman" panose="02020603050405020304" pitchFamily="18" charset="0"/>
                <a:ea typeface="Calibri"/>
                <a:cs typeface="Times New Roman" panose="02020603050405020304" pitchFamily="18" charset="0"/>
                <a:sym typeface="Calibri"/>
              </a:rPr>
              <a:t>we should not send the data as plain text over the communication media as internet. It has two types,</a:t>
            </a:r>
          </a:p>
          <a:p>
            <a:pPr marL="342900" lvl="0" indent="-342900" algn="just" rtl="0">
              <a:spcBef>
                <a:spcPts val="360"/>
              </a:spcBef>
              <a:spcAft>
                <a:spcPts val="0"/>
              </a:spcAft>
              <a:buAutoNum type="arabicPeriod"/>
            </a:pPr>
            <a:r>
              <a:rPr lang="en-US" sz="2000" dirty="0">
                <a:solidFill>
                  <a:srgbClr val="FF0000"/>
                </a:solidFill>
                <a:latin typeface="Times New Roman" panose="02020603050405020304" pitchFamily="18" charset="0"/>
                <a:ea typeface="Times New Roman"/>
                <a:cs typeface="Times New Roman" panose="02020603050405020304" pitchFamily="18" charset="0"/>
                <a:sym typeface="Calibri"/>
              </a:rPr>
              <a:t>Substitution Technique.</a:t>
            </a:r>
          </a:p>
          <a:p>
            <a:pPr marL="0" lvl="0" indent="0" algn="just" rtl="0">
              <a:spcBef>
                <a:spcPts val="360"/>
              </a:spcBef>
              <a:spcAft>
                <a:spcPts val="0"/>
              </a:spcAft>
              <a:buNone/>
            </a:pPr>
            <a:r>
              <a:rPr lang="en-US" sz="2000" dirty="0">
                <a:latin typeface="Times New Roman" panose="02020603050405020304" pitchFamily="18" charset="0"/>
                <a:ea typeface="Times New Roman"/>
                <a:cs typeface="Times New Roman" panose="02020603050405020304" pitchFamily="18" charset="0"/>
                <a:sym typeface="Calibri"/>
              </a:rPr>
              <a:t>	- Substitution Technique is Not Secured.</a:t>
            </a:r>
          </a:p>
          <a:p>
            <a:pPr marL="0" lvl="0" indent="0" algn="just" rtl="0">
              <a:spcBef>
                <a:spcPts val="360"/>
              </a:spcBef>
              <a:spcAft>
                <a:spcPts val="0"/>
              </a:spcAft>
              <a:buNone/>
            </a:pPr>
            <a:r>
              <a:rPr lang="en-US" sz="2000" dirty="0">
                <a:latin typeface="Times New Roman" panose="02020603050405020304" pitchFamily="18" charset="0"/>
                <a:ea typeface="Times New Roman"/>
                <a:cs typeface="Times New Roman" panose="02020603050405020304" pitchFamily="18" charset="0"/>
                <a:sym typeface="Calibri"/>
              </a:rPr>
              <a:t>	- we don’t use this Substitution Technique </a:t>
            </a:r>
            <a:r>
              <a:rPr lang="en-US" sz="2000" dirty="0" err="1">
                <a:latin typeface="Times New Roman" panose="02020603050405020304" pitchFamily="18" charset="0"/>
                <a:ea typeface="Times New Roman"/>
                <a:cs typeface="Times New Roman" panose="02020603050405020304" pitchFamily="18" charset="0"/>
                <a:sym typeface="Calibri"/>
              </a:rPr>
              <a:t>bcos</a:t>
            </a:r>
            <a:r>
              <a:rPr lang="en-US" sz="2000" dirty="0">
                <a:latin typeface="Times New Roman" panose="02020603050405020304" pitchFamily="18" charset="0"/>
                <a:ea typeface="Times New Roman"/>
                <a:cs typeface="Times New Roman" panose="02020603050405020304" pitchFamily="18" charset="0"/>
                <a:sym typeface="Calibri"/>
              </a:rPr>
              <a:t> of Advancement of 	   	  Computer and Security.</a:t>
            </a:r>
          </a:p>
          <a:p>
            <a:pPr marL="0" lvl="0" indent="0" algn="just" rtl="0">
              <a:spcBef>
                <a:spcPts val="360"/>
              </a:spcBef>
              <a:spcAft>
                <a:spcPts val="0"/>
              </a:spcAft>
              <a:buNone/>
            </a:pPr>
            <a:r>
              <a:rPr lang="en-US" sz="2000" dirty="0">
                <a:latin typeface="Times New Roman" panose="02020603050405020304" pitchFamily="18" charset="0"/>
                <a:ea typeface="Times New Roman"/>
                <a:cs typeface="Times New Roman" panose="02020603050405020304" pitchFamily="18" charset="0"/>
                <a:sym typeface="Calibri"/>
              </a:rPr>
              <a:t>	- Substitution Technique are Easily Vulnerable to </a:t>
            </a:r>
            <a:r>
              <a:rPr lang="en-US" sz="2000" b="1" dirty="0">
                <a:latin typeface="Times New Roman" panose="02020603050405020304" pitchFamily="18" charset="0"/>
                <a:ea typeface="Times New Roman"/>
                <a:cs typeface="Times New Roman" panose="02020603050405020304" pitchFamily="18" charset="0"/>
                <a:sym typeface="Calibri"/>
              </a:rPr>
              <a:t>Attacks</a:t>
            </a:r>
            <a:r>
              <a:rPr lang="en-US" sz="2000" dirty="0">
                <a:latin typeface="Times New Roman" panose="02020603050405020304" pitchFamily="18" charset="0"/>
                <a:ea typeface="Times New Roman"/>
                <a:cs typeface="Times New Roman" panose="02020603050405020304" pitchFamily="18" charset="0"/>
                <a:sym typeface="Calibri"/>
              </a:rPr>
              <a:t> and </a:t>
            </a:r>
            <a:r>
              <a:rPr lang="en-US" sz="2000" b="1" dirty="0">
                <a:latin typeface="Times New Roman" panose="02020603050405020304" pitchFamily="18" charset="0"/>
                <a:ea typeface="Times New Roman"/>
                <a:cs typeface="Times New Roman" panose="02020603050405020304" pitchFamily="18" charset="0"/>
                <a:sym typeface="Calibri"/>
              </a:rPr>
              <a:t>Attackers</a:t>
            </a:r>
          </a:p>
          <a:p>
            <a:pPr marL="0" lvl="0" indent="0" algn="just" rtl="0">
              <a:spcBef>
                <a:spcPts val="360"/>
              </a:spcBef>
              <a:spcAft>
                <a:spcPts val="0"/>
              </a:spcAft>
              <a:buNone/>
            </a:pPr>
            <a:r>
              <a:rPr lang="en-US" sz="2000" dirty="0">
                <a:latin typeface="Times New Roman" panose="02020603050405020304" pitchFamily="18" charset="0"/>
                <a:ea typeface="Times New Roman"/>
                <a:cs typeface="Times New Roman" panose="02020603050405020304" pitchFamily="18" charset="0"/>
                <a:sym typeface="Calibri"/>
              </a:rPr>
              <a:t>                 can  Steal  your Information.</a:t>
            </a:r>
          </a:p>
          <a:p>
            <a:pPr marL="914400" lvl="2" indent="0" algn="just">
              <a:buNone/>
            </a:pPr>
            <a:r>
              <a:rPr lang="en-US" sz="2000" dirty="0">
                <a:latin typeface="Times New Roman" panose="02020603050405020304" pitchFamily="18" charset="0"/>
                <a:ea typeface="Times New Roman"/>
                <a:cs typeface="Times New Roman" panose="02020603050405020304" pitchFamily="18" charset="0"/>
                <a:sym typeface="Calibri"/>
              </a:rPr>
              <a:t>- </a:t>
            </a:r>
            <a:r>
              <a:rPr lang="en-US" sz="2000" dirty="0">
                <a:solidFill>
                  <a:srgbClr val="0070C0"/>
                </a:solidFill>
                <a:latin typeface="Times New Roman" panose="02020603050405020304" pitchFamily="18" charset="0"/>
                <a:ea typeface="Times New Roman"/>
                <a:cs typeface="Times New Roman" panose="02020603050405020304" pitchFamily="18" charset="0"/>
                <a:sym typeface="Calibri"/>
              </a:rPr>
              <a:t>Here Letters are Replaced with other Letters OR Symbols.</a:t>
            </a:r>
          </a:p>
          <a:p>
            <a:pPr marL="914400" lvl="2" indent="0" algn="just">
              <a:buNone/>
            </a:pPr>
            <a:r>
              <a:rPr lang="en-US" sz="2000" dirty="0">
                <a:latin typeface="Times New Roman" panose="02020603050405020304" pitchFamily="18" charset="0"/>
                <a:ea typeface="Times New Roman"/>
                <a:cs typeface="Times New Roman" panose="02020603050405020304" pitchFamily="18" charset="0"/>
                <a:sym typeface="Times New Roman"/>
              </a:rPr>
              <a:t>- Ex. BAG can be Replaced with XMA.</a:t>
            </a:r>
          </a:p>
          <a:p>
            <a:pPr marL="914400" lvl="2" indent="0" algn="just">
              <a:buNone/>
            </a:pPr>
            <a:r>
              <a:rPr lang="en-US" sz="2000" dirty="0">
                <a:latin typeface="Times New Roman" panose="02020603050405020304" pitchFamily="18" charset="0"/>
                <a:ea typeface="Times New Roman"/>
                <a:cs typeface="Times New Roman" panose="02020603050405020304" pitchFamily="18" charset="0"/>
                <a:sym typeface="Calibri"/>
              </a:rPr>
              <a:t>- Substitution Technique</a:t>
            </a:r>
            <a:r>
              <a:rPr lang="en-US" sz="2000" dirty="0">
                <a:latin typeface="Times New Roman" panose="02020603050405020304" pitchFamily="18" charset="0"/>
                <a:ea typeface="Times New Roman"/>
                <a:cs typeface="Times New Roman" panose="02020603050405020304" pitchFamily="18" charset="0"/>
                <a:sym typeface="Times New Roman"/>
              </a:rPr>
              <a:t> are Symmetric Encryption.</a:t>
            </a:r>
          </a:p>
          <a:p>
            <a:pPr marL="0" indent="0" algn="just">
              <a:buNone/>
            </a:pPr>
            <a:r>
              <a:rPr lang="en-US" sz="2000" dirty="0">
                <a:latin typeface="Times New Roman" panose="02020603050405020304" pitchFamily="18" charset="0"/>
                <a:cs typeface="Times New Roman" panose="02020603050405020304" pitchFamily="18" charset="0"/>
                <a:sym typeface="Times New Roman"/>
              </a:rPr>
              <a:t>2</a:t>
            </a:r>
            <a:r>
              <a:rPr lang="en-US" sz="2000" dirty="0">
                <a:solidFill>
                  <a:srgbClr val="FF0000"/>
                </a:solidFill>
                <a:latin typeface="Times New Roman" panose="02020603050405020304" pitchFamily="18" charset="0"/>
                <a:cs typeface="Times New Roman" panose="02020603050405020304" pitchFamily="18" charset="0"/>
                <a:sym typeface="Times New Roman"/>
              </a:rPr>
              <a:t>. </a:t>
            </a:r>
            <a:r>
              <a:rPr lang="en-US" sz="2000" dirty="0">
                <a:solidFill>
                  <a:srgbClr val="FF0000"/>
                </a:solidFill>
                <a:latin typeface="Times New Roman" panose="02020603050405020304" pitchFamily="18" charset="0"/>
                <a:cs typeface="Times New Roman" panose="02020603050405020304" pitchFamily="18" charset="0"/>
                <a:sym typeface="Calibri"/>
              </a:rPr>
              <a:t>Transposition Technique</a:t>
            </a:r>
          </a:p>
          <a:p>
            <a:pPr marL="0" indent="0" algn="just">
              <a:buNone/>
            </a:pPr>
            <a:r>
              <a:rPr lang="en-US" sz="2000" dirty="0">
                <a:latin typeface="Times New Roman" panose="02020603050405020304" pitchFamily="18" charset="0"/>
                <a:cs typeface="Times New Roman" panose="02020603050405020304" pitchFamily="18" charset="0"/>
                <a:sym typeface="Calibri"/>
              </a:rPr>
              <a:t>	- In Transposition Technique we are Applying some sort of  Permutation.</a:t>
            </a:r>
          </a:p>
          <a:p>
            <a:pPr marL="0" indent="0" algn="just">
              <a:buNone/>
            </a:pPr>
            <a:r>
              <a:rPr lang="en-US" sz="2000" dirty="0">
                <a:latin typeface="Times New Roman" panose="02020603050405020304" pitchFamily="18" charset="0"/>
                <a:cs typeface="Times New Roman" panose="02020603050405020304" pitchFamily="18" charset="0"/>
                <a:sym typeface="Calibri"/>
              </a:rPr>
              <a:t>	- Ex. NESO can be Replaced with ESON,SONE,ENOS </a:t>
            </a:r>
          </a:p>
          <a:p>
            <a:pPr marL="1200150" lvl="2" indent="-285750" algn="just">
              <a:buFontTx/>
              <a:buChar char="-"/>
            </a:pPr>
            <a:endParaRPr sz="2000" dirty="0">
              <a:latin typeface="Times New Roman" panose="02020603050405020304" pitchFamily="18" charset="0"/>
              <a:ea typeface="Times New Roman"/>
              <a:cs typeface="Times New Roman" panose="02020603050405020304" pitchFamily="18" charset="0"/>
              <a:sym typeface="Times New Roman"/>
            </a:endParaRPr>
          </a:p>
        </p:txBody>
      </p:sp>
    </p:spTree>
    <p:extLst>
      <p:ext uri="{BB962C8B-B14F-4D97-AF65-F5344CB8AC3E}">
        <p14:creationId xmlns:p14="http://schemas.microsoft.com/office/powerpoint/2010/main" val="32208291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g14868d8e63e_0_6"/>
          <p:cNvSpPr txBox="1">
            <a:spLocks noGrp="1"/>
          </p:cNvSpPr>
          <p:nvPr>
            <p:ph type="title"/>
          </p:nvPr>
        </p:nvSpPr>
        <p:spPr>
          <a:xfrm>
            <a:off x="457200" y="245652"/>
            <a:ext cx="8229600" cy="675600"/>
          </a:xfrm>
          <a:prstGeom prst="rect">
            <a:avLst/>
          </a:prstGeom>
        </p:spPr>
        <p:txBody>
          <a:bodyPr spcFirstLastPara="1" wrap="square" lIns="0" tIns="45700" rIns="0" bIns="0" anchor="b" anchorCtr="0">
            <a:noAutofit/>
          </a:bodyPr>
          <a:lstStyle/>
          <a:p>
            <a:pPr marL="0" lvl="0" indent="0" algn="ctr" rtl="0">
              <a:spcBef>
                <a:spcPts val="0"/>
              </a:spcBef>
              <a:spcAft>
                <a:spcPts val="0"/>
              </a:spcAft>
              <a:buNone/>
            </a:pPr>
            <a:r>
              <a:rPr lang="en-US" sz="3200" dirty="0"/>
              <a:t>Symmetric Cipher Model</a:t>
            </a:r>
            <a:endParaRPr sz="3200" dirty="0"/>
          </a:p>
        </p:txBody>
      </p:sp>
      <p:sp>
        <p:nvSpPr>
          <p:cNvPr id="112" name="Google Shape;112;g14868d8e63e_0_6"/>
          <p:cNvSpPr txBox="1">
            <a:spLocks noGrp="1"/>
          </p:cNvSpPr>
          <p:nvPr>
            <p:ph type="body" idx="1"/>
          </p:nvPr>
        </p:nvSpPr>
        <p:spPr>
          <a:xfrm>
            <a:off x="457200" y="1261642"/>
            <a:ext cx="8229600" cy="4687746"/>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1100"/>
              <a:buFont typeface="Arial"/>
              <a:buNone/>
            </a:pPr>
            <a:r>
              <a:rPr lang="en-US" sz="2100" dirty="0">
                <a:latin typeface="Times New Roman"/>
                <a:ea typeface="Times New Roman"/>
                <a:cs typeface="Times New Roman"/>
                <a:sym typeface="Times New Roman"/>
              </a:rPr>
              <a:t>A symmetric encryption scheme has five ingredients</a:t>
            </a:r>
            <a:endParaRPr sz="3700" dirty="0"/>
          </a:p>
        </p:txBody>
      </p:sp>
      <p:pic>
        <p:nvPicPr>
          <p:cNvPr id="113" name="Google Shape;113;g14868d8e63e_0_6"/>
          <p:cNvPicPr preferRelativeResize="0"/>
          <p:nvPr/>
        </p:nvPicPr>
        <p:blipFill>
          <a:blip r:embed="rId3">
            <a:alphaModFix/>
          </a:blip>
          <a:stretch>
            <a:fillRect/>
          </a:stretch>
        </p:blipFill>
        <p:spPr>
          <a:xfrm>
            <a:off x="716973" y="2875125"/>
            <a:ext cx="7533103" cy="360880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g14868d8e63e_0_14"/>
          <p:cNvSpPr txBox="1">
            <a:spLocks noGrp="1"/>
          </p:cNvSpPr>
          <p:nvPr>
            <p:ph type="title"/>
          </p:nvPr>
        </p:nvSpPr>
        <p:spPr>
          <a:xfrm>
            <a:off x="457200" y="0"/>
            <a:ext cx="8229600" cy="625033"/>
          </a:xfrm>
          <a:prstGeom prst="rect">
            <a:avLst/>
          </a:prstGeom>
        </p:spPr>
        <p:txBody>
          <a:bodyPr spcFirstLastPara="1" wrap="square" lIns="0" tIns="45700" rIns="0" bIns="0" anchor="b" anchorCtr="0">
            <a:normAutofit fontScale="90000"/>
          </a:bodyPr>
          <a:lstStyle/>
          <a:p>
            <a:pPr marL="0" lvl="0" indent="0" algn="l" rtl="0">
              <a:spcBef>
                <a:spcPts val="0"/>
              </a:spcBef>
              <a:spcAft>
                <a:spcPts val="0"/>
              </a:spcAft>
              <a:buNone/>
            </a:pPr>
            <a:r>
              <a:rPr lang="en-US" dirty="0"/>
              <a:t>continue…</a:t>
            </a:r>
            <a:endParaRPr dirty="0"/>
          </a:p>
        </p:txBody>
      </p:sp>
      <p:sp>
        <p:nvSpPr>
          <p:cNvPr id="119" name="Google Shape;119;g14868d8e63e_0_14"/>
          <p:cNvSpPr txBox="1">
            <a:spLocks noGrp="1"/>
          </p:cNvSpPr>
          <p:nvPr>
            <p:ph type="body" idx="1"/>
          </p:nvPr>
        </p:nvSpPr>
        <p:spPr>
          <a:xfrm>
            <a:off x="81023" y="982649"/>
            <a:ext cx="8924081" cy="5341800"/>
          </a:xfrm>
          <a:prstGeom prst="rect">
            <a:avLst/>
          </a:prstGeom>
        </p:spPr>
        <p:txBody>
          <a:bodyPr spcFirstLastPara="1" wrap="square" lIns="91425" tIns="45700" rIns="91425" bIns="45700" anchor="t" anchorCtr="0">
            <a:normAutofit/>
          </a:bodyPr>
          <a:lstStyle/>
          <a:p>
            <a:pPr marL="0" marR="0" lvl="0" indent="0" algn="l" rtl="0">
              <a:spcBef>
                <a:spcPts val="635"/>
              </a:spcBef>
              <a:spcAft>
                <a:spcPts val="0"/>
              </a:spcAft>
              <a:buNone/>
            </a:pPr>
            <a:r>
              <a:rPr lang="en-US" sz="2400" b="1" dirty="0">
                <a:latin typeface="Times New Roman"/>
                <a:ea typeface="Times New Roman"/>
                <a:cs typeface="Times New Roman"/>
                <a:sym typeface="Times New Roman"/>
              </a:rPr>
              <a:t>1. Plaintext: </a:t>
            </a:r>
            <a:r>
              <a:rPr lang="en-US" sz="2400" dirty="0">
                <a:latin typeface="Times New Roman"/>
                <a:ea typeface="Times New Roman"/>
                <a:cs typeface="Times New Roman"/>
                <a:sym typeface="Times New Roman"/>
              </a:rPr>
              <a:t>This is the original intelligible message or data that is fed into the algorithm as input.</a:t>
            </a:r>
            <a:endParaRPr sz="2400" dirty="0">
              <a:latin typeface="Times New Roman"/>
              <a:ea typeface="Times New Roman"/>
              <a:cs typeface="Times New Roman"/>
              <a:sym typeface="Times New Roman"/>
            </a:endParaRPr>
          </a:p>
          <a:p>
            <a:pPr marL="0" marR="0" lvl="0" indent="0" algn="just" rtl="0">
              <a:spcBef>
                <a:spcPts val="505"/>
              </a:spcBef>
              <a:spcAft>
                <a:spcPts val="0"/>
              </a:spcAft>
              <a:buNone/>
            </a:pPr>
            <a:r>
              <a:rPr lang="en-US" sz="2400" b="1" dirty="0">
                <a:latin typeface="Times New Roman"/>
                <a:ea typeface="Times New Roman"/>
                <a:cs typeface="Times New Roman"/>
                <a:sym typeface="Times New Roman"/>
              </a:rPr>
              <a:t>2. Encryption algorithm: </a:t>
            </a:r>
            <a:r>
              <a:rPr lang="en-US" sz="2400" dirty="0">
                <a:latin typeface="Times New Roman"/>
                <a:ea typeface="Times New Roman"/>
                <a:cs typeface="Times New Roman"/>
                <a:sym typeface="Times New Roman"/>
              </a:rPr>
              <a:t>The encryption algorithm performs various substitutions and transformations on the plaintext.</a:t>
            </a:r>
          </a:p>
          <a:p>
            <a:pPr marL="0" indent="0" algn="just">
              <a:spcBef>
                <a:spcPts val="505"/>
              </a:spcBef>
              <a:buNone/>
            </a:pPr>
            <a:r>
              <a:rPr lang="en-US" sz="2400" b="1" dirty="0">
                <a:latin typeface="Times New Roman"/>
                <a:ea typeface="Times New Roman"/>
                <a:cs typeface="Times New Roman"/>
                <a:sym typeface="Times New Roman"/>
              </a:rPr>
              <a:t>3. Decryption algorithm: </a:t>
            </a:r>
            <a:r>
              <a:rPr lang="en-US" sz="2400" dirty="0">
                <a:latin typeface="Times New Roman"/>
                <a:ea typeface="Times New Roman"/>
                <a:cs typeface="Times New Roman"/>
                <a:sym typeface="Times New Roman"/>
              </a:rPr>
              <a:t>The Decryption algorithm performs various substitutions and transformations on the plaintext.</a:t>
            </a:r>
          </a:p>
          <a:p>
            <a:pPr marL="0" marR="0" lvl="0" indent="0" algn="just" rtl="0">
              <a:spcBef>
                <a:spcPts val="285"/>
              </a:spcBef>
              <a:spcAft>
                <a:spcPts val="0"/>
              </a:spcAft>
              <a:buNone/>
            </a:pPr>
            <a:r>
              <a:rPr lang="en-US" sz="2400" b="1" dirty="0">
                <a:latin typeface="Times New Roman"/>
                <a:ea typeface="Times New Roman"/>
                <a:cs typeface="Times New Roman"/>
                <a:sym typeface="Times New Roman"/>
              </a:rPr>
              <a:t>4. Secret key: </a:t>
            </a:r>
            <a:r>
              <a:rPr lang="en-US" sz="2400" dirty="0">
                <a:latin typeface="Times New Roman"/>
                <a:ea typeface="Times New Roman"/>
                <a:cs typeface="Times New Roman"/>
                <a:sym typeface="Times New Roman"/>
              </a:rPr>
              <a:t>The secret key is also input to the encryption algorithm. </a:t>
            </a:r>
            <a:r>
              <a:rPr lang="en-US" sz="2400" dirty="0">
                <a:solidFill>
                  <a:srgbClr val="0070C0"/>
                </a:solidFill>
                <a:latin typeface="Times New Roman"/>
                <a:ea typeface="Times New Roman"/>
                <a:cs typeface="Times New Roman"/>
                <a:sym typeface="Times New Roman"/>
              </a:rPr>
              <a:t>The key is a value independent of the plaintext and of the algorithm.</a:t>
            </a:r>
            <a:r>
              <a:rPr lang="en-US" sz="2400" dirty="0">
                <a:latin typeface="Times New Roman"/>
                <a:ea typeface="Times New Roman"/>
                <a:cs typeface="Times New Roman"/>
                <a:sym typeface="Times New Roman"/>
              </a:rPr>
              <a:t> The algorithm will produce a different output depending on the specific key being used at the time.</a:t>
            </a:r>
          </a:p>
          <a:p>
            <a:pPr marL="0" marR="0" lvl="0" indent="0" algn="just" rtl="0">
              <a:spcBef>
                <a:spcPts val="285"/>
              </a:spcBef>
              <a:spcAft>
                <a:spcPts val="0"/>
              </a:spcAft>
              <a:buNone/>
            </a:pPr>
            <a:endParaRPr sz="2400" dirty="0">
              <a:latin typeface="Times New Roman"/>
              <a:ea typeface="Times New Roman"/>
              <a:cs typeface="Times New Roman"/>
              <a:sym typeface="Times New Roman"/>
            </a:endParaRPr>
          </a:p>
          <a:p>
            <a:pPr marL="0" marR="0" lvl="0" indent="0" algn="just" rtl="0">
              <a:spcBef>
                <a:spcPts val="295"/>
              </a:spcBef>
              <a:spcAft>
                <a:spcPts val="0"/>
              </a:spcAft>
              <a:buNone/>
            </a:pPr>
            <a:r>
              <a:rPr lang="en-US" sz="2400" b="1" dirty="0">
                <a:latin typeface="Times New Roman"/>
                <a:ea typeface="Times New Roman"/>
                <a:cs typeface="Times New Roman"/>
                <a:sym typeface="Times New Roman"/>
              </a:rPr>
              <a:t>5. </a:t>
            </a:r>
            <a:r>
              <a:rPr lang="en-US" sz="2400" b="1" dirty="0" err="1">
                <a:latin typeface="Times New Roman"/>
                <a:ea typeface="Times New Roman"/>
                <a:cs typeface="Times New Roman"/>
                <a:sym typeface="Times New Roman"/>
              </a:rPr>
              <a:t>Ciphertext</a:t>
            </a:r>
            <a:r>
              <a:rPr lang="en-US" sz="2400" b="1" dirty="0">
                <a:latin typeface="Times New Roman"/>
                <a:ea typeface="Times New Roman"/>
                <a:cs typeface="Times New Roman"/>
                <a:sym typeface="Times New Roman"/>
              </a:rPr>
              <a:t>: </a:t>
            </a:r>
            <a:r>
              <a:rPr lang="en-US" sz="2400" dirty="0">
                <a:latin typeface="Times New Roman"/>
                <a:ea typeface="Times New Roman"/>
                <a:cs typeface="Times New Roman"/>
                <a:sym typeface="Times New Roman"/>
              </a:rPr>
              <a:t>This is the scrambled message produced as output. It depends on the plaintext and the secret key.</a:t>
            </a:r>
            <a:endParaRPr sz="2400" dirty="0">
              <a:latin typeface="Times New Roman"/>
              <a:ea typeface="Times New Roman"/>
              <a:cs typeface="Times New Roman"/>
              <a:sym typeface="Times New Roman"/>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5" name="Google Shape;125;g14868d8e63e_0_19"/>
          <p:cNvSpPr txBox="1">
            <a:spLocks noGrp="1"/>
          </p:cNvSpPr>
          <p:nvPr>
            <p:ph type="body" idx="4294967295"/>
          </p:nvPr>
        </p:nvSpPr>
        <p:spPr>
          <a:xfrm>
            <a:off x="578733" y="1122745"/>
            <a:ext cx="8113853" cy="5201856"/>
          </a:xfrm>
          <a:prstGeom prst="rect">
            <a:avLst/>
          </a:prstGeom>
        </p:spPr>
        <p:txBody>
          <a:bodyPr spcFirstLastPara="1" wrap="square" lIns="91425" tIns="45700" rIns="91425" bIns="45700" anchor="t" anchorCtr="0">
            <a:normAutofit/>
          </a:bodyPr>
          <a:lstStyle/>
          <a:p>
            <a:pPr marL="0" lvl="0" indent="0" algn="ctr" rtl="0">
              <a:spcBef>
                <a:spcPts val="350"/>
              </a:spcBef>
              <a:spcAft>
                <a:spcPts val="0"/>
              </a:spcAft>
              <a:buClr>
                <a:schemeClr val="dk1"/>
              </a:buClr>
              <a:buSzPts val="1100"/>
              <a:buFont typeface="Arial"/>
              <a:buNone/>
            </a:pPr>
            <a:r>
              <a:rPr lang="en-US" sz="2000" dirty="0">
                <a:latin typeface="Times New Roman"/>
                <a:ea typeface="Times New Roman"/>
                <a:cs typeface="Times New Roman"/>
                <a:sym typeface="Times New Roman"/>
              </a:rPr>
              <a:t>Figure: Model </a:t>
            </a:r>
            <a:r>
              <a:rPr lang="en-US" sz="1900" dirty="0">
                <a:latin typeface="Times New Roman"/>
                <a:ea typeface="Times New Roman"/>
                <a:cs typeface="Times New Roman"/>
                <a:sym typeface="Times New Roman"/>
              </a:rPr>
              <a:t>of Symmetric Cryptosystem</a:t>
            </a:r>
            <a:endParaRPr sz="3600" dirty="0"/>
          </a:p>
        </p:txBody>
      </p:sp>
      <p:pic>
        <p:nvPicPr>
          <p:cNvPr id="126" name="Google Shape;126;g14868d8e63e_0_19"/>
          <p:cNvPicPr preferRelativeResize="0"/>
          <p:nvPr/>
        </p:nvPicPr>
        <p:blipFill>
          <a:blip r:embed="rId3">
            <a:alphaModFix/>
          </a:blip>
          <a:stretch>
            <a:fillRect/>
          </a:stretch>
        </p:blipFill>
        <p:spPr>
          <a:xfrm>
            <a:off x="798654" y="1967696"/>
            <a:ext cx="7083706" cy="424790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g14868d8e63e_0_26"/>
          <p:cNvSpPr txBox="1">
            <a:spLocks noGrp="1"/>
          </p:cNvSpPr>
          <p:nvPr>
            <p:ph type="title"/>
          </p:nvPr>
        </p:nvSpPr>
        <p:spPr>
          <a:xfrm>
            <a:off x="457200" y="163778"/>
            <a:ext cx="8229600" cy="820069"/>
          </a:xfrm>
          <a:prstGeom prst="rect">
            <a:avLst/>
          </a:prstGeom>
        </p:spPr>
        <p:txBody>
          <a:bodyPr spcFirstLastPara="1" wrap="square" lIns="0" tIns="45700" rIns="0" bIns="0" anchor="b" anchorCtr="0">
            <a:normAutofit/>
          </a:bodyPr>
          <a:lstStyle/>
          <a:p>
            <a:pPr marL="0" lvl="0" indent="0" algn="ctr" rtl="0">
              <a:spcBef>
                <a:spcPts val="890"/>
              </a:spcBef>
              <a:spcAft>
                <a:spcPts val="0"/>
              </a:spcAft>
              <a:buClr>
                <a:schemeClr val="dk1"/>
              </a:buClr>
              <a:buSzPts val="1100"/>
              <a:buFont typeface="Arial"/>
              <a:buNone/>
            </a:pPr>
            <a:r>
              <a:rPr lang="en-US" sz="3200" b="1" dirty="0">
                <a:solidFill>
                  <a:schemeClr val="tx1"/>
                </a:solidFill>
                <a:latin typeface="Times New Roman"/>
                <a:ea typeface="Times New Roman"/>
                <a:cs typeface="Times New Roman"/>
                <a:sym typeface="Times New Roman"/>
              </a:rPr>
              <a:t>Cryptography</a:t>
            </a:r>
            <a:endParaRPr sz="7000" dirty="0">
              <a:solidFill>
                <a:schemeClr val="tx1"/>
              </a:solidFill>
            </a:endParaRPr>
          </a:p>
        </p:txBody>
      </p:sp>
      <p:sp>
        <p:nvSpPr>
          <p:cNvPr id="132" name="Google Shape;132;g14868d8e63e_0_26"/>
          <p:cNvSpPr txBox="1">
            <a:spLocks noGrp="1"/>
          </p:cNvSpPr>
          <p:nvPr>
            <p:ph type="body" idx="1"/>
          </p:nvPr>
        </p:nvSpPr>
        <p:spPr>
          <a:xfrm>
            <a:off x="145473" y="982649"/>
            <a:ext cx="8873836" cy="5711572"/>
          </a:xfrm>
          <a:prstGeom prst="rect">
            <a:avLst/>
          </a:prstGeom>
        </p:spPr>
        <p:txBody>
          <a:bodyPr spcFirstLastPara="1" wrap="square" lIns="91425" tIns="45700" rIns="91425" bIns="45700" anchor="t" anchorCtr="0">
            <a:noAutofit/>
          </a:bodyPr>
          <a:lstStyle/>
          <a:p>
            <a:pPr marL="0" marR="0" lvl="0" indent="0" algn="just" rtl="0">
              <a:lnSpc>
                <a:spcPct val="103750"/>
              </a:lnSpc>
              <a:spcBef>
                <a:spcPts val="650"/>
              </a:spcBef>
              <a:spcAft>
                <a:spcPts val="0"/>
              </a:spcAft>
              <a:buClr>
                <a:schemeClr val="dk1"/>
              </a:buClr>
              <a:buSzPts val="1100"/>
              <a:buFont typeface="Arial"/>
              <a:buNone/>
            </a:pPr>
            <a:r>
              <a:rPr lang="en-US" sz="2000" b="1" dirty="0">
                <a:latin typeface="Times New Roman"/>
                <a:ea typeface="Times New Roman"/>
                <a:cs typeface="Times New Roman"/>
                <a:sym typeface="Times New Roman"/>
              </a:rPr>
              <a:t>1. The type of operations used for transforming plaintext to ciphertext. </a:t>
            </a:r>
          </a:p>
          <a:p>
            <a:pPr marL="0" marR="0" lvl="0" indent="0" algn="just" rtl="0">
              <a:lnSpc>
                <a:spcPct val="103750"/>
              </a:lnSpc>
              <a:spcBef>
                <a:spcPts val="650"/>
              </a:spcBef>
              <a:spcAft>
                <a:spcPts val="0"/>
              </a:spcAft>
              <a:buClr>
                <a:schemeClr val="dk1"/>
              </a:buClr>
              <a:buSzPts val="1100"/>
              <a:buFont typeface="Arial"/>
              <a:buNone/>
            </a:pPr>
            <a:r>
              <a:rPr lang="en-US" sz="2000" dirty="0">
                <a:latin typeface="Times New Roman"/>
                <a:ea typeface="Times New Roman"/>
                <a:cs typeface="Times New Roman"/>
                <a:sym typeface="Times New Roman"/>
              </a:rPr>
              <a:t>All encryption algorithms are based on two general principles: </a:t>
            </a:r>
            <a:r>
              <a:rPr lang="en-US" sz="2000" b="1" dirty="0">
                <a:latin typeface="Times New Roman"/>
                <a:ea typeface="Times New Roman"/>
                <a:cs typeface="Times New Roman"/>
                <a:sym typeface="Times New Roman"/>
              </a:rPr>
              <a:t>substitution</a:t>
            </a:r>
            <a:r>
              <a:rPr lang="en-US" sz="2000" dirty="0">
                <a:latin typeface="Times New Roman"/>
                <a:ea typeface="Times New Roman"/>
                <a:cs typeface="Times New Roman"/>
                <a:sym typeface="Times New Roman"/>
              </a:rPr>
              <a:t>, in which each element in the plaintext (bit, letter, group of bits or letters) is mapped into another element, and </a:t>
            </a:r>
            <a:r>
              <a:rPr lang="en-US" sz="2000" b="1" dirty="0">
                <a:latin typeface="Times New Roman"/>
                <a:ea typeface="Times New Roman"/>
                <a:cs typeface="Times New Roman"/>
                <a:sym typeface="Times New Roman"/>
              </a:rPr>
              <a:t>transposition</a:t>
            </a:r>
            <a:r>
              <a:rPr lang="en-US" sz="2000" dirty="0">
                <a:latin typeface="Times New Roman"/>
                <a:ea typeface="Times New Roman"/>
                <a:cs typeface="Times New Roman"/>
                <a:sym typeface="Times New Roman"/>
              </a:rPr>
              <a:t>, in which elements in the plaintext are rearranged. </a:t>
            </a:r>
          </a:p>
          <a:p>
            <a:pPr marL="0" marR="0" lvl="0" indent="0" algn="just" rtl="0">
              <a:lnSpc>
                <a:spcPct val="103750"/>
              </a:lnSpc>
              <a:spcBef>
                <a:spcPts val="650"/>
              </a:spcBef>
              <a:spcAft>
                <a:spcPts val="0"/>
              </a:spcAft>
              <a:buClr>
                <a:schemeClr val="dk1"/>
              </a:buClr>
              <a:buSzPts val="1100"/>
              <a:buFont typeface="Arial"/>
              <a:buNone/>
            </a:pPr>
            <a:r>
              <a:rPr lang="en-US" sz="2000" dirty="0">
                <a:latin typeface="Times New Roman"/>
                <a:ea typeface="Times New Roman"/>
                <a:cs typeface="Times New Roman"/>
                <a:sym typeface="Times New Roman"/>
              </a:rPr>
              <a:t>The fundamental requirement is that no information be lost </a:t>
            </a:r>
            <a:r>
              <a:rPr lang="en-US" sz="2000" u="sng" dirty="0">
                <a:latin typeface="Times New Roman"/>
                <a:ea typeface="Times New Roman"/>
                <a:cs typeface="Times New Roman"/>
                <a:sym typeface="Times New Roman"/>
              </a:rPr>
              <a:t>(i.e., that all operations are reversible).</a:t>
            </a:r>
            <a:r>
              <a:rPr lang="en-US" sz="2000" dirty="0">
                <a:latin typeface="Times New Roman"/>
                <a:ea typeface="Times New Roman"/>
                <a:cs typeface="Times New Roman"/>
                <a:sym typeface="Times New Roman"/>
              </a:rPr>
              <a:t> Most systems, referred to as </a:t>
            </a:r>
            <a:r>
              <a:rPr lang="en-US" sz="2000" i="1" dirty="0">
                <a:latin typeface="Times New Roman"/>
                <a:ea typeface="Times New Roman"/>
                <a:cs typeface="Times New Roman"/>
                <a:sym typeface="Times New Roman"/>
              </a:rPr>
              <a:t>product systems</a:t>
            </a:r>
            <a:r>
              <a:rPr lang="en-US" sz="2000" dirty="0">
                <a:latin typeface="Times New Roman"/>
                <a:ea typeface="Times New Roman"/>
                <a:cs typeface="Times New Roman"/>
                <a:sym typeface="Times New Roman"/>
              </a:rPr>
              <a:t>, involve multiple stages of substitutions and transpositions. </a:t>
            </a:r>
            <a:endParaRPr sz="2000" dirty="0">
              <a:latin typeface="Times New Roman"/>
              <a:ea typeface="Times New Roman"/>
              <a:cs typeface="Times New Roman"/>
              <a:sym typeface="Times New Roman"/>
            </a:endParaRPr>
          </a:p>
          <a:p>
            <a:pPr marL="0" marR="0" lvl="0" indent="0" algn="just" rtl="0">
              <a:lnSpc>
                <a:spcPct val="103750"/>
              </a:lnSpc>
              <a:spcBef>
                <a:spcPts val="330"/>
              </a:spcBef>
              <a:spcAft>
                <a:spcPts val="0"/>
              </a:spcAft>
              <a:buClr>
                <a:schemeClr val="dk1"/>
              </a:buClr>
              <a:buSzPts val="1100"/>
              <a:buFont typeface="Arial"/>
              <a:buNone/>
            </a:pPr>
            <a:r>
              <a:rPr lang="en-US" sz="2000" b="1" dirty="0">
                <a:latin typeface="Times New Roman"/>
                <a:ea typeface="Times New Roman"/>
                <a:cs typeface="Times New Roman"/>
                <a:sym typeface="Times New Roman"/>
              </a:rPr>
              <a:t>2. The number of keys used:- </a:t>
            </a:r>
            <a:r>
              <a:rPr lang="en-US" sz="2000" dirty="0">
                <a:latin typeface="Times New Roman"/>
                <a:ea typeface="Times New Roman"/>
                <a:cs typeface="Times New Roman"/>
                <a:sym typeface="Times New Roman"/>
              </a:rPr>
              <a:t>If both </a:t>
            </a:r>
            <a:r>
              <a:rPr lang="en-US" sz="2000" b="1" dirty="0">
                <a:latin typeface="Times New Roman"/>
                <a:ea typeface="Times New Roman"/>
                <a:cs typeface="Times New Roman"/>
                <a:sym typeface="Times New Roman"/>
              </a:rPr>
              <a:t>sender </a:t>
            </a:r>
            <a:r>
              <a:rPr lang="en-US" sz="2000" dirty="0">
                <a:latin typeface="Times New Roman"/>
                <a:ea typeface="Times New Roman"/>
                <a:cs typeface="Times New Roman"/>
                <a:sym typeface="Times New Roman"/>
              </a:rPr>
              <a:t>and </a:t>
            </a:r>
            <a:r>
              <a:rPr lang="en-US" sz="2000" b="1" dirty="0">
                <a:latin typeface="Times New Roman"/>
                <a:ea typeface="Times New Roman"/>
                <a:cs typeface="Times New Roman"/>
                <a:sym typeface="Times New Roman"/>
              </a:rPr>
              <a:t>receiver</a:t>
            </a:r>
            <a:r>
              <a:rPr lang="en-US" sz="2000" dirty="0">
                <a:latin typeface="Times New Roman"/>
                <a:ea typeface="Times New Roman"/>
                <a:cs typeface="Times New Roman"/>
                <a:sym typeface="Times New Roman"/>
              </a:rPr>
              <a:t> use the same key, the system is referred to as </a:t>
            </a:r>
            <a:r>
              <a:rPr lang="en-US" sz="2000" dirty="0">
                <a:solidFill>
                  <a:srgbClr val="0070C0"/>
                </a:solidFill>
                <a:latin typeface="Times New Roman"/>
                <a:ea typeface="Times New Roman"/>
                <a:cs typeface="Times New Roman"/>
                <a:sym typeface="Times New Roman"/>
              </a:rPr>
              <a:t>symmetric, single-key, secret-key, or conventional encryption</a:t>
            </a:r>
            <a:r>
              <a:rPr lang="en-US" sz="2000" dirty="0">
                <a:latin typeface="Times New Roman"/>
                <a:ea typeface="Times New Roman"/>
                <a:cs typeface="Times New Roman"/>
                <a:sym typeface="Times New Roman"/>
              </a:rPr>
              <a:t>. If the sender and receiver use different keys, the system is referred to as </a:t>
            </a:r>
            <a:r>
              <a:rPr lang="en-US" sz="2000" dirty="0">
                <a:solidFill>
                  <a:srgbClr val="0070C0"/>
                </a:solidFill>
                <a:latin typeface="Times New Roman"/>
                <a:ea typeface="Times New Roman"/>
                <a:cs typeface="Times New Roman"/>
                <a:sym typeface="Times New Roman"/>
              </a:rPr>
              <a:t>asymmetric, two-key, or public-key encryption.</a:t>
            </a:r>
            <a:endParaRPr sz="2000" dirty="0">
              <a:solidFill>
                <a:srgbClr val="0070C0"/>
              </a:solidFill>
              <a:latin typeface="Times New Roman"/>
              <a:ea typeface="Times New Roman"/>
              <a:cs typeface="Times New Roman"/>
              <a:sym typeface="Times New Roman"/>
            </a:endParaRPr>
          </a:p>
          <a:p>
            <a:pPr marL="0" marR="0" lvl="0" indent="0" algn="just" rtl="0">
              <a:lnSpc>
                <a:spcPct val="103750"/>
              </a:lnSpc>
              <a:spcBef>
                <a:spcPts val="315"/>
              </a:spcBef>
              <a:spcAft>
                <a:spcPts val="0"/>
              </a:spcAft>
              <a:buClr>
                <a:schemeClr val="dk1"/>
              </a:buClr>
              <a:buSzPts val="1100"/>
              <a:buFont typeface="Arial"/>
              <a:buNone/>
            </a:pPr>
            <a:r>
              <a:rPr lang="en-US" sz="2000" b="1" dirty="0">
                <a:latin typeface="Times New Roman"/>
                <a:ea typeface="Times New Roman"/>
                <a:cs typeface="Times New Roman"/>
                <a:sym typeface="Times New Roman"/>
              </a:rPr>
              <a:t>3. The way in which the plaintext is processed. </a:t>
            </a:r>
            <a:r>
              <a:rPr lang="en-US" sz="2000" dirty="0">
                <a:latin typeface="Times New Roman"/>
                <a:ea typeface="Times New Roman"/>
                <a:cs typeface="Times New Roman"/>
                <a:sym typeface="Times New Roman"/>
              </a:rPr>
              <a:t>A </a:t>
            </a:r>
            <a:r>
              <a:rPr lang="en-US" sz="2000" i="1" dirty="0">
                <a:latin typeface="Times New Roman"/>
                <a:ea typeface="Times New Roman"/>
                <a:cs typeface="Times New Roman"/>
                <a:sym typeface="Times New Roman"/>
              </a:rPr>
              <a:t>block cipher </a:t>
            </a:r>
            <a:r>
              <a:rPr lang="en-US" sz="2000" dirty="0">
                <a:latin typeface="Times New Roman"/>
                <a:ea typeface="Times New Roman"/>
                <a:cs typeface="Times New Roman"/>
                <a:sym typeface="Times New Roman"/>
              </a:rPr>
              <a:t>processes the input one block of elements at a time, producing an output block for each input block. A </a:t>
            </a:r>
            <a:r>
              <a:rPr lang="en-US" sz="2000" i="1" dirty="0">
                <a:latin typeface="Times New Roman"/>
                <a:ea typeface="Times New Roman"/>
                <a:cs typeface="Times New Roman"/>
                <a:sym typeface="Times New Roman"/>
              </a:rPr>
              <a:t>stream cipher </a:t>
            </a:r>
            <a:r>
              <a:rPr lang="en-US" sz="2000" dirty="0">
                <a:latin typeface="Times New Roman"/>
                <a:ea typeface="Times New Roman"/>
                <a:cs typeface="Times New Roman"/>
                <a:sym typeface="Times New Roman"/>
              </a:rPr>
              <a:t>processes the input elements continuously, producing output one element at a time, as it goes along.</a:t>
            </a:r>
            <a:endParaRPr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g14868d8e63e_0_31"/>
          <p:cNvSpPr txBox="1">
            <a:spLocks noGrp="1"/>
          </p:cNvSpPr>
          <p:nvPr>
            <p:ph type="title"/>
          </p:nvPr>
        </p:nvSpPr>
        <p:spPr>
          <a:xfrm>
            <a:off x="457200" y="286608"/>
            <a:ext cx="8229600" cy="546769"/>
          </a:xfrm>
          <a:prstGeom prst="rect">
            <a:avLst/>
          </a:prstGeom>
        </p:spPr>
        <p:txBody>
          <a:bodyPr spcFirstLastPara="1" wrap="square" lIns="0" tIns="45700" rIns="0" bIns="0" anchor="b" anchorCtr="0">
            <a:normAutofit fontScale="90000"/>
          </a:bodyPr>
          <a:lstStyle/>
          <a:p>
            <a:pPr marL="0" lvl="0" indent="0" algn="ctr" rtl="0">
              <a:spcBef>
                <a:spcPts val="880"/>
              </a:spcBef>
              <a:spcAft>
                <a:spcPts val="0"/>
              </a:spcAft>
              <a:buClr>
                <a:schemeClr val="dk1"/>
              </a:buClr>
              <a:buSzPts val="1100"/>
              <a:buFont typeface="Arial"/>
              <a:buNone/>
            </a:pPr>
            <a:r>
              <a:rPr lang="en-US" sz="2800" b="1" dirty="0">
                <a:solidFill>
                  <a:schemeClr val="tx1"/>
                </a:solidFill>
                <a:latin typeface="Times New Roman"/>
                <a:ea typeface="Times New Roman"/>
                <a:cs typeface="Times New Roman"/>
                <a:sym typeface="Times New Roman"/>
              </a:rPr>
              <a:t>Cryptanalysis</a:t>
            </a:r>
            <a:endParaRPr sz="6600" dirty="0">
              <a:solidFill>
                <a:schemeClr val="tx1"/>
              </a:solidFill>
            </a:endParaRPr>
          </a:p>
        </p:txBody>
      </p:sp>
      <p:sp>
        <p:nvSpPr>
          <p:cNvPr id="138" name="Google Shape;138;g14868d8e63e_0_31"/>
          <p:cNvSpPr txBox="1">
            <a:spLocks noGrp="1"/>
          </p:cNvSpPr>
          <p:nvPr>
            <p:ph type="body" idx="1"/>
          </p:nvPr>
        </p:nvSpPr>
        <p:spPr>
          <a:xfrm>
            <a:off x="184250" y="914400"/>
            <a:ext cx="8959750" cy="5410000"/>
          </a:xfrm>
          <a:prstGeom prst="rect">
            <a:avLst/>
          </a:prstGeom>
        </p:spPr>
        <p:txBody>
          <a:bodyPr spcFirstLastPara="1" wrap="square" lIns="91425" tIns="45700" rIns="91425" bIns="45700" anchor="t" anchorCtr="0">
            <a:normAutofit/>
          </a:bodyPr>
          <a:lstStyle/>
          <a:p>
            <a:pPr marL="600075" marR="0" lvl="0" indent="-349250" algn="just" rtl="0">
              <a:lnSpc>
                <a:spcPct val="150000"/>
              </a:lnSpc>
              <a:spcBef>
                <a:spcPts val="600"/>
              </a:spcBef>
              <a:spcAft>
                <a:spcPts val="0"/>
              </a:spcAft>
              <a:buClr>
                <a:schemeClr val="dk1"/>
              </a:buClr>
              <a:buSzPts val="1900"/>
              <a:buFont typeface="Times New Roman"/>
              <a:buChar char="●"/>
            </a:pPr>
            <a:r>
              <a:rPr lang="en-US" sz="1900" dirty="0">
                <a:latin typeface="Times New Roman"/>
                <a:ea typeface="Times New Roman"/>
                <a:cs typeface="Times New Roman"/>
                <a:sym typeface="Times New Roman"/>
              </a:rPr>
              <a:t>Cryptanalysis: Cryptanalytic attacks rely on the nature of the algorithm plus perhaps some knowledge of the general characteristics of the plaintext OR even some sample plaintext–ciphertext pairs. This type of attack exploits the characteristics of the algorithm to attempt to deduce a specific plaintext or to deduce the key being used.</a:t>
            </a:r>
            <a:endParaRPr sz="1900" dirty="0">
              <a:latin typeface="Times New Roman"/>
              <a:ea typeface="Times New Roman"/>
              <a:cs typeface="Times New Roman"/>
              <a:sym typeface="Times New Roman"/>
            </a:endParaRPr>
          </a:p>
          <a:p>
            <a:pPr marL="0" marR="0" lvl="0" indent="0" algn="just" rtl="0">
              <a:lnSpc>
                <a:spcPct val="150000"/>
              </a:lnSpc>
              <a:spcBef>
                <a:spcPts val="600"/>
              </a:spcBef>
              <a:spcAft>
                <a:spcPts val="0"/>
              </a:spcAft>
              <a:buNone/>
            </a:pPr>
            <a:endParaRPr sz="1900" dirty="0">
              <a:latin typeface="Times New Roman"/>
              <a:ea typeface="Times New Roman"/>
              <a:cs typeface="Times New Roman"/>
              <a:sym typeface="Times New Roman"/>
            </a:endParaRPr>
          </a:p>
          <a:p>
            <a:pPr marL="0" marR="0" lvl="0" indent="0" algn="just" rtl="0">
              <a:lnSpc>
                <a:spcPct val="150000"/>
              </a:lnSpc>
              <a:spcBef>
                <a:spcPts val="600"/>
              </a:spcBef>
              <a:spcAft>
                <a:spcPts val="0"/>
              </a:spcAft>
              <a:buNone/>
            </a:pPr>
            <a:endParaRPr sz="1000" dirty="0">
              <a:latin typeface="Times New Roman"/>
              <a:ea typeface="Times New Roman"/>
              <a:cs typeface="Times New Roman"/>
              <a:sym typeface="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g14868d8e63e_0_37"/>
          <p:cNvSpPr txBox="1">
            <a:spLocks noGrp="1"/>
          </p:cNvSpPr>
          <p:nvPr>
            <p:ph type="title"/>
          </p:nvPr>
        </p:nvSpPr>
        <p:spPr>
          <a:xfrm>
            <a:off x="457200" y="245652"/>
            <a:ext cx="8229600" cy="511800"/>
          </a:xfrm>
          <a:prstGeom prst="rect">
            <a:avLst/>
          </a:prstGeom>
        </p:spPr>
        <p:txBody>
          <a:bodyPr spcFirstLastPara="1" wrap="square" lIns="0" tIns="45700" rIns="0" bIns="0" anchor="b" anchorCtr="0">
            <a:normAutofit fontScale="90000"/>
          </a:bodyPr>
          <a:lstStyle/>
          <a:p>
            <a:pPr marL="0" lvl="0" indent="0" algn="ctr" rtl="0">
              <a:spcBef>
                <a:spcPts val="880"/>
              </a:spcBef>
              <a:spcAft>
                <a:spcPts val="0"/>
              </a:spcAft>
              <a:buClr>
                <a:schemeClr val="dk1"/>
              </a:buClr>
              <a:buSzPts val="1100"/>
              <a:buFont typeface="Arial"/>
              <a:buNone/>
            </a:pPr>
            <a:r>
              <a:rPr lang="en-US" sz="3000" b="1" dirty="0">
                <a:solidFill>
                  <a:schemeClr val="tx1"/>
                </a:solidFill>
                <a:latin typeface="Times New Roman"/>
                <a:ea typeface="Times New Roman"/>
                <a:cs typeface="Times New Roman"/>
                <a:sym typeface="Times New Roman"/>
              </a:rPr>
              <a:t>Brute-Force Attack</a:t>
            </a:r>
            <a:endParaRPr sz="6800" b="1" dirty="0">
              <a:solidFill>
                <a:schemeClr val="tx1"/>
              </a:solidFill>
            </a:endParaRPr>
          </a:p>
        </p:txBody>
      </p:sp>
      <p:sp>
        <p:nvSpPr>
          <p:cNvPr id="144" name="Google Shape;144;g14868d8e63e_0_37"/>
          <p:cNvSpPr txBox="1">
            <a:spLocks noGrp="1"/>
          </p:cNvSpPr>
          <p:nvPr>
            <p:ph type="body" idx="1"/>
          </p:nvPr>
        </p:nvSpPr>
        <p:spPr>
          <a:xfrm>
            <a:off x="204725" y="1226916"/>
            <a:ext cx="8592034" cy="5097533"/>
          </a:xfrm>
          <a:prstGeom prst="rect">
            <a:avLst/>
          </a:prstGeom>
        </p:spPr>
        <p:txBody>
          <a:bodyPr spcFirstLastPara="1" wrap="square" lIns="91425" tIns="45700" rIns="91425" bIns="45700" anchor="t" anchorCtr="0">
            <a:noAutofit/>
          </a:bodyPr>
          <a:lstStyle/>
          <a:p>
            <a:pPr marL="600075" marR="0" lvl="0" indent="-342900" algn="just" rtl="0">
              <a:lnSpc>
                <a:spcPct val="103750"/>
              </a:lnSpc>
              <a:spcBef>
                <a:spcPts val="0"/>
              </a:spcBef>
              <a:spcAft>
                <a:spcPts val="0"/>
              </a:spcAft>
              <a:buClr>
                <a:schemeClr val="dk1"/>
              </a:buClr>
              <a:buSzPts val="1800"/>
              <a:buFont typeface="Times New Roman"/>
              <a:buChar char="●"/>
            </a:pPr>
            <a:r>
              <a:rPr lang="en-US" sz="2000" b="1" dirty="0">
                <a:latin typeface="Times New Roman" panose="02020603050405020304" pitchFamily="18" charset="0"/>
                <a:ea typeface="Times New Roman"/>
                <a:cs typeface="Times New Roman" panose="02020603050405020304" pitchFamily="18" charset="0"/>
                <a:sym typeface="Times New Roman"/>
              </a:rPr>
              <a:t>Brute-force attack: </a:t>
            </a:r>
            <a:r>
              <a:rPr lang="en-US" sz="2000" dirty="0">
                <a:latin typeface="Times New Roman" panose="02020603050405020304" pitchFamily="18" charset="0"/>
                <a:ea typeface="Times New Roman"/>
                <a:cs typeface="Times New Roman" panose="02020603050405020304" pitchFamily="18" charset="0"/>
                <a:sym typeface="Times New Roman"/>
              </a:rPr>
              <a:t>The attacker tries every possible key on a piece of cipher- text until an intelligible translation into plaintext is obtained. On average, half of all possible keys must be tried to achieve success.</a:t>
            </a:r>
            <a:endParaRPr sz="2000" dirty="0">
              <a:latin typeface="Times New Roman" panose="02020603050405020304" pitchFamily="18" charset="0"/>
              <a:ea typeface="Times New Roman"/>
              <a:cs typeface="Times New Roman" panose="02020603050405020304" pitchFamily="18" charset="0"/>
              <a:sym typeface="Times New Roman"/>
            </a:endParaRPr>
          </a:p>
          <a:p>
            <a:pPr marL="0" marR="0" lvl="0" indent="0" algn="just" rtl="0">
              <a:lnSpc>
                <a:spcPct val="103750"/>
              </a:lnSpc>
              <a:spcBef>
                <a:spcPts val="0"/>
              </a:spcBef>
              <a:spcAft>
                <a:spcPts val="0"/>
              </a:spcAft>
              <a:buNone/>
            </a:pPr>
            <a:endParaRPr sz="2000" dirty="0">
              <a:latin typeface="Times New Roman" panose="02020603050405020304" pitchFamily="18" charset="0"/>
              <a:ea typeface="Times New Roman"/>
              <a:cs typeface="Times New Roman" panose="02020603050405020304" pitchFamily="18" charset="0"/>
              <a:sym typeface="Times New Roman"/>
            </a:endParaRPr>
          </a:p>
          <a:p>
            <a:pPr marL="0" marR="0" lvl="0" indent="0" algn="just" rtl="0">
              <a:lnSpc>
                <a:spcPct val="103750"/>
              </a:lnSpc>
              <a:spcBef>
                <a:spcPts val="25"/>
              </a:spcBef>
              <a:spcAft>
                <a:spcPts val="0"/>
              </a:spcAft>
              <a:buClr>
                <a:schemeClr val="dk1"/>
              </a:buClr>
              <a:buSzPts val="1100"/>
              <a:buFont typeface="Arial"/>
              <a:buNone/>
            </a:pPr>
            <a:r>
              <a:rPr lang="en-US" sz="2000" dirty="0">
                <a:latin typeface="Times New Roman" panose="02020603050405020304" pitchFamily="18" charset="0"/>
                <a:ea typeface="Times New Roman"/>
                <a:cs typeface="Times New Roman" panose="02020603050405020304" pitchFamily="18" charset="0"/>
                <a:sym typeface="Times New Roman"/>
              </a:rPr>
              <a:t>That is, if there are </a:t>
            </a:r>
            <a:r>
              <a:rPr lang="en-US" sz="2000" i="1" dirty="0">
                <a:latin typeface="Times New Roman" panose="02020603050405020304" pitchFamily="18" charset="0"/>
                <a:ea typeface="Times New Roman"/>
                <a:cs typeface="Times New Roman" panose="02020603050405020304" pitchFamily="18" charset="0"/>
                <a:sym typeface="Times New Roman"/>
              </a:rPr>
              <a:t>X </a:t>
            </a:r>
            <a:r>
              <a:rPr lang="en-US" sz="2000" dirty="0">
                <a:latin typeface="Times New Roman" panose="02020603050405020304" pitchFamily="18" charset="0"/>
                <a:ea typeface="Times New Roman"/>
                <a:cs typeface="Times New Roman" panose="02020603050405020304" pitchFamily="18" charset="0"/>
                <a:sym typeface="Times New Roman"/>
              </a:rPr>
              <a:t>different keys, on average an attacker would discover the actual key after </a:t>
            </a:r>
            <a:r>
              <a:rPr lang="en-US" sz="2000" i="1" dirty="0">
                <a:latin typeface="Times New Roman" panose="02020603050405020304" pitchFamily="18" charset="0"/>
                <a:ea typeface="Times New Roman"/>
                <a:cs typeface="Times New Roman" panose="02020603050405020304" pitchFamily="18" charset="0"/>
                <a:sym typeface="Times New Roman"/>
              </a:rPr>
              <a:t>X</a:t>
            </a:r>
            <a:r>
              <a:rPr lang="en-US" sz="2000" dirty="0">
                <a:latin typeface="Times New Roman" panose="02020603050405020304" pitchFamily="18" charset="0"/>
                <a:ea typeface="Trebuchet MS"/>
                <a:cs typeface="Times New Roman" panose="02020603050405020304" pitchFamily="18" charset="0"/>
                <a:sym typeface="Trebuchet MS"/>
              </a:rPr>
              <a:t>&gt;</a:t>
            </a:r>
            <a:r>
              <a:rPr lang="en-US" sz="2000" dirty="0">
                <a:latin typeface="Times New Roman" panose="02020603050405020304" pitchFamily="18" charset="0"/>
                <a:ea typeface="Times New Roman"/>
                <a:cs typeface="Times New Roman" panose="02020603050405020304" pitchFamily="18" charset="0"/>
                <a:sym typeface="Times New Roman"/>
              </a:rPr>
              <a:t>2 tries. </a:t>
            </a:r>
          </a:p>
          <a:p>
            <a:pPr marL="0" marR="0" lvl="0" indent="0" algn="just" rtl="0">
              <a:lnSpc>
                <a:spcPct val="103750"/>
              </a:lnSpc>
              <a:spcBef>
                <a:spcPts val="25"/>
              </a:spcBef>
              <a:spcAft>
                <a:spcPts val="0"/>
              </a:spcAft>
              <a:buClr>
                <a:schemeClr val="dk1"/>
              </a:buClr>
              <a:buSzPts val="1100"/>
              <a:buFont typeface="Arial"/>
              <a:buNone/>
            </a:pPr>
            <a:r>
              <a:rPr lang="en-US" sz="2000" dirty="0">
                <a:latin typeface="Times New Roman" panose="02020603050405020304" pitchFamily="18" charset="0"/>
                <a:ea typeface="Times New Roman"/>
                <a:cs typeface="Times New Roman" panose="02020603050405020304" pitchFamily="18" charset="0"/>
                <a:sym typeface="Times New Roman"/>
              </a:rPr>
              <a:t>If the message is just plain text in English, then the result pops out easily, although the task of recognizing English would have to be automated. </a:t>
            </a:r>
          </a:p>
          <a:p>
            <a:pPr marL="0" marR="0" lvl="0" indent="0" algn="just" rtl="0">
              <a:lnSpc>
                <a:spcPct val="103750"/>
              </a:lnSpc>
              <a:spcBef>
                <a:spcPts val="25"/>
              </a:spcBef>
              <a:spcAft>
                <a:spcPts val="0"/>
              </a:spcAft>
              <a:buClr>
                <a:schemeClr val="dk1"/>
              </a:buClr>
              <a:buSzPts val="1100"/>
              <a:buFont typeface="Arial"/>
              <a:buNone/>
            </a:pPr>
            <a:r>
              <a:rPr lang="en-US" sz="2000" dirty="0">
                <a:solidFill>
                  <a:srgbClr val="0070C0"/>
                </a:solidFill>
                <a:latin typeface="Times New Roman" panose="02020603050405020304" pitchFamily="18" charset="0"/>
                <a:ea typeface="Times New Roman"/>
                <a:cs typeface="Times New Roman" panose="02020603050405020304" pitchFamily="18" charset="0"/>
                <a:sym typeface="Times New Roman"/>
              </a:rPr>
              <a:t>If the text message has been compressed before encryption, then recognition is more difficult.</a:t>
            </a:r>
          </a:p>
          <a:p>
            <a:pPr marL="0" marR="0" lvl="0" indent="0" algn="just" rtl="0">
              <a:lnSpc>
                <a:spcPct val="103750"/>
              </a:lnSpc>
              <a:spcBef>
                <a:spcPts val="25"/>
              </a:spcBef>
              <a:spcAft>
                <a:spcPts val="0"/>
              </a:spcAft>
              <a:buClr>
                <a:schemeClr val="dk1"/>
              </a:buClr>
              <a:buSzPts val="1100"/>
              <a:buFont typeface="Arial"/>
              <a:buNone/>
            </a:pPr>
            <a:r>
              <a:rPr lang="en-US" sz="2000" dirty="0">
                <a:solidFill>
                  <a:srgbClr val="7030A0"/>
                </a:solidFill>
                <a:latin typeface="Times New Roman" panose="02020603050405020304" pitchFamily="18" charset="0"/>
                <a:ea typeface="Times New Roman"/>
                <a:cs typeface="Times New Roman" panose="02020603050405020304" pitchFamily="18" charset="0"/>
                <a:sym typeface="Times New Roman"/>
              </a:rPr>
              <a:t>And if the message is some more general type of data, such as a numerical file, and this has been compressed, the problem becomes even more difficult to automate. </a:t>
            </a:r>
          </a:p>
          <a:p>
            <a:pPr marL="0" marR="0" lvl="0" indent="0" algn="just" rtl="0">
              <a:lnSpc>
                <a:spcPct val="103750"/>
              </a:lnSpc>
              <a:spcBef>
                <a:spcPts val="25"/>
              </a:spcBef>
              <a:spcAft>
                <a:spcPts val="0"/>
              </a:spcAft>
              <a:buClr>
                <a:schemeClr val="dk1"/>
              </a:buClr>
              <a:buSzPts val="1100"/>
              <a:buFont typeface="Arial"/>
              <a:buNone/>
            </a:pPr>
            <a:r>
              <a:rPr lang="en-US" sz="2000" dirty="0">
                <a:latin typeface="Times New Roman" panose="02020603050405020304" pitchFamily="18" charset="0"/>
                <a:ea typeface="Times New Roman"/>
                <a:cs typeface="Times New Roman" panose="02020603050405020304" pitchFamily="18" charset="0"/>
                <a:sym typeface="Times New Roman"/>
              </a:rPr>
              <a:t>Thus, to supplement the brute-force approach, some degree of knowledge about the expected plaintext is needed, and some means of automatically distinguishing plaintext from garble is also needed.</a:t>
            </a:r>
            <a:endParaRPr sz="2000" dirty="0">
              <a:latin typeface="Times New Roman" panose="02020603050405020304" pitchFamily="18" charset="0"/>
              <a:ea typeface="Times New Roman"/>
              <a:cs typeface="Times New Roman" panose="02020603050405020304" pitchFamily="18" charset="0"/>
              <a:sym typeface="Times New Roman"/>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g14868d8e63e_0_42"/>
          <p:cNvSpPr txBox="1">
            <a:spLocks noGrp="1"/>
          </p:cNvSpPr>
          <p:nvPr>
            <p:ph type="title"/>
          </p:nvPr>
        </p:nvSpPr>
        <p:spPr>
          <a:xfrm>
            <a:off x="457200" y="245662"/>
            <a:ext cx="8229600" cy="777900"/>
          </a:xfrm>
          <a:prstGeom prst="rect">
            <a:avLst/>
          </a:prstGeom>
        </p:spPr>
        <p:txBody>
          <a:bodyPr spcFirstLastPara="1" wrap="square" lIns="0" tIns="45700" rIns="0" bIns="0" anchor="b" anchorCtr="0">
            <a:normAutofit/>
          </a:bodyPr>
          <a:lstStyle/>
          <a:p>
            <a:pPr marL="0" lvl="0" indent="0" algn="ctr" rtl="0">
              <a:spcBef>
                <a:spcPts val="0"/>
              </a:spcBef>
              <a:spcAft>
                <a:spcPts val="0"/>
              </a:spcAft>
              <a:buClr>
                <a:schemeClr val="dk1"/>
              </a:buClr>
              <a:buSzPts val="1100"/>
              <a:buFont typeface="Arial"/>
              <a:buNone/>
            </a:pPr>
            <a:r>
              <a:rPr lang="en-US" sz="2700" b="1">
                <a:solidFill>
                  <a:schemeClr val="dk1"/>
                </a:solidFill>
                <a:latin typeface="Times New Roman"/>
                <a:ea typeface="Times New Roman"/>
                <a:cs typeface="Times New Roman"/>
                <a:sym typeface="Times New Roman"/>
              </a:rPr>
              <a:t>Substitution Techniques</a:t>
            </a:r>
            <a:endParaRPr sz="6500"/>
          </a:p>
        </p:txBody>
      </p:sp>
      <p:sp>
        <p:nvSpPr>
          <p:cNvPr id="150" name="Google Shape;150;g14868d8e63e_0_42"/>
          <p:cNvSpPr txBox="1">
            <a:spLocks noGrp="1"/>
          </p:cNvSpPr>
          <p:nvPr>
            <p:ph type="body" idx="1"/>
          </p:nvPr>
        </p:nvSpPr>
        <p:spPr>
          <a:xfrm>
            <a:off x="457200" y="1100831"/>
            <a:ext cx="8229600" cy="5490944"/>
          </a:xfrm>
          <a:prstGeom prst="rect">
            <a:avLst/>
          </a:prstGeom>
        </p:spPr>
        <p:txBody>
          <a:bodyPr spcFirstLastPara="1" wrap="square" lIns="91425" tIns="45700" rIns="91425" bIns="45700" anchor="t" anchorCtr="0">
            <a:normAutofit/>
          </a:bodyPr>
          <a:lstStyle/>
          <a:p>
            <a:pPr marL="0" marR="0" lvl="0" indent="0" algn="just" rtl="0">
              <a:lnSpc>
                <a:spcPct val="103750"/>
              </a:lnSpc>
              <a:spcBef>
                <a:spcPts val="10"/>
              </a:spcBef>
              <a:spcAft>
                <a:spcPts val="0"/>
              </a:spcAft>
              <a:buNone/>
            </a:pPr>
            <a:r>
              <a:rPr lang="en-US" sz="1800" dirty="0">
                <a:latin typeface="Times New Roman" panose="02020603050405020304" pitchFamily="18" charset="0"/>
                <a:ea typeface="Times New Roman"/>
                <a:cs typeface="Times New Roman" panose="02020603050405020304" pitchFamily="18" charset="0"/>
                <a:sym typeface="Times New Roman"/>
              </a:rPr>
              <a:t>A substitution technique is one in which the letters of plaintext are replaced by other letters or by numbers or symbols.</a:t>
            </a:r>
            <a:r>
              <a:rPr lang="en-US" sz="1800" baseline="30000" dirty="0">
                <a:latin typeface="Times New Roman" panose="02020603050405020304" pitchFamily="18" charset="0"/>
                <a:ea typeface="Times New Roman"/>
                <a:cs typeface="Times New Roman" panose="02020603050405020304" pitchFamily="18" charset="0"/>
                <a:sym typeface="Times New Roman"/>
              </a:rPr>
              <a:t>1</a:t>
            </a:r>
            <a:r>
              <a:rPr lang="en-US" sz="1800" dirty="0">
                <a:latin typeface="Times New Roman" panose="02020603050405020304" pitchFamily="18" charset="0"/>
                <a:ea typeface="Times New Roman"/>
                <a:cs typeface="Times New Roman" panose="02020603050405020304" pitchFamily="18" charset="0"/>
                <a:sym typeface="Times New Roman"/>
              </a:rPr>
              <a:t> If the plaintext is viewed as a sequence of bits, then substitution involves replacing plaintext bit patterns with ciphertext bit patterns.</a:t>
            </a:r>
          </a:p>
          <a:p>
            <a:pPr marL="342900" marR="0" lvl="0" indent="-342900" algn="just" rtl="0">
              <a:lnSpc>
                <a:spcPct val="103750"/>
              </a:lnSpc>
              <a:spcBef>
                <a:spcPts val="10"/>
              </a:spcBef>
              <a:spcAft>
                <a:spcPts val="0"/>
              </a:spcAft>
              <a:buAutoNum type="arabicPeriod"/>
            </a:pPr>
            <a:r>
              <a:rPr lang="en-US" sz="1800" b="1" dirty="0" err="1">
                <a:solidFill>
                  <a:schemeClr val="dk2"/>
                </a:solidFill>
                <a:latin typeface="Times New Roman" panose="02020603050405020304" pitchFamily="18" charset="0"/>
                <a:ea typeface="Times New Roman"/>
                <a:cs typeface="Times New Roman" panose="02020603050405020304" pitchFamily="18" charset="0"/>
                <a:sym typeface="Times New Roman"/>
              </a:rPr>
              <a:t>Casear</a:t>
            </a:r>
            <a:r>
              <a:rPr lang="en-US" sz="1800" b="1" dirty="0">
                <a:solidFill>
                  <a:schemeClr val="dk2"/>
                </a:solidFill>
                <a:latin typeface="Times New Roman" panose="02020603050405020304" pitchFamily="18" charset="0"/>
                <a:ea typeface="Times New Roman"/>
                <a:cs typeface="Times New Roman" panose="02020603050405020304" pitchFamily="18" charset="0"/>
                <a:sym typeface="Times New Roman"/>
              </a:rPr>
              <a:t> Cipher.</a:t>
            </a:r>
          </a:p>
          <a:p>
            <a:pPr marL="342900" marR="0" lvl="0" indent="-342900" algn="just" rtl="0">
              <a:lnSpc>
                <a:spcPct val="103750"/>
              </a:lnSpc>
              <a:spcBef>
                <a:spcPts val="10"/>
              </a:spcBef>
              <a:spcAft>
                <a:spcPts val="0"/>
              </a:spcAft>
              <a:buAutoNum type="arabicPeriod" startAt="2"/>
            </a:pPr>
            <a:r>
              <a:rPr lang="en-US" sz="1800" b="1" dirty="0">
                <a:solidFill>
                  <a:schemeClr val="dk2"/>
                </a:solidFill>
                <a:latin typeface="Times New Roman" panose="02020603050405020304" pitchFamily="18" charset="0"/>
                <a:ea typeface="Times New Roman"/>
                <a:cs typeface="Times New Roman" panose="02020603050405020304" pitchFamily="18" charset="0"/>
                <a:sym typeface="Times New Roman"/>
              </a:rPr>
              <a:t>Monoalphabetic Ciphers</a:t>
            </a:r>
            <a:r>
              <a:rPr lang="en-US" sz="1800" b="1" dirty="0">
                <a:solidFill>
                  <a:schemeClr val="dk2"/>
                </a:solidFill>
                <a:latin typeface="Times New Roman" panose="02020603050405020304" pitchFamily="18" charset="0"/>
                <a:ea typeface="Times New Roman"/>
                <a:cs typeface="Times New Roman" panose="02020603050405020304" pitchFamily="18" charset="0"/>
              </a:rPr>
              <a:t> -</a:t>
            </a:r>
            <a:r>
              <a:rPr lang="en-US" sz="1800" b="1" dirty="0">
                <a:latin typeface="Times New Roman" panose="02020603050405020304" pitchFamily="18" charset="0"/>
                <a:ea typeface="Times New Roman"/>
                <a:cs typeface="Times New Roman" panose="02020603050405020304" pitchFamily="18" charset="0"/>
                <a:sym typeface="Times New Roman"/>
              </a:rPr>
              <a:t> </a:t>
            </a:r>
            <a:r>
              <a:rPr lang="en-US" sz="1800" dirty="0">
                <a:latin typeface="Times New Roman" panose="02020603050405020304" pitchFamily="18" charset="0"/>
                <a:ea typeface="Times New Roman"/>
                <a:cs typeface="Times New Roman" panose="02020603050405020304" pitchFamily="18" charset="0"/>
                <a:sym typeface="Times New Roman"/>
              </a:rPr>
              <a:t>Defines a permutation of the elements in </a:t>
            </a:r>
            <a:r>
              <a:rPr lang="en-US" sz="1800" dirty="0">
                <a:latin typeface="Times New Roman" panose="02020603050405020304" pitchFamily="18" charset="0"/>
                <a:ea typeface="Cambria Math"/>
                <a:cs typeface="Times New Roman" panose="02020603050405020304" pitchFamily="18" charset="0"/>
                <a:sym typeface="Cambria Math"/>
              </a:rPr>
              <a:t>𝞢</a:t>
            </a:r>
            <a:r>
              <a:rPr lang="en-US" sz="1800" dirty="0">
                <a:latin typeface="Times New Roman" panose="02020603050405020304" pitchFamily="18" charset="0"/>
                <a:ea typeface="Times New Roman"/>
                <a:cs typeface="Times New Roman" panose="02020603050405020304" pitchFamily="18" charset="0"/>
                <a:sym typeface="Times New Roman"/>
              </a:rPr>
              <a:t>. </a:t>
            </a:r>
          </a:p>
          <a:p>
            <a:pPr marL="0" marR="0" lvl="0" indent="0" algn="just" rtl="0">
              <a:lnSpc>
                <a:spcPct val="103750"/>
              </a:lnSpc>
              <a:spcBef>
                <a:spcPts val="10"/>
              </a:spcBef>
              <a:spcAft>
                <a:spcPts val="0"/>
              </a:spcAft>
              <a:buNone/>
            </a:pPr>
            <a:r>
              <a:rPr lang="en-US" sz="1800" dirty="0">
                <a:latin typeface="Times New Roman" panose="02020603050405020304" pitchFamily="18" charset="0"/>
                <a:ea typeface="Times New Roman"/>
                <a:cs typeface="Times New Roman" panose="02020603050405020304" pitchFamily="18" charset="0"/>
                <a:sym typeface="Times New Roman"/>
              </a:rPr>
              <a:t>            There are 26! permutations; so, there are 26! possible monoalphabetic                             	substitution ciphers.</a:t>
            </a:r>
            <a:endParaRPr lang="en-US" sz="1800" dirty="0">
              <a:latin typeface="Times New Roman" panose="02020603050405020304" pitchFamily="18" charset="0"/>
              <a:ea typeface="Times New Roman"/>
              <a:cs typeface="Times New Roman" panose="02020603050405020304" pitchFamily="18" charset="0"/>
            </a:endParaRPr>
          </a:p>
          <a:p>
            <a:pPr marL="0" marR="0" lvl="0" indent="0" algn="just" rtl="0">
              <a:lnSpc>
                <a:spcPct val="103750"/>
              </a:lnSpc>
              <a:spcBef>
                <a:spcPts val="10"/>
              </a:spcBef>
              <a:spcAft>
                <a:spcPts val="0"/>
              </a:spcAft>
              <a:buNone/>
            </a:pPr>
            <a:r>
              <a:rPr lang="en-US" sz="1800" b="1" dirty="0">
                <a:solidFill>
                  <a:schemeClr val="dk2"/>
                </a:solidFill>
                <a:latin typeface="Times New Roman" panose="02020603050405020304" pitchFamily="18" charset="0"/>
                <a:ea typeface="Times New Roman"/>
                <a:cs typeface="Times New Roman" panose="02020603050405020304" pitchFamily="18" charset="0"/>
                <a:sym typeface="Times New Roman"/>
              </a:rPr>
              <a:t>3. Polyalphabetic Ciphers</a:t>
            </a:r>
            <a:endParaRPr sz="1800" dirty="0">
              <a:latin typeface="Times New Roman" panose="02020603050405020304" pitchFamily="18" charset="0"/>
              <a:cs typeface="Times New Roman" panose="02020603050405020304" pitchFamily="18" charset="0"/>
            </a:endParaRPr>
          </a:p>
          <a:p>
            <a:pPr marL="342900" lvl="0" indent="-342900" algn="just" rtl="0">
              <a:spcBef>
                <a:spcPts val="360"/>
              </a:spcBef>
              <a:spcAft>
                <a:spcPts val="0"/>
              </a:spcAft>
              <a:buClr>
                <a:schemeClr val="dk1"/>
              </a:buClr>
              <a:buSzPct val="79779"/>
              <a:buFont typeface="Arial"/>
              <a:buNone/>
            </a:pPr>
            <a:r>
              <a:rPr lang="en-US" sz="1800" dirty="0">
                <a:latin typeface="Times New Roman" panose="02020603050405020304" pitchFamily="18" charset="0"/>
                <a:ea typeface="Times New Roman"/>
                <a:cs typeface="Times New Roman" panose="02020603050405020304" pitchFamily="18" charset="0"/>
                <a:sym typeface="Times New Roman"/>
              </a:rPr>
              <a:t>       The ciphertext corresponding to a particular character in the plaintext is not fixed.</a:t>
            </a:r>
            <a:endParaRPr sz="1800" dirty="0">
              <a:latin typeface="Times New Roman" panose="02020603050405020304" pitchFamily="18" charset="0"/>
              <a:cs typeface="Times New Roman" panose="02020603050405020304" pitchFamily="18" charset="0"/>
            </a:endParaRPr>
          </a:p>
          <a:p>
            <a:pPr marL="342900" lvl="0" indent="-342900" algn="just" rtl="0">
              <a:spcBef>
                <a:spcPts val="360"/>
              </a:spcBef>
              <a:spcAft>
                <a:spcPts val="0"/>
              </a:spcAft>
              <a:buClr>
                <a:schemeClr val="dk1"/>
              </a:buClr>
              <a:buSzPct val="79779"/>
              <a:buFont typeface="Arial"/>
              <a:buNone/>
            </a:pPr>
            <a:r>
              <a:rPr lang="en-US" sz="1800" b="1" dirty="0">
                <a:solidFill>
                  <a:schemeClr val="dk2"/>
                </a:solidFill>
                <a:latin typeface="Times New Roman" panose="02020603050405020304" pitchFamily="18" charset="0"/>
                <a:cs typeface="Times New Roman" panose="02020603050405020304" pitchFamily="18" charset="0"/>
                <a:sym typeface="Times New Roman"/>
              </a:rPr>
              <a:t>4. The </a:t>
            </a:r>
            <a:r>
              <a:rPr lang="en-US" sz="1800" b="1" dirty="0" err="1">
                <a:solidFill>
                  <a:schemeClr val="dk2"/>
                </a:solidFill>
                <a:latin typeface="Times New Roman" panose="02020603050405020304" pitchFamily="18" charset="0"/>
                <a:cs typeface="Times New Roman" panose="02020603050405020304" pitchFamily="18" charset="0"/>
                <a:sym typeface="Times New Roman"/>
              </a:rPr>
              <a:t>Vigenere</a:t>
            </a:r>
            <a:r>
              <a:rPr lang="en-US" sz="1800" b="1" dirty="0">
                <a:solidFill>
                  <a:schemeClr val="dk2"/>
                </a:solidFill>
                <a:latin typeface="Times New Roman" panose="02020603050405020304" pitchFamily="18" charset="0"/>
                <a:cs typeface="Times New Roman" panose="02020603050405020304" pitchFamily="18" charset="0"/>
                <a:sym typeface="Times New Roman"/>
              </a:rPr>
              <a:t> Cipher: </a:t>
            </a:r>
            <a:r>
              <a:rPr lang="en-US" sz="1800" dirty="0">
                <a:latin typeface="Times New Roman" panose="02020603050405020304" pitchFamily="18" charset="0"/>
                <a:ea typeface="Times New Roman"/>
                <a:cs typeface="Times New Roman" panose="02020603050405020304" pitchFamily="18" charset="0"/>
                <a:sym typeface="Times New Roman"/>
              </a:rPr>
              <a:t>A polyalphabetic cipher that uses a multi-digit key.</a:t>
            </a:r>
            <a:endParaRPr sz="1800" dirty="0">
              <a:latin typeface="Times New Roman" panose="02020603050405020304" pitchFamily="18" charset="0"/>
              <a:cs typeface="Times New Roman" panose="02020603050405020304" pitchFamily="18" charset="0"/>
            </a:endParaRPr>
          </a:p>
          <a:p>
            <a:pPr marL="342900" lvl="0" indent="-342900" algn="just" rtl="0">
              <a:spcBef>
                <a:spcPts val="360"/>
              </a:spcBef>
              <a:spcAft>
                <a:spcPts val="0"/>
              </a:spcAft>
              <a:buClr>
                <a:schemeClr val="dk1"/>
              </a:buClr>
              <a:buSzPct val="79779"/>
              <a:buFont typeface="Arial"/>
              <a:buNone/>
            </a:pPr>
            <a:r>
              <a:rPr lang="en-US" sz="1800" b="1" dirty="0">
                <a:solidFill>
                  <a:schemeClr val="dk2"/>
                </a:solidFill>
                <a:latin typeface="Times New Roman" panose="02020603050405020304" pitchFamily="18" charset="0"/>
                <a:cs typeface="Times New Roman" panose="02020603050405020304" pitchFamily="18" charset="0"/>
                <a:sym typeface="Times New Roman"/>
              </a:rPr>
              <a:t> 5. The Hill Cipher: </a:t>
            </a:r>
            <a:r>
              <a:rPr lang="en-US" sz="1800" dirty="0">
                <a:latin typeface="Times New Roman" panose="02020603050405020304" pitchFamily="18" charset="0"/>
                <a:ea typeface="Times New Roman"/>
                <a:cs typeface="Times New Roman" panose="02020603050405020304" pitchFamily="18" charset="0"/>
                <a:sym typeface="Times New Roman"/>
              </a:rPr>
              <a:t>Another polyalphabetic cipher proposed by Lester Hill. In the Hill cipher  an m x m matrix of integers between 0 and 25. Each character in the cipher text is a function of all the characters in that block. </a:t>
            </a:r>
            <a:endParaRPr lang="en-US" sz="1800" dirty="0">
              <a:latin typeface="Times New Roman" panose="02020603050405020304" pitchFamily="18" charset="0"/>
              <a:ea typeface="Times New Roman"/>
              <a:cs typeface="Times New Roman" panose="02020603050405020304" pitchFamily="18" charset="0"/>
            </a:endParaRPr>
          </a:p>
          <a:p>
            <a:pPr marL="342900" lvl="0" indent="-342900" algn="just" rtl="0">
              <a:spcBef>
                <a:spcPts val="360"/>
              </a:spcBef>
              <a:spcAft>
                <a:spcPts val="0"/>
              </a:spcAft>
              <a:buClr>
                <a:schemeClr val="dk1"/>
              </a:buClr>
              <a:buSzPct val="79779"/>
              <a:buFont typeface="Arial"/>
              <a:buNone/>
            </a:pPr>
            <a:r>
              <a:rPr lang="en-US" sz="1800" b="1" dirty="0">
                <a:solidFill>
                  <a:schemeClr val="dk2"/>
                </a:solidFill>
                <a:latin typeface="Times New Roman" panose="02020603050405020304" pitchFamily="18" charset="0"/>
                <a:cs typeface="Times New Roman" panose="02020603050405020304" pitchFamily="18" charset="0"/>
                <a:sym typeface="Times New Roman"/>
              </a:rPr>
              <a:t>6. One time Pad: </a:t>
            </a:r>
            <a:r>
              <a:rPr lang="en-US" sz="1800" dirty="0">
                <a:latin typeface="Times New Roman" panose="02020603050405020304" pitchFamily="18" charset="0"/>
                <a:ea typeface="Times New Roman"/>
                <a:cs typeface="Times New Roman" panose="02020603050405020304" pitchFamily="18" charset="0"/>
                <a:sym typeface="Times New Roman"/>
              </a:rPr>
              <a:t>Most secured cipher. Both parties that wish to communicate agree 	before and to an arbitrarily long, random, and non-repeating sequence of  	characters. Performs encryption in much the same way as the </a:t>
            </a:r>
            <a:r>
              <a:rPr lang="en-US" sz="1800" dirty="0" err="1">
                <a:latin typeface="Times New Roman" panose="02020603050405020304" pitchFamily="18" charset="0"/>
                <a:ea typeface="Times New Roman"/>
                <a:cs typeface="Times New Roman" panose="02020603050405020304" pitchFamily="18" charset="0"/>
                <a:sym typeface="Times New Roman"/>
              </a:rPr>
              <a:t>Vigenere</a:t>
            </a:r>
            <a:r>
              <a:rPr lang="en-US" sz="1800" dirty="0">
                <a:latin typeface="Times New Roman" panose="02020603050405020304" pitchFamily="18" charset="0"/>
                <a:ea typeface="Times New Roman"/>
                <a:cs typeface="Times New Roman" panose="02020603050405020304" pitchFamily="18" charset="0"/>
                <a:sym typeface="Times New Roman"/>
              </a:rPr>
              <a:t> 	cipher.</a:t>
            </a:r>
            <a:endParaRPr sz="1800" dirty="0">
              <a:latin typeface="Times New Roman" panose="02020603050405020304" pitchFamily="18" charset="0"/>
              <a:ea typeface="Times New Roman"/>
              <a:cs typeface="Times New Roman" panose="02020603050405020304" pitchFamily="18" charset="0"/>
              <a:sym typeface="Times New Roman"/>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g14868d8e63e_0_47"/>
          <p:cNvSpPr txBox="1">
            <a:spLocks noGrp="1"/>
          </p:cNvSpPr>
          <p:nvPr>
            <p:ph type="title"/>
          </p:nvPr>
        </p:nvSpPr>
        <p:spPr>
          <a:xfrm>
            <a:off x="457200" y="610455"/>
            <a:ext cx="8229600" cy="471000"/>
          </a:xfrm>
          <a:prstGeom prst="rect">
            <a:avLst/>
          </a:prstGeom>
        </p:spPr>
        <p:txBody>
          <a:bodyPr spcFirstLastPara="1" wrap="square" lIns="0" tIns="45700" rIns="0" bIns="0" anchor="b" anchorCtr="0">
            <a:normAutofit fontScale="90000"/>
          </a:bodyPr>
          <a:lstStyle/>
          <a:p>
            <a:pPr marL="600075" lvl="0" indent="0" algn="just" rtl="0">
              <a:spcBef>
                <a:spcPts val="925"/>
              </a:spcBef>
              <a:spcAft>
                <a:spcPts val="0"/>
              </a:spcAft>
              <a:buClr>
                <a:schemeClr val="dk1"/>
              </a:buClr>
              <a:buSzPct val="40740"/>
              <a:buFont typeface="Arial"/>
              <a:buNone/>
            </a:pPr>
            <a:r>
              <a:rPr lang="en-US" sz="2700" b="1" dirty="0">
                <a:solidFill>
                  <a:srgbClr val="FF0000"/>
                </a:solidFill>
                <a:latin typeface="Times New Roman"/>
                <a:ea typeface="Times New Roman"/>
                <a:cs typeface="Times New Roman"/>
                <a:sym typeface="Times New Roman"/>
              </a:rPr>
              <a:t>1. Caesar Cipher</a:t>
            </a:r>
            <a:endParaRPr sz="6500" dirty="0">
              <a:solidFill>
                <a:srgbClr val="FF0000"/>
              </a:solidFill>
            </a:endParaRPr>
          </a:p>
        </p:txBody>
      </p:sp>
      <p:sp>
        <p:nvSpPr>
          <p:cNvPr id="156" name="Google Shape;156;g14868d8e63e_0_47"/>
          <p:cNvSpPr txBox="1">
            <a:spLocks noGrp="1"/>
          </p:cNvSpPr>
          <p:nvPr>
            <p:ph type="body" idx="1"/>
          </p:nvPr>
        </p:nvSpPr>
        <p:spPr>
          <a:xfrm>
            <a:off x="0" y="1063608"/>
            <a:ext cx="8966700" cy="5794391"/>
          </a:xfrm>
          <a:prstGeom prst="rect">
            <a:avLst/>
          </a:prstGeom>
        </p:spPr>
        <p:txBody>
          <a:bodyPr spcFirstLastPara="1" wrap="square" lIns="91425" tIns="45700" rIns="91425" bIns="45700" anchor="t" anchorCtr="0">
            <a:normAutofit/>
          </a:bodyPr>
          <a:lstStyle/>
          <a:p>
            <a:pPr marL="342900" marR="0" lvl="0" indent="-342900" algn="just" rtl="0">
              <a:lnSpc>
                <a:spcPct val="103750"/>
              </a:lnSpc>
              <a:spcBef>
                <a:spcPts val="610"/>
              </a:spcBef>
              <a:spcAft>
                <a:spcPts val="0"/>
              </a:spcAft>
              <a:buClr>
                <a:schemeClr val="dk1"/>
              </a:buClr>
              <a:buSzPts val="1100"/>
              <a:buFontTx/>
              <a:buChar char="-"/>
            </a:pPr>
            <a:r>
              <a:rPr lang="en-US" sz="1800" dirty="0">
                <a:latin typeface="Times New Roman" panose="02020603050405020304" pitchFamily="18" charset="0"/>
                <a:ea typeface="Times New Roman"/>
                <a:cs typeface="Times New Roman" panose="02020603050405020304" pitchFamily="18" charset="0"/>
                <a:sym typeface="Times New Roman"/>
              </a:rPr>
              <a:t>Old Encryption Technique.(Not in Use Nowadays)</a:t>
            </a:r>
          </a:p>
          <a:p>
            <a:pPr marL="285750" marR="0" lvl="0" indent="-285750" algn="just" rtl="0">
              <a:lnSpc>
                <a:spcPct val="103750"/>
              </a:lnSpc>
              <a:spcBef>
                <a:spcPts val="610"/>
              </a:spcBef>
              <a:spcAft>
                <a:spcPts val="0"/>
              </a:spcAft>
              <a:buClr>
                <a:schemeClr val="dk1"/>
              </a:buClr>
              <a:buSzPts val="1100"/>
              <a:buFontTx/>
              <a:buChar char="-"/>
            </a:pPr>
            <a:r>
              <a:rPr lang="en-US" sz="1800" dirty="0">
                <a:latin typeface="Times New Roman" panose="02020603050405020304" pitchFamily="18" charset="0"/>
                <a:ea typeface="Times New Roman"/>
                <a:cs typeface="Times New Roman" panose="02020603050405020304" pitchFamily="18" charset="0"/>
                <a:sym typeface="Times New Roman"/>
              </a:rPr>
              <a:t>Substitution cipher was by Julius Caesar. </a:t>
            </a:r>
          </a:p>
          <a:p>
            <a:pPr marL="285750" marR="0" lvl="0" indent="-285750" algn="just" rtl="0">
              <a:lnSpc>
                <a:spcPct val="103750"/>
              </a:lnSpc>
              <a:spcBef>
                <a:spcPts val="610"/>
              </a:spcBef>
              <a:spcAft>
                <a:spcPts val="0"/>
              </a:spcAft>
              <a:buClr>
                <a:schemeClr val="dk1"/>
              </a:buClr>
              <a:buSzPts val="1100"/>
              <a:buFontTx/>
              <a:buChar char="-"/>
            </a:pPr>
            <a:r>
              <a:rPr lang="en-US" sz="1800" dirty="0">
                <a:latin typeface="Times New Roman" panose="02020603050405020304" pitchFamily="18" charset="0"/>
                <a:ea typeface="Times New Roman"/>
                <a:cs typeface="Times New Roman" panose="02020603050405020304" pitchFamily="18" charset="0"/>
                <a:sym typeface="Times New Roman"/>
              </a:rPr>
              <a:t>The Caesar cipher involves replacing each letter of the alphabet with the letter standing three places further down the alphabet. </a:t>
            </a:r>
          </a:p>
          <a:p>
            <a:pPr marL="285750" marR="0" lvl="0" indent="-285750" algn="just" rtl="0">
              <a:lnSpc>
                <a:spcPct val="103750"/>
              </a:lnSpc>
              <a:spcBef>
                <a:spcPts val="610"/>
              </a:spcBef>
              <a:spcAft>
                <a:spcPts val="0"/>
              </a:spcAft>
              <a:buClr>
                <a:schemeClr val="dk1"/>
              </a:buClr>
              <a:buSzPts val="1100"/>
              <a:buFontTx/>
              <a:buChar char="-"/>
            </a:pPr>
            <a:r>
              <a:rPr lang="en-US" sz="1800" dirty="0">
                <a:latin typeface="Times New Roman" panose="02020603050405020304" pitchFamily="18" charset="0"/>
                <a:ea typeface="Times New Roman"/>
                <a:cs typeface="Times New Roman" panose="02020603050405020304" pitchFamily="18" charset="0"/>
                <a:sym typeface="Times New Roman"/>
              </a:rPr>
              <a:t>Step 1:- For each plain text letter ‘P’ , substitute the cipher text letter ‘C’</a:t>
            </a:r>
          </a:p>
          <a:p>
            <a:pPr marL="285750" marR="0" lvl="0" indent="-285750" algn="just" rtl="0">
              <a:lnSpc>
                <a:spcPct val="103750"/>
              </a:lnSpc>
              <a:spcBef>
                <a:spcPts val="610"/>
              </a:spcBef>
              <a:spcAft>
                <a:spcPts val="0"/>
              </a:spcAft>
              <a:buClr>
                <a:schemeClr val="dk1"/>
              </a:buClr>
              <a:buSzPts val="1100"/>
              <a:buFontTx/>
              <a:buChar char="-"/>
            </a:pPr>
            <a:r>
              <a:rPr lang="en-US" sz="1800" dirty="0">
                <a:latin typeface="Times New Roman" panose="02020603050405020304" pitchFamily="18" charset="0"/>
                <a:ea typeface="Times New Roman"/>
                <a:cs typeface="Times New Roman" panose="02020603050405020304" pitchFamily="18" charset="0"/>
                <a:sym typeface="Times New Roman"/>
              </a:rPr>
              <a:t>Step 2:-  </a:t>
            </a:r>
            <a:r>
              <a:rPr lang="en-US" sz="1800" b="1" dirty="0">
                <a:latin typeface="Times New Roman" panose="02020603050405020304" pitchFamily="18" charset="0"/>
                <a:ea typeface="Times New Roman"/>
                <a:cs typeface="Times New Roman" panose="02020603050405020304" pitchFamily="18" charset="0"/>
                <a:sym typeface="Times New Roman"/>
              </a:rPr>
              <a:t>C= E(P,K) MOD 26 =(P+K) MOD 26</a:t>
            </a:r>
          </a:p>
          <a:p>
            <a:pPr marL="1200150" lvl="2" indent="-285750" algn="just">
              <a:lnSpc>
                <a:spcPct val="103750"/>
              </a:lnSpc>
              <a:spcBef>
                <a:spcPts val="610"/>
              </a:spcBef>
              <a:buClr>
                <a:schemeClr val="dk1"/>
              </a:buClr>
              <a:buSzPts val="1100"/>
              <a:buFontTx/>
              <a:buChar char="-"/>
            </a:pPr>
            <a:r>
              <a:rPr lang="en-US" sz="1800" b="1" dirty="0">
                <a:latin typeface="Times New Roman" panose="02020603050405020304" pitchFamily="18" charset="0"/>
                <a:ea typeface="Times New Roman"/>
                <a:cs typeface="Times New Roman" panose="02020603050405020304" pitchFamily="18" charset="0"/>
                <a:sym typeface="Times New Roman"/>
              </a:rPr>
              <a:t>P= D(C,K) MOD 26 =(P-K) MOD 26</a:t>
            </a:r>
          </a:p>
          <a:p>
            <a:pPr marL="1200150" lvl="2" indent="-285750" algn="just">
              <a:lnSpc>
                <a:spcPct val="103750"/>
              </a:lnSpc>
              <a:spcBef>
                <a:spcPts val="610"/>
              </a:spcBef>
              <a:buClr>
                <a:schemeClr val="dk1"/>
              </a:buClr>
              <a:buSzPts val="1100"/>
              <a:buFontTx/>
              <a:buChar char="-"/>
            </a:pPr>
            <a:endParaRPr lang="en-US" sz="1300" b="1" dirty="0">
              <a:latin typeface="Times New Roman" panose="02020603050405020304" pitchFamily="18" charset="0"/>
              <a:ea typeface="Times New Roman"/>
              <a:cs typeface="Times New Roman" panose="02020603050405020304" pitchFamily="18" charset="0"/>
              <a:sym typeface="Times New Roman"/>
            </a:endParaRPr>
          </a:p>
          <a:p>
            <a:pPr marL="285750" marR="0" lvl="0" indent="-285750" algn="just" rtl="0">
              <a:lnSpc>
                <a:spcPct val="103750"/>
              </a:lnSpc>
              <a:spcBef>
                <a:spcPts val="610"/>
              </a:spcBef>
              <a:spcAft>
                <a:spcPts val="0"/>
              </a:spcAft>
              <a:buClr>
                <a:schemeClr val="dk1"/>
              </a:buClr>
              <a:buSzPts val="1100"/>
              <a:buFontTx/>
              <a:buChar char="-"/>
            </a:pPr>
            <a:r>
              <a:rPr lang="en-US" sz="1800" dirty="0">
                <a:latin typeface="Times New Roman" panose="02020603050405020304" pitchFamily="18" charset="0"/>
                <a:ea typeface="Times New Roman"/>
                <a:cs typeface="Times New Roman" panose="02020603050405020304" pitchFamily="18" charset="0"/>
                <a:sym typeface="Times New Roman"/>
              </a:rPr>
              <a:t>For example,</a:t>
            </a:r>
          </a:p>
          <a:p>
            <a:pPr marL="285750" marR="0" lvl="0" indent="-285750" algn="just" rtl="0">
              <a:lnSpc>
                <a:spcPct val="103750"/>
              </a:lnSpc>
              <a:spcBef>
                <a:spcPts val="610"/>
              </a:spcBef>
              <a:spcAft>
                <a:spcPts val="0"/>
              </a:spcAft>
              <a:buClr>
                <a:schemeClr val="dk1"/>
              </a:buClr>
              <a:buSzPts val="1100"/>
              <a:buFontTx/>
              <a:buChar char="-"/>
            </a:pPr>
            <a:r>
              <a:rPr lang="en-US" sz="1800" dirty="0">
                <a:latin typeface="Times New Roman" panose="02020603050405020304" pitchFamily="18" charset="0"/>
                <a:ea typeface="Times New Roman"/>
                <a:cs typeface="Times New Roman" panose="02020603050405020304" pitchFamily="18" charset="0"/>
                <a:sym typeface="Times New Roman"/>
              </a:rPr>
              <a:t>Step1:- </a:t>
            </a:r>
            <a:endParaRPr sz="1800" dirty="0">
              <a:latin typeface="Times New Roman" panose="02020603050405020304" pitchFamily="18" charset="0"/>
              <a:ea typeface="Times New Roman"/>
              <a:cs typeface="Times New Roman" panose="02020603050405020304" pitchFamily="18" charset="0"/>
              <a:sym typeface="Times New Roman"/>
            </a:endParaRPr>
          </a:p>
          <a:p>
            <a:pPr marL="638175" marR="850264" lvl="0" indent="0" algn="ctr" rtl="0">
              <a:lnSpc>
                <a:spcPct val="123750"/>
              </a:lnSpc>
              <a:spcBef>
                <a:spcPts val="0"/>
              </a:spcBef>
              <a:spcAft>
                <a:spcPts val="0"/>
              </a:spcAft>
              <a:buNone/>
            </a:pPr>
            <a:r>
              <a:rPr lang="en-US" dirty="0">
                <a:latin typeface="Times New Roman" panose="02020603050405020304" pitchFamily="18" charset="0"/>
                <a:cs typeface="Times New Roman" panose="02020603050405020304" pitchFamily="18" charset="0"/>
                <a:sym typeface="Courier New"/>
              </a:rPr>
              <a:t>plain: a b c d e f g h </a:t>
            </a:r>
            <a:r>
              <a:rPr lang="en-US" dirty="0" err="1">
                <a:latin typeface="Times New Roman" panose="02020603050405020304" pitchFamily="18" charset="0"/>
                <a:cs typeface="Times New Roman" panose="02020603050405020304" pitchFamily="18" charset="0"/>
                <a:sym typeface="Courier New"/>
              </a:rPr>
              <a:t>i</a:t>
            </a:r>
            <a:r>
              <a:rPr lang="en-US" dirty="0">
                <a:latin typeface="Times New Roman" panose="02020603050405020304" pitchFamily="18" charset="0"/>
                <a:cs typeface="Times New Roman" panose="02020603050405020304" pitchFamily="18" charset="0"/>
                <a:sym typeface="Courier New"/>
              </a:rPr>
              <a:t> j k l m n o p q r s t u v w x y z </a:t>
            </a:r>
            <a:endParaRPr dirty="0">
              <a:latin typeface="Times New Roman" panose="02020603050405020304" pitchFamily="18" charset="0"/>
              <a:cs typeface="Times New Roman" panose="02020603050405020304" pitchFamily="18" charset="0"/>
              <a:sym typeface="Courier New"/>
            </a:endParaRPr>
          </a:p>
          <a:p>
            <a:pPr marL="638175" marR="850264" lvl="0" indent="0" algn="ctr" rtl="0">
              <a:lnSpc>
                <a:spcPct val="123750"/>
              </a:lnSpc>
              <a:spcBef>
                <a:spcPts val="0"/>
              </a:spcBef>
              <a:spcAft>
                <a:spcPts val="0"/>
              </a:spcAft>
              <a:buClr>
                <a:schemeClr val="dk1"/>
              </a:buClr>
              <a:buSzPts val="1100"/>
              <a:buFont typeface="Arial"/>
              <a:buNone/>
            </a:pPr>
            <a:r>
              <a:rPr lang="en-US" dirty="0">
                <a:latin typeface="Times New Roman" panose="02020603050405020304" pitchFamily="18" charset="0"/>
                <a:cs typeface="Times New Roman" panose="02020603050405020304" pitchFamily="18" charset="0"/>
                <a:sym typeface="Courier New"/>
              </a:rPr>
              <a:t>cipher: d </a:t>
            </a:r>
            <a:r>
              <a:rPr lang="en-US" dirty="0" err="1">
                <a:latin typeface="Times New Roman" panose="02020603050405020304" pitchFamily="18" charset="0"/>
                <a:cs typeface="Times New Roman" panose="02020603050405020304" pitchFamily="18" charset="0"/>
                <a:sym typeface="Courier New"/>
              </a:rPr>
              <a:t>ef</a:t>
            </a:r>
            <a:r>
              <a:rPr lang="en-US" dirty="0">
                <a:latin typeface="Times New Roman" panose="02020603050405020304" pitchFamily="18" charset="0"/>
                <a:cs typeface="Times New Roman" panose="02020603050405020304" pitchFamily="18" charset="0"/>
                <a:sym typeface="Courier New"/>
              </a:rPr>
              <a:t> g h </a:t>
            </a:r>
            <a:r>
              <a:rPr lang="en-US" dirty="0" err="1">
                <a:latin typeface="Times New Roman" panose="02020603050405020304" pitchFamily="18" charset="0"/>
                <a:cs typeface="Times New Roman" panose="02020603050405020304" pitchFamily="18" charset="0"/>
                <a:sym typeface="Courier New"/>
              </a:rPr>
              <a:t>i</a:t>
            </a:r>
            <a:r>
              <a:rPr lang="en-US" dirty="0">
                <a:latin typeface="Times New Roman" panose="02020603050405020304" pitchFamily="18" charset="0"/>
                <a:cs typeface="Times New Roman" panose="02020603050405020304" pitchFamily="18" charset="0"/>
                <a:sym typeface="Courier New"/>
              </a:rPr>
              <a:t> j k l m n op q r s t u v w x y z a b c</a:t>
            </a:r>
            <a:endParaRPr dirty="0">
              <a:latin typeface="Times New Roman" panose="02020603050405020304" pitchFamily="18" charset="0"/>
              <a:cs typeface="Times New Roman" panose="02020603050405020304" pitchFamily="18" charset="0"/>
              <a:sym typeface="Courier New"/>
            </a:endParaRPr>
          </a:p>
          <a:p>
            <a:pPr marL="0" lvl="0" indent="0" algn="l" rtl="0">
              <a:spcBef>
                <a:spcPts val="360"/>
              </a:spcBef>
              <a:spcAft>
                <a:spcPts val="0"/>
              </a:spcAft>
              <a:buNone/>
            </a:pPr>
            <a:endParaRPr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g14868d8e63e_0_47"/>
          <p:cNvSpPr txBox="1">
            <a:spLocks noGrp="1"/>
          </p:cNvSpPr>
          <p:nvPr>
            <p:ph type="title"/>
          </p:nvPr>
        </p:nvSpPr>
        <p:spPr>
          <a:xfrm>
            <a:off x="337537" y="0"/>
            <a:ext cx="8229600" cy="471000"/>
          </a:xfrm>
          <a:prstGeom prst="rect">
            <a:avLst/>
          </a:prstGeom>
        </p:spPr>
        <p:txBody>
          <a:bodyPr spcFirstLastPara="1" wrap="square" lIns="0" tIns="45700" rIns="0" bIns="0" anchor="b" anchorCtr="0">
            <a:normAutofit fontScale="90000"/>
          </a:bodyPr>
          <a:lstStyle/>
          <a:p>
            <a:pPr marL="600075" lvl="0" indent="0" algn="just" rtl="0">
              <a:spcBef>
                <a:spcPts val="925"/>
              </a:spcBef>
              <a:spcAft>
                <a:spcPts val="0"/>
              </a:spcAft>
              <a:buClr>
                <a:schemeClr val="dk1"/>
              </a:buClr>
              <a:buSzPct val="40740"/>
              <a:buFont typeface="Arial"/>
              <a:buNone/>
            </a:pPr>
            <a:r>
              <a:rPr lang="en-US" sz="2700" b="1" dirty="0" err="1">
                <a:solidFill>
                  <a:srgbClr val="FF0000"/>
                </a:solidFill>
                <a:latin typeface="Times New Roman"/>
                <a:cs typeface="Times New Roman"/>
                <a:sym typeface="Times New Roman"/>
              </a:rPr>
              <a:t>Contd</a:t>
            </a:r>
            <a:r>
              <a:rPr lang="en-US" sz="2700" b="1" dirty="0">
                <a:solidFill>
                  <a:srgbClr val="FF0000"/>
                </a:solidFill>
                <a:latin typeface="Times New Roman"/>
                <a:cs typeface="Times New Roman"/>
                <a:sym typeface="Times New Roman"/>
              </a:rPr>
              <a:t>….</a:t>
            </a:r>
            <a:endParaRPr lang="en-US" sz="6500" dirty="0">
              <a:solidFill>
                <a:srgbClr val="FF0000"/>
              </a:solidFill>
            </a:endParaRPr>
          </a:p>
        </p:txBody>
      </p:sp>
      <p:pic>
        <p:nvPicPr>
          <p:cNvPr id="5" name="Google Shape;163;g14868d8e63e_0_52">
            <a:extLst>
              <a:ext uri="{FF2B5EF4-FFF2-40B4-BE49-F238E27FC236}">
                <a16:creationId xmlns:a16="http://schemas.microsoft.com/office/drawing/2014/main" xmlns="" id="{8D8C707A-F171-F73F-FCB5-C0B53A1ACAB4}"/>
              </a:ext>
            </a:extLst>
          </p:cNvPr>
          <p:cNvPicPr preferRelativeResize="0"/>
          <p:nvPr/>
        </p:nvPicPr>
        <p:blipFill>
          <a:blip r:embed="rId3">
            <a:alphaModFix/>
          </a:blip>
          <a:stretch>
            <a:fillRect/>
          </a:stretch>
        </p:blipFill>
        <p:spPr>
          <a:xfrm>
            <a:off x="375637" y="961973"/>
            <a:ext cx="8191500" cy="1552575"/>
          </a:xfrm>
          <a:prstGeom prst="rect">
            <a:avLst/>
          </a:prstGeom>
          <a:noFill/>
          <a:ln>
            <a:noFill/>
          </a:ln>
        </p:spPr>
      </p:pic>
    </p:spTree>
    <p:extLst>
      <p:ext uri="{BB962C8B-B14F-4D97-AF65-F5344CB8AC3E}">
        <p14:creationId xmlns:p14="http://schemas.microsoft.com/office/powerpoint/2010/main" val="20857698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g14868d8e63e_0_47"/>
          <p:cNvSpPr txBox="1">
            <a:spLocks noGrp="1"/>
          </p:cNvSpPr>
          <p:nvPr>
            <p:ph type="title"/>
          </p:nvPr>
        </p:nvSpPr>
        <p:spPr>
          <a:xfrm>
            <a:off x="618153" y="770052"/>
            <a:ext cx="8229600" cy="471000"/>
          </a:xfrm>
          <a:prstGeom prst="rect">
            <a:avLst/>
          </a:prstGeom>
        </p:spPr>
        <p:txBody>
          <a:bodyPr spcFirstLastPara="1" wrap="square" lIns="0" tIns="45700" rIns="0" bIns="0" anchor="b" anchorCtr="0">
            <a:normAutofit fontScale="90000"/>
          </a:bodyPr>
          <a:lstStyle/>
          <a:p>
            <a:pPr marL="600075" lvl="0" indent="0" algn="just" rtl="0">
              <a:spcBef>
                <a:spcPts val="925"/>
              </a:spcBef>
              <a:spcAft>
                <a:spcPts val="0"/>
              </a:spcAft>
              <a:buClr>
                <a:schemeClr val="dk1"/>
              </a:buClr>
              <a:buSzPct val="40740"/>
              <a:buFont typeface="Arial"/>
              <a:buNone/>
            </a:pPr>
            <a:r>
              <a:rPr lang="en-US" sz="6500" dirty="0">
                <a:solidFill>
                  <a:srgbClr val="FF0000"/>
                </a:solidFill>
              </a:rPr>
              <a:t>Monoalphabetic Cipher</a:t>
            </a:r>
          </a:p>
        </p:txBody>
      </p:sp>
      <p:sp>
        <p:nvSpPr>
          <p:cNvPr id="156" name="Google Shape;156;g14868d8e63e_0_47"/>
          <p:cNvSpPr txBox="1">
            <a:spLocks noGrp="1"/>
          </p:cNvSpPr>
          <p:nvPr>
            <p:ph type="body" idx="1"/>
          </p:nvPr>
        </p:nvSpPr>
        <p:spPr>
          <a:xfrm>
            <a:off x="0" y="1537557"/>
            <a:ext cx="8966700" cy="5496043"/>
          </a:xfrm>
          <a:prstGeom prst="rect">
            <a:avLst/>
          </a:prstGeom>
        </p:spPr>
        <p:txBody>
          <a:bodyPr spcFirstLastPara="1" wrap="square" lIns="91425" tIns="45700" rIns="91425" bIns="45700" anchor="t" anchorCtr="0">
            <a:normAutofit/>
          </a:bodyPr>
          <a:lstStyle/>
          <a:p>
            <a:pPr marL="342900" indent="-342900" algn="just">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Only with 25 possible keys , </a:t>
            </a:r>
            <a:r>
              <a:rPr lang="en-US" sz="2000" dirty="0" err="1">
                <a:latin typeface="Times New Roman" panose="02020603050405020304" pitchFamily="18" charset="0"/>
                <a:cs typeface="Times New Roman" panose="02020603050405020304" pitchFamily="18" charset="0"/>
              </a:rPr>
              <a:t>Ceaser</a:t>
            </a:r>
            <a:r>
              <a:rPr lang="en-US" sz="2000" dirty="0">
                <a:latin typeface="Times New Roman" panose="02020603050405020304" pitchFamily="18" charset="0"/>
                <a:cs typeface="Times New Roman" panose="02020603050405020304" pitchFamily="18" charset="0"/>
              </a:rPr>
              <a:t> cipher is not secure. </a:t>
            </a:r>
          </a:p>
          <a:p>
            <a:pPr marL="342900" indent="-342900" algn="just">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In this technique we are using permutation of 26 alphabetic characters. </a:t>
            </a:r>
          </a:p>
          <a:p>
            <a:pPr marL="342900" indent="-342900" algn="just">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Permutation:- S={Finite set of sequences ,</a:t>
            </a:r>
          </a:p>
          <a:p>
            <a:pPr marL="342900" indent="-342900" algn="just">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		An ordered sequence ,</a:t>
            </a:r>
          </a:p>
          <a:p>
            <a:pPr marL="342900" indent="-342900" algn="just">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		Each element appearing once }	 </a:t>
            </a:r>
          </a:p>
          <a:p>
            <a:pPr marL="342900" indent="-342900" algn="just">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The permutations of n number is n!</a:t>
            </a:r>
          </a:p>
          <a:p>
            <a:pPr marL="342900" indent="-342900" algn="just">
              <a:lnSpc>
                <a:spcPct val="150000"/>
              </a:lnSpc>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n=n!</a:t>
            </a:r>
          </a:p>
          <a:p>
            <a:pPr marL="0" lvl="0" indent="0" algn="just" rtl="0">
              <a:lnSpc>
                <a:spcPct val="150000"/>
              </a:lnSpc>
              <a:spcBef>
                <a:spcPts val="360"/>
              </a:spcBef>
              <a:spcAft>
                <a:spcPts val="0"/>
              </a:spcAft>
              <a:buNone/>
            </a:pPr>
            <a:endParaRP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205221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g14868d8e63e_0_47"/>
          <p:cNvSpPr txBox="1">
            <a:spLocks noGrp="1"/>
          </p:cNvSpPr>
          <p:nvPr>
            <p:ph type="title"/>
          </p:nvPr>
        </p:nvSpPr>
        <p:spPr>
          <a:xfrm>
            <a:off x="606489" y="547861"/>
            <a:ext cx="8229600" cy="471000"/>
          </a:xfrm>
          <a:prstGeom prst="rect">
            <a:avLst/>
          </a:prstGeom>
        </p:spPr>
        <p:txBody>
          <a:bodyPr spcFirstLastPara="1" wrap="square" lIns="0" tIns="45700" rIns="0" bIns="0" anchor="b" anchorCtr="0">
            <a:noAutofit/>
          </a:bodyPr>
          <a:lstStyle/>
          <a:p>
            <a:pPr marL="600075" lvl="0" indent="0" rtl="0">
              <a:spcBef>
                <a:spcPts val="925"/>
              </a:spcBef>
              <a:spcAft>
                <a:spcPts val="0"/>
              </a:spcAft>
              <a:buClr>
                <a:schemeClr val="dk1"/>
              </a:buClr>
              <a:buSzPct val="40740"/>
              <a:buFont typeface="Arial"/>
              <a:buNone/>
            </a:pPr>
            <a:r>
              <a:rPr lang="en-US" sz="3200" b="1" dirty="0">
                <a:solidFill>
                  <a:srgbClr val="FF0000"/>
                </a:solidFill>
                <a:latin typeface="Times New Roman" panose="02020603050405020304" pitchFamily="18" charset="0"/>
                <a:cs typeface="Times New Roman" panose="02020603050405020304" pitchFamily="18" charset="0"/>
              </a:rPr>
              <a:t>Playfair Cipher</a:t>
            </a:r>
          </a:p>
        </p:txBody>
      </p:sp>
      <p:sp>
        <p:nvSpPr>
          <p:cNvPr id="156" name="Google Shape;156;g14868d8e63e_0_47"/>
          <p:cNvSpPr txBox="1">
            <a:spLocks noGrp="1"/>
          </p:cNvSpPr>
          <p:nvPr>
            <p:ph type="body" idx="1"/>
          </p:nvPr>
        </p:nvSpPr>
        <p:spPr>
          <a:xfrm>
            <a:off x="0" y="1376038"/>
            <a:ext cx="9046346" cy="5481961"/>
          </a:xfrm>
          <a:prstGeom prst="rect">
            <a:avLst/>
          </a:prstGeom>
        </p:spPr>
        <p:txBody>
          <a:bodyPr spcFirstLastPara="1" wrap="square" lIns="91425" tIns="45700" rIns="91425" bIns="45700" anchor="t" anchorCtr="0">
            <a:normAutofit fontScale="77500" lnSpcReduction="20000"/>
          </a:bodyPr>
          <a:lstStyle/>
          <a:p>
            <a:pPr marL="342900" lvl="0" indent="-342900" algn="just" rtl="0">
              <a:lnSpc>
                <a:spcPct val="150000"/>
              </a:lnSpc>
              <a:spcBef>
                <a:spcPts val="360"/>
              </a:spcBef>
              <a:spcAft>
                <a:spcPts val="0"/>
              </a:spcAf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best-known multiple-letter encryption cipher. </a:t>
            </a:r>
          </a:p>
          <a:p>
            <a:pPr marL="342900" lvl="0" indent="-342900" algn="just" rtl="0">
              <a:lnSpc>
                <a:spcPct val="150000"/>
              </a:lnSpc>
              <a:spcBef>
                <a:spcPts val="360"/>
              </a:spcBef>
              <a:spcAft>
                <a:spcPts val="0"/>
              </a:spcAf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Here we will make use of diagram that is 5*5 matrix of letters.</a:t>
            </a:r>
          </a:p>
          <a:p>
            <a:pPr marL="342900" lvl="0" indent="-342900" algn="just" rtl="0">
              <a:lnSpc>
                <a:spcPct val="150000"/>
              </a:lnSpc>
              <a:spcBef>
                <a:spcPts val="360"/>
              </a:spcBef>
              <a:spcAft>
                <a:spcPts val="0"/>
              </a:spcAf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Playfair cipher also known as </a:t>
            </a:r>
            <a:r>
              <a:rPr lang="en-US" sz="2400" b="1" dirty="0">
                <a:latin typeface="Times New Roman" panose="02020603050405020304" pitchFamily="18" charset="0"/>
                <a:cs typeface="Times New Roman" panose="02020603050405020304" pitchFamily="18" charset="0"/>
              </a:rPr>
              <a:t>Playfair square </a:t>
            </a:r>
            <a:r>
              <a:rPr lang="en-US" sz="2400" dirty="0">
                <a:latin typeface="Times New Roman" panose="02020603050405020304" pitchFamily="18" charset="0"/>
                <a:cs typeface="Times New Roman" panose="02020603050405020304" pitchFamily="18" charset="0"/>
              </a:rPr>
              <a:t>or </a:t>
            </a:r>
            <a:r>
              <a:rPr lang="en-US" sz="2400" b="1" dirty="0">
                <a:latin typeface="Times New Roman" panose="02020603050405020304" pitchFamily="18" charset="0"/>
                <a:cs typeface="Times New Roman" panose="02020603050405020304" pitchFamily="18" charset="0"/>
              </a:rPr>
              <a:t>Wheatstone Playfair cipher.</a:t>
            </a:r>
          </a:p>
          <a:p>
            <a:pPr marL="342900" lvl="0" indent="-342900" algn="just" rtl="0">
              <a:lnSpc>
                <a:spcPct val="150000"/>
              </a:lnSpc>
              <a:spcBef>
                <a:spcPts val="360"/>
              </a:spcBef>
              <a:spcAft>
                <a:spcPts val="0"/>
              </a:spcAft>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Rules for encryption:</a:t>
            </a:r>
          </a:p>
          <a:p>
            <a:pPr marL="342900" lvl="0" indent="-342900" algn="just" rtl="0">
              <a:lnSpc>
                <a:spcPct val="150000"/>
              </a:lnSpc>
              <a:spcBef>
                <a:spcPts val="360"/>
              </a:spcBef>
              <a:spcAft>
                <a:spcPts val="0"/>
              </a:spcAft>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Step 1:- </a:t>
            </a:r>
            <a:r>
              <a:rPr lang="en-US" sz="2400" dirty="0">
                <a:latin typeface="Times New Roman" panose="02020603050405020304" pitchFamily="18" charset="0"/>
                <a:cs typeface="Times New Roman" panose="02020603050405020304" pitchFamily="18" charset="0"/>
              </a:rPr>
              <a:t>Create a Diagram for plaintext.</a:t>
            </a:r>
          </a:p>
          <a:p>
            <a:pPr marL="342900" lvl="0" indent="-342900" algn="just" rtl="0">
              <a:lnSpc>
                <a:spcPct val="150000"/>
              </a:lnSpc>
              <a:spcBef>
                <a:spcPts val="360"/>
              </a:spcBef>
              <a:spcAft>
                <a:spcPts val="0"/>
              </a:spcAft>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Step 2:-  </a:t>
            </a:r>
            <a:r>
              <a:rPr lang="en-US" sz="2400" dirty="0">
                <a:latin typeface="Times New Roman" panose="02020603050405020304" pitchFamily="18" charset="0"/>
                <a:cs typeface="Times New Roman" panose="02020603050405020304" pitchFamily="18" charset="0"/>
              </a:rPr>
              <a:t>Firstly, fill the matrix with given key (Do not write repeated letters) and then fill the remaining alphabets in the matrix. I and J should be considered in one cell. </a:t>
            </a:r>
          </a:p>
          <a:p>
            <a:pPr marL="342900" lvl="0" indent="-342900" algn="just" rtl="0">
              <a:lnSpc>
                <a:spcPct val="150000"/>
              </a:lnSpc>
              <a:spcBef>
                <a:spcPts val="360"/>
              </a:spcBef>
              <a:spcAft>
                <a:spcPts val="0"/>
              </a:spcAft>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Step 3:</a:t>
            </a:r>
            <a:r>
              <a:rPr lang="en-US" sz="2400" dirty="0">
                <a:latin typeface="Times New Roman" panose="02020603050405020304" pitchFamily="18" charset="0"/>
                <a:cs typeface="Times New Roman" panose="02020603050405020304" pitchFamily="18" charset="0"/>
              </a:rPr>
              <a:t>- Repeating letters, fill with filler characters. </a:t>
            </a:r>
          </a:p>
          <a:p>
            <a:pPr marL="342900" lvl="0" indent="-342900" algn="just" rtl="0">
              <a:lnSpc>
                <a:spcPct val="150000"/>
              </a:lnSpc>
              <a:spcBef>
                <a:spcPts val="360"/>
              </a:spcBef>
              <a:spcAft>
                <a:spcPts val="0"/>
              </a:spcAf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For example:- JAZZ (Plaintext)</a:t>
            </a:r>
          </a:p>
          <a:p>
            <a:pPr marL="342900" lvl="0" indent="-342900" algn="just" rtl="0">
              <a:lnSpc>
                <a:spcPct val="150000"/>
              </a:lnSpc>
              <a:spcBef>
                <a:spcPts val="360"/>
              </a:spcBef>
              <a:spcAft>
                <a:spcPts val="0"/>
              </a:spcAf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JA	ZZ (ZZ are repeating letters) So separate them and fill the filler character. JA ZX </a:t>
            </a:r>
            <a:r>
              <a:rPr lang="en-US" sz="2400" dirty="0" err="1">
                <a:latin typeface="Times New Roman" panose="02020603050405020304" pitchFamily="18" charset="0"/>
                <a:cs typeface="Times New Roman" panose="02020603050405020304" pitchFamily="18" charset="0"/>
              </a:rPr>
              <a:t>ZX</a:t>
            </a:r>
            <a:endParaRPr lang="en-US" sz="2400" dirty="0">
              <a:latin typeface="Times New Roman" panose="02020603050405020304" pitchFamily="18" charset="0"/>
              <a:cs typeface="Times New Roman" panose="02020603050405020304" pitchFamily="18" charset="0"/>
            </a:endParaRPr>
          </a:p>
          <a:p>
            <a:pPr marL="342900" lvl="0" indent="-342900" algn="just" rtl="0">
              <a:lnSpc>
                <a:spcPct val="150000"/>
              </a:lnSpc>
              <a:spcBef>
                <a:spcPts val="360"/>
              </a:spcBef>
              <a:spcAft>
                <a:spcPts val="0"/>
              </a:spcAf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Here X is the filler Character (Any letter can be considered as a filler character).</a:t>
            </a:r>
          </a:p>
        </p:txBody>
      </p:sp>
    </p:spTree>
    <p:extLst>
      <p:ext uri="{BB962C8B-B14F-4D97-AF65-F5344CB8AC3E}">
        <p14:creationId xmlns:p14="http://schemas.microsoft.com/office/powerpoint/2010/main" val="16614711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6" name="Google Shape;156;g14868d8e63e_0_47"/>
          <p:cNvSpPr txBox="1">
            <a:spLocks noGrp="1"/>
          </p:cNvSpPr>
          <p:nvPr>
            <p:ph type="body" idx="1"/>
          </p:nvPr>
        </p:nvSpPr>
        <p:spPr>
          <a:xfrm>
            <a:off x="0" y="1376038"/>
            <a:ext cx="8966700" cy="5481961"/>
          </a:xfrm>
          <a:prstGeom prst="rect">
            <a:avLst/>
          </a:prstGeom>
        </p:spPr>
        <p:txBody>
          <a:bodyPr spcFirstLastPara="1" wrap="square" lIns="91425" tIns="45700" rIns="91425" bIns="45700" anchor="t" anchorCtr="0">
            <a:normAutofit/>
          </a:bodyPr>
          <a:lstStyle/>
          <a:p>
            <a:pPr lvl="0" indent="-457200" algn="just" rtl="0">
              <a:lnSpc>
                <a:spcPct val="150000"/>
              </a:lnSpc>
              <a:spcBef>
                <a:spcPts val="360"/>
              </a:spcBef>
              <a:spcAft>
                <a:spcPts val="0"/>
              </a:spcAft>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Step 4:- </a:t>
            </a:r>
            <a:r>
              <a:rPr lang="en-US" sz="2400" dirty="0">
                <a:latin typeface="Times New Roman" panose="02020603050405020304" pitchFamily="18" charset="0"/>
                <a:cs typeface="Times New Roman" panose="02020603050405020304" pitchFamily="18" charset="0"/>
              </a:rPr>
              <a:t>If both the letters are in same column, just move one cell down to get cipher text  |   |. (Wrap around if needed) </a:t>
            </a:r>
          </a:p>
          <a:p>
            <a:pPr indent="-457200" algn="just">
              <a:lnSpc>
                <a:spcPct val="150000"/>
              </a:lnSpc>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Step 5:- </a:t>
            </a:r>
            <a:r>
              <a:rPr lang="en-US" sz="2400" dirty="0">
                <a:latin typeface="Times New Roman" panose="02020603050405020304" pitchFamily="18" charset="0"/>
                <a:cs typeface="Times New Roman" panose="02020603050405020304" pitchFamily="18" charset="0"/>
              </a:rPr>
              <a:t>If both letters are in same row, move one step forward     </a:t>
            </a:r>
          </a:p>
          <a:p>
            <a:pPr indent="-457200" algn="just">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 to get cipher text. (Wrap around if needed) </a:t>
            </a:r>
          </a:p>
          <a:p>
            <a:pPr indent="-457200" algn="just">
              <a:lnSpc>
                <a:spcPct val="150000"/>
              </a:lnSpc>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Step 6:- </a:t>
            </a:r>
            <a:r>
              <a:rPr lang="en-US" sz="2400" dirty="0">
                <a:latin typeface="Times New Roman" panose="02020603050405020304" pitchFamily="18" charset="0"/>
                <a:cs typeface="Times New Roman" panose="02020603050405020304" pitchFamily="18" charset="0"/>
              </a:rPr>
              <a:t>If both the letters are in different row and different column, form the rectangle / square and replace with end letter / first letter. </a:t>
            </a:r>
          </a:p>
          <a:p>
            <a:pPr indent="-457200" algn="just">
              <a:lnSpc>
                <a:spcPct val="150000"/>
              </a:lnSpc>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indent="-457200" algn="just">
              <a:lnSpc>
                <a:spcPct val="150000"/>
              </a:lnSpc>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lvl="0" indent="-457200" algn="just" rtl="0">
              <a:lnSpc>
                <a:spcPct val="150000"/>
              </a:lnSpc>
              <a:spcBef>
                <a:spcPts val="360"/>
              </a:spcBef>
              <a:spcAft>
                <a:spcPts val="0"/>
              </a:spcAft>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lvl="0" indent="-457200" algn="just" rtl="0">
              <a:lnSpc>
                <a:spcPct val="150000"/>
              </a:lnSpc>
              <a:spcBef>
                <a:spcPts val="360"/>
              </a:spcBef>
              <a:spcAft>
                <a:spcPts val="0"/>
              </a:spcAft>
              <a:buFont typeface="Arial" panose="020B0604020202020204" pitchFamily="34" charset="0"/>
              <a:buChar char="•"/>
            </a:pPr>
            <a:endParaRPr sz="2400" dirty="0">
              <a:latin typeface="Times New Roman" panose="02020603050405020304" pitchFamily="18" charset="0"/>
              <a:cs typeface="Times New Roman" panose="02020603050405020304" pitchFamily="18" charset="0"/>
            </a:endParaRPr>
          </a:p>
        </p:txBody>
      </p:sp>
      <p:cxnSp>
        <p:nvCxnSpPr>
          <p:cNvPr id="3" name="Straight Arrow Connector 2">
            <a:extLst>
              <a:ext uri="{FF2B5EF4-FFF2-40B4-BE49-F238E27FC236}">
                <a16:creationId xmlns:a16="http://schemas.microsoft.com/office/drawing/2014/main" xmlns="" id="{D378FB64-457D-0503-BBA1-93AE87DBDA78}"/>
              </a:ext>
            </a:extLst>
          </p:cNvPr>
          <p:cNvCxnSpPr>
            <a:cxnSpLocks/>
          </p:cNvCxnSpPr>
          <p:nvPr/>
        </p:nvCxnSpPr>
        <p:spPr>
          <a:xfrm>
            <a:off x="559292" y="3551068"/>
            <a:ext cx="37286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xmlns="" id="{E5CD4DB9-6D5E-4C6C-8D84-9D37B12CA61B}"/>
              </a:ext>
            </a:extLst>
          </p:cNvPr>
          <p:cNvCxnSpPr/>
          <p:nvPr/>
        </p:nvCxnSpPr>
        <p:spPr>
          <a:xfrm>
            <a:off x="3684233" y="2201662"/>
            <a:ext cx="0" cy="2752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34998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g14868d8e63e_0_47"/>
          <p:cNvSpPr txBox="1">
            <a:spLocks noGrp="1"/>
          </p:cNvSpPr>
          <p:nvPr>
            <p:ph type="title"/>
          </p:nvPr>
        </p:nvSpPr>
        <p:spPr>
          <a:xfrm>
            <a:off x="457200" y="451412"/>
            <a:ext cx="8229600" cy="625033"/>
          </a:xfrm>
          <a:prstGeom prst="rect">
            <a:avLst/>
          </a:prstGeom>
        </p:spPr>
        <p:txBody>
          <a:bodyPr spcFirstLastPara="1" wrap="square" lIns="0" tIns="45700" rIns="0" bIns="0" anchor="b" anchorCtr="0">
            <a:noAutofit/>
          </a:bodyPr>
          <a:lstStyle/>
          <a:p>
            <a:pPr marL="600075" lvl="0" indent="0" algn="just" rtl="0">
              <a:spcBef>
                <a:spcPts val="925"/>
              </a:spcBef>
              <a:spcAft>
                <a:spcPts val="0"/>
              </a:spcAft>
              <a:buClr>
                <a:schemeClr val="dk1"/>
              </a:buClr>
              <a:buSzPct val="40740"/>
              <a:buFont typeface="Arial"/>
              <a:buNone/>
            </a:pPr>
            <a:r>
              <a:rPr lang="en-US" sz="4400" dirty="0">
                <a:solidFill>
                  <a:srgbClr val="FF0000"/>
                </a:solidFill>
              </a:rPr>
              <a:t>Hill Cipher</a:t>
            </a:r>
          </a:p>
        </p:txBody>
      </p:sp>
      <p:sp>
        <p:nvSpPr>
          <p:cNvPr id="156" name="Google Shape;156;g14868d8e63e_0_47"/>
          <p:cNvSpPr txBox="1">
            <a:spLocks noGrp="1"/>
          </p:cNvSpPr>
          <p:nvPr>
            <p:ph type="body" idx="1"/>
          </p:nvPr>
        </p:nvSpPr>
        <p:spPr>
          <a:xfrm>
            <a:off x="0" y="1030806"/>
            <a:ext cx="8966700" cy="4948436"/>
          </a:xfrm>
          <a:prstGeom prst="rect">
            <a:avLst/>
          </a:prstGeom>
        </p:spPr>
        <p:txBody>
          <a:bodyPr spcFirstLastPara="1" wrap="square" lIns="91425" tIns="45700" rIns="91425" bIns="45700" anchor="t" anchorCtr="0">
            <a:normAutofit/>
          </a:bodyPr>
          <a:lstStyle/>
          <a:p>
            <a:pPr marL="342900" lvl="0" indent="-342900" algn="l" rtl="0">
              <a:lnSpc>
                <a:spcPct val="150000"/>
              </a:lnSpc>
              <a:spcBef>
                <a:spcPts val="360"/>
              </a:spcBef>
              <a:spcAft>
                <a:spcPts val="0"/>
              </a:spcAf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It is multiple-letter encryption cipher. </a:t>
            </a:r>
          </a:p>
          <a:p>
            <a:pPr marL="342900" lvl="0" indent="-342900" algn="l" rtl="0">
              <a:lnSpc>
                <a:spcPct val="150000"/>
              </a:lnSpc>
              <a:spcBef>
                <a:spcPts val="360"/>
              </a:spcBef>
              <a:spcAft>
                <a:spcPts val="0"/>
              </a:spcAf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It improves the security compared to </a:t>
            </a:r>
            <a:r>
              <a:rPr lang="en-US" sz="2000" dirty="0" err="1">
                <a:latin typeface="Times New Roman" panose="02020603050405020304" pitchFamily="18" charset="0"/>
                <a:cs typeface="Times New Roman" panose="02020603050405020304" pitchFamily="18" charset="0"/>
              </a:rPr>
              <a:t>playfair</a:t>
            </a:r>
            <a:r>
              <a:rPr lang="en-US" sz="2000" dirty="0">
                <a:latin typeface="Times New Roman" panose="02020603050405020304" pitchFamily="18" charset="0"/>
                <a:cs typeface="Times New Roman" panose="02020603050405020304" pitchFamily="18" charset="0"/>
              </a:rPr>
              <a:t> cipher. </a:t>
            </a:r>
          </a:p>
          <a:p>
            <a:pPr marL="342900" lvl="0" indent="-342900" algn="l" rtl="0">
              <a:lnSpc>
                <a:spcPct val="150000"/>
              </a:lnSpc>
              <a:spcBef>
                <a:spcPts val="360"/>
              </a:spcBef>
              <a:spcAft>
                <a:spcPts val="0"/>
              </a:spcAf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It encrypts group of letters, diagraph, trigraph or polygraph.</a:t>
            </a:r>
          </a:p>
          <a:p>
            <a:pPr marL="342900" lvl="0" indent="-342900" algn="l" rtl="0">
              <a:lnSpc>
                <a:spcPct val="150000"/>
              </a:lnSpc>
              <a:spcBef>
                <a:spcPts val="360"/>
              </a:spcBef>
              <a:spcAft>
                <a:spcPts val="0"/>
              </a:spcAf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Hill Algorithm has two portions:- </a:t>
            </a:r>
          </a:p>
          <a:p>
            <a:pPr marL="342900" lvl="0" indent="-342900" algn="l" rtl="0">
              <a:lnSpc>
                <a:spcPct val="150000"/>
              </a:lnSpc>
              <a:spcBef>
                <a:spcPts val="360"/>
              </a:spcBef>
              <a:spcAft>
                <a:spcPts val="0"/>
              </a:spcAf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Encryption and Decryption.</a:t>
            </a:r>
          </a:p>
        </p:txBody>
      </p:sp>
      <p:pic>
        <p:nvPicPr>
          <p:cNvPr id="3" name="Picture 2" descr="Text, letter&#10;&#10;Description automatically generated">
            <a:extLst>
              <a:ext uri="{FF2B5EF4-FFF2-40B4-BE49-F238E27FC236}">
                <a16:creationId xmlns:a16="http://schemas.microsoft.com/office/drawing/2014/main" xmlns="" id="{69FE36B7-A30D-D5E5-B104-9080AC0F58BD}"/>
              </a:ext>
            </a:extLst>
          </p:cNvPr>
          <p:cNvPicPr>
            <a:picLocks noChangeAspect="1"/>
          </p:cNvPicPr>
          <p:nvPr/>
        </p:nvPicPr>
        <p:blipFill>
          <a:blip r:embed="rId3"/>
          <a:stretch>
            <a:fillRect/>
          </a:stretch>
        </p:blipFill>
        <p:spPr>
          <a:xfrm>
            <a:off x="1073020" y="3661523"/>
            <a:ext cx="6055568" cy="2909873"/>
          </a:xfrm>
          <a:prstGeom prst="rect">
            <a:avLst/>
          </a:prstGeom>
        </p:spPr>
      </p:pic>
    </p:spTree>
    <p:extLst>
      <p:ext uri="{BB962C8B-B14F-4D97-AF65-F5344CB8AC3E}">
        <p14:creationId xmlns:p14="http://schemas.microsoft.com/office/powerpoint/2010/main" val="20932597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0066" y="555585"/>
            <a:ext cx="6539696" cy="54169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538130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740780"/>
            <a:ext cx="7164729" cy="5497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538130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g14868d8e63e_0_47"/>
          <p:cNvSpPr txBox="1">
            <a:spLocks noGrp="1"/>
          </p:cNvSpPr>
          <p:nvPr>
            <p:ph type="title"/>
          </p:nvPr>
        </p:nvSpPr>
        <p:spPr>
          <a:xfrm>
            <a:off x="457200" y="286604"/>
            <a:ext cx="8229600" cy="471000"/>
          </a:xfrm>
          <a:prstGeom prst="rect">
            <a:avLst/>
          </a:prstGeom>
        </p:spPr>
        <p:txBody>
          <a:bodyPr spcFirstLastPara="1" wrap="square" lIns="0" tIns="45700" rIns="0" bIns="0" anchor="b" anchorCtr="0">
            <a:noAutofit/>
          </a:bodyPr>
          <a:lstStyle/>
          <a:p>
            <a:pPr marL="600075" lvl="0" indent="0" algn="just" rtl="0">
              <a:spcBef>
                <a:spcPts val="925"/>
              </a:spcBef>
              <a:spcAft>
                <a:spcPts val="0"/>
              </a:spcAft>
              <a:buClr>
                <a:schemeClr val="dk1"/>
              </a:buClr>
              <a:buSzPct val="40740"/>
              <a:buFont typeface="Arial"/>
              <a:buNone/>
            </a:pPr>
            <a:r>
              <a:rPr lang="en-US" sz="3600" b="1" dirty="0">
                <a:latin typeface="Times New Roman" panose="02020603050405020304" pitchFamily="18" charset="0"/>
                <a:cs typeface="Times New Roman" panose="02020603050405020304" pitchFamily="18" charset="0"/>
              </a:rPr>
              <a:t>Polyalphabetic Ciphers</a:t>
            </a:r>
            <a:endParaRPr lang="en-US" sz="3600" b="1" dirty="0">
              <a:solidFill>
                <a:srgbClr val="FF0000"/>
              </a:solidFill>
              <a:latin typeface="Times New Roman" panose="02020603050405020304" pitchFamily="18" charset="0"/>
              <a:cs typeface="Times New Roman" panose="02020603050405020304" pitchFamily="18" charset="0"/>
            </a:endParaRPr>
          </a:p>
        </p:txBody>
      </p:sp>
      <p:sp>
        <p:nvSpPr>
          <p:cNvPr id="156" name="Google Shape;156;g14868d8e63e_0_47"/>
          <p:cNvSpPr txBox="1">
            <a:spLocks noGrp="1"/>
          </p:cNvSpPr>
          <p:nvPr>
            <p:ph type="body" idx="1"/>
          </p:nvPr>
        </p:nvSpPr>
        <p:spPr>
          <a:xfrm>
            <a:off x="0" y="1278294"/>
            <a:ext cx="8966700" cy="5579706"/>
          </a:xfrm>
          <a:prstGeom prst="rect">
            <a:avLst/>
          </a:prstGeom>
        </p:spPr>
        <p:txBody>
          <a:bodyPr spcFirstLastPara="1" wrap="square" lIns="91425" tIns="45700" rIns="91425" bIns="45700" anchor="t" anchorCtr="0">
            <a:normAutofit fontScale="92500"/>
          </a:bodyPr>
          <a:lstStyle/>
          <a:p>
            <a:pPr lvl="0" indent="-457200" algn="just" rtl="0">
              <a:lnSpc>
                <a:spcPct val="150000"/>
              </a:lnSpc>
              <a:spcBef>
                <a:spcPts val="360"/>
              </a:spcBef>
              <a:spcAft>
                <a:spcPts val="0"/>
              </a:spcAf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Another way to improve on the simple monoalphabetic technique.</a:t>
            </a:r>
          </a:p>
          <a:p>
            <a:pPr lvl="0" indent="-457200" algn="just" rtl="0">
              <a:lnSpc>
                <a:spcPct val="150000"/>
              </a:lnSpc>
              <a:spcBef>
                <a:spcPts val="360"/>
              </a:spcBef>
              <a:spcAft>
                <a:spcPts val="0"/>
              </a:spcAf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Vigenère Cipher The best known, and one of the simplest, polyalphabetic ciphers is the Vigenère cipher.</a:t>
            </a:r>
          </a:p>
          <a:p>
            <a:pPr lvl="0" indent="-457200" algn="just" rtl="0">
              <a:lnSpc>
                <a:spcPct val="150000"/>
              </a:lnSpc>
              <a:spcBef>
                <a:spcPts val="360"/>
              </a:spcBef>
              <a:spcAft>
                <a:spcPts val="0"/>
              </a:spcAf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In this scheme, the set of related monoalphabetic substitution rules consists of the 26 Caesar ciphers with shifts of 0 through 25. </a:t>
            </a:r>
          </a:p>
          <a:p>
            <a:pPr lvl="0" indent="-457200" algn="just" rtl="0">
              <a:lnSpc>
                <a:spcPct val="150000"/>
              </a:lnSpc>
              <a:spcBef>
                <a:spcPts val="360"/>
              </a:spcBef>
              <a:spcAft>
                <a:spcPts val="0"/>
              </a:spcAf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Each cipher is denoted by a key letter, which is the ciphertext letter that substitutes for the plaintext letter a. Thus, a Caesar cipher with a shift of 3 is denoted by the key value 3.</a:t>
            </a:r>
            <a:endParaRP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61196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6" name="Google Shape;156;g14868d8e63e_0_47"/>
          <p:cNvSpPr txBox="1">
            <a:spLocks noGrp="1"/>
          </p:cNvSpPr>
          <p:nvPr>
            <p:ph type="body" idx="1"/>
          </p:nvPr>
        </p:nvSpPr>
        <p:spPr>
          <a:xfrm>
            <a:off x="0" y="1107572"/>
            <a:ext cx="9144000" cy="5750428"/>
          </a:xfrm>
          <a:prstGeom prst="rect">
            <a:avLst/>
          </a:prstGeom>
        </p:spPr>
        <p:txBody>
          <a:bodyPr spcFirstLastPara="1" wrap="square" lIns="91425" tIns="45700" rIns="91425" bIns="45700" anchor="t" anchorCtr="0">
            <a:normAutofit/>
          </a:bodyPr>
          <a:lstStyle/>
          <a:p>
            <a:pPr marL="342900" lvl="0" indent="-342900" algn="just" rtl="0">
              <a:lnSpc>
                <a:spcPct val="150000"/>
              </a:lnSpc>
              <a:spcBef>
                <a:spcPts val="360"/>
              </a:spcBef>
              <a:spcAft>
                <a:spcPts val="0"/>
              </a:spcAf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 general equation of the encryption process is </a:t>
            </a:r>
          </a:p>
          <a:p>
            <a:pPr marL="342900" lvl="0" indent="-342900" algn="just" rtl="0">
              <a:lnSpc>
                <a:spcPct val="150000"/>
              </a:lnSpc>
              <a:spcBef>
                <a:spcPts val="360"/>
              </a:spcBef>
              <a:spcAft>
                <a:spcPts val="0"/>
              </a:spcAft>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lvl="0" indent="-342900" algn="just" rtl="0">
              <a:lnSpc>
                <a:spcPct val="150000"/>
              </a:lnSpc>
              <a:spcBef>
                <a:spcPts val="360"/>
              </a:spcBef>
              <a:spcAft>
                <a:spcPts val="0"/>
              </a:spcAf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Decryption is a generalization of Equation</a:t>
            </a:r>
          </a:p>
          <a:p>
            <a:pPr marL="342900" lvl="0" indent="-342900" algn="just" rtl="0">
              <a:lnSpc>
                <a:spcPct val="150000"/>
              </a:lnSpc>
              <a:spcBef>
                <a:spcPts val="360"/>
              </a:spcBef>
              <a:spcAft>
                <a:spcPts val="0"/>
              </a:spcAf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To encrypt a message, a key is needed that is as long as the message.</a:t>
            </a:r>
          </a:p>
          <a:p>
            <a:pPr marL="342900" lvl="0" indent="-342900" algn="just" rtl="0">
              <a:lnSpc>
                <a:spcPct val="150000"/>
              </a:lnSpc>
              <a:spcBef>
                <a:spcPts val="360"/>
              </a:spcBef>
              <a:spcAft>
                <a:spcPts val="0"/>
              </a:spcAf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Usually, the key is a repeating keyword. </a:t>
            </a:r>
          </a:p>
          <a:p>
            <a:pPr marL="342900" lvl="0" indent="-342900" algn="just" rtl="0">
              <a:lnSpc>
                <a:spcPct val="150000"/>
              </a:lnSpc>
              <a:spcBef>
                <a:spcPts val="360"/>
              </a:spcBef>
              <a:spcAft>
                <a:spcPts val="0"/>
              </a:spcAf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For example, if the keyword is deceptive, the message “we are discovered save yourself” is encrypted as</a:t>
            </a:r>
          </a:p>
          <a:p>
            <a:pPr marL="342900" lvl="0" indent="-342900" algn="just" rtl="0">
              <a:lnSpc>
                <a:spcPct val="150000"/>
              </a:lnSpc>
              <a:spcBef>
                <a:spcPts val="360"/>
              </a:spcBef>
              <a:spcAft>
                <a:spcPts val="0"/>
              </a:spcAft>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lvl="0" indent="-342900" algn="just" rtl="0">
              <a:lnSpc>
                <a:spcPct val="150000"/>
              </a:lnSpc>
              <a:spcBef>
                <a:spcPts val="360"/>
              </a:spcBef>
              <a:spcAft>
                <a:spcPts val="0"/>
              </a:spcAft>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lvl="0" indent="-342900" algn="just" rtl="0">
              <a:lnSpc>
                <a:spcPct val="150000"/>
              </a:lnSpc>
              <a:spcBef>
                <a:spcPts val="360"/>
              </a:spcBef>
              <a:spcAft>
                <a:spcPts val="0"/>
              </a:spcAft>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xmlns="" id="{F650C5FE-A418-5982-63F5-A1749EDE9944}"/>
              </a:ext>
            </a:extLst>
          </p:cNvPr>
          <p:cNvPicPr>
            <a:picLocks noChangeAspect="1"/>
          </p:cNvPicPr>
          <p:nvPr/>
        </p:nvPicPr>
        <p:blipFill>
          <a:blip r:embed="rId3"/>
          <a:stretch>
            <a:fillRect/>
          </a:stretch>
        </p:blipFill>
        <p:spPr>
          <a:xfrm>
            <a:off x="5525666" y="1755580"/>
            <a:ext cx="3105150" cy="476250"/>
          </a:xfrm>
          <a:prstGeom prst="rect">
            <a:avLst/>
          </a:prstGeom>
        </p:spPr>
      </p:pic>
      <p:pic>
        <p:nvPicPr>
          <p:cNvPr id="9" name="Picture 8">
            <a:extLst>
              <a:ext uri="{FF2B5EF4-FFF2-40B4-BE49-F238E27FC236}">
                <a16:creationId xmlns:a16="http://schemas.microsoft.com/office/drawing/2014/main" xmlns="" id="{E5F1026E-0CB4-7F57-E240-9DB8985832E5}"/>
              </a:ext>
            </a:extLst>
          </p:cNvPr>
          <p:cNvPicPr>
            <a:picLocks noChangeAspect="1"/>
          </p:cNvPicPr>
          <p:nvPr/>
        </p:nvPicPr>
        <p:blipFill>
          <a:blip r:embed="rId4"/>
          <a:stretch>
            <a:fillRect/>
          </a:stretch>
        </p:blipFill>
        <p:spPr>
          <a:xfrm>
            <a:off x="5785350" y="2417280"/>
            <a:ext cx="3181350" cy="504825"/>
          </a:xfrm>
          <a:prstGeom prst="rect">
            <a:avLst/>
          </a:prstGeom>
        </p:spPr>
      </p:pic>
    </p:spTree>
    <p:extLst>
      <p:ext uri="{BB962C8B-B14F-4D97-AF65-F5344CB8AC3E}">
        <p14:creationId xmlns:p14="http://schemas.microsoft.com/office/powerpoint/2010/main" val="5682847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pic>
        <p:nvPicPr>
          <p:cNvPr id="3" name="Picture 2">
            <a:extLst>
              <a:ext uri="{FF2B5EF4-FFF2-40B4-BE49-F238E27FC236}">
                <a16:creationId xmlns:a16="http://schemas.microsoft.com/office/drawing/2014/main" xmlns="" id="{0C011BD7-554F-3733-40F0-4D3F69680CC0}"/>
              </a:ext>
            </a:extLst>
          </p:cNvPr>
          <p:cNvPicPr>
            <a:picLocks noChangeAspect="1"/>
          </p:cNvPicPr>
          <p:nvPr/>
        </p:nvPicPr>
        <p:blipFill>
          <a:blip r:embed="rId3"/>
          <a:stretch>
            <a:fillRect/>
          </a:stretch>
        </p:blipFill>
        <p:spPr>
          <a:xfrm>
            <a:off x="0" y="1446246"/>
            <a:ext cx="9144000" cy="4878230"/>
          </a:xfrm>
          <a:prstGeom prst="rect">
            <a:avLst/>
          </a:prstGeom>
        </p:spPr>
      </p:pic>
    </p:spTree>
    <p:extLst>
      <p:ext uri="{BB962C8B-B14F-4D97-AF65-F5344CB8AC3E}">
        <p14:creationId xmlns:p14="http://schemas.microsoft.com/office/powerpoint/2010/main" val="20066454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6" name="Google Shape;156;g14868d8e63e_0_47"/>
          <p:cNvSpPr txBox="1">
            <a:spLocks noGrp="1"/>
          </p:cNvSpPr>
          <p:nvPr>
            <p:ph type="body" idx="1"/>
          </p:nvPr>
        </p:nvSpPr>
        <p:spPr>
          <a:xfrm>
            <a:off x="0" y="1376039"/>
            <a:ext cx="8966700" cy="4948436"/>
          </a:xfrm>
          <a:prstGeom prst="rect">
            <a:avLst/>
          </a:prstGeom>
        </p:spPr>
        <p:txBody>
          <a:bodyPr spcFirstLastPara="1" wrap="square" lIns="91425" tIns="45700" rIns="91425" bIns="45700" anchor="t" anchorCtr="0">
            <a:normAutofit/>
          </a:bodyPr>
          <a:lstStyle/>
          <a:p>
            <a:pPr marL="0" lvl="0" indent="0" algn="l" rtl="0">
              <a:spcBef>
                <a:spcPts val="360"/>
              </a:spcBef>
              <a:spcAft>
                <a:spcPts val="0"/>
              </a:spcAft>
              <a:buNone/>
            </a:pPr>
            <a:endParaRPr dirty="0"/>
          </a:p>
        </p:txBody>
      </p:sp>
      <p:pic>
        <p:nvPicPr>
          <p:cNvPr id="3" name="Picture 2" descr="Text, letter&#10;&#10;Description automatically generated">
            <a:extLst>
              <a:ext uri="{FF2B5EF4-FFF2-40B4-BE49-F238E27FC236}">
                <a16:creationId xmlns:a16="http://schemas.microsoft.com/office/drawing/2014/main" xmlns="" id="{4743FA9E-40BE-F3E1-E8B5-70AA630D7469}"/>
              </a:ext>
            </a:extLst>
          </p:cNvPr>
          <p:cNvPicPr>
            <a:picLocks noChangeAspect="1"/>
          </p:cNvPicPr>
          <p:nvPr/>
        </p:nvPicPr>
        <p:blipFill>
          <a:blip r:embed="rId3"/>
          <a:stretch>
            <a:fillRect/>
          </a:stretch>
        </p:blipFill>
        <p:spPr>
          <a:xfrm>
            <a:off x="46653" y="1179593"/>
            <a:ext cx="9050694" cy="4872038"/>
          </a:xfrm>
          <a:prstGeom prst="rect">
            <a:avLst/>
          </a:prstGeom>
        </p:spPr>
      </p:pic>
    </p:spTree>
    <p:extLst>
      <p:ext uri="{BB962C8B-B14F-4D97-AF65-F5344CB8AC3E}">
        <p14:creationId xmlns:p14="http://schemas.microsoft.com/office/powerpoint/2010/main" val="14114383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g14868d8e63e_0_47"/>
          <p:cNvSpPr txBox="1">
            <a:spLocks noGrp="1"/>
          </p:cNvSpPr>
          <p:nvPr>
            <p:ph type="title"/>
          </p:nvPr>
        </p:nvSpPr>
        <p:spPr>
          <a:xfrm>
            <a:off x="457200" y="286604"/>
            <a:ext cx="8229600" cy="471000"/>
          </a:xfrm>
          <a:prstGeom prst="rect">
            <a:avLst/>
          </a:prstGeom>
        </p:spPr>
        <p:txBody>
          <a:bodyPr spcFirstLastPara="1" wrap="square" lIns="0" tIns="45700" rIns="0" bIns="0" anchor="b" anchorCtr="0">
            <a:noAutofit/>
          </a:bodyPr>
          <a:lstStyle/>
          <a:p>
            <a:pPr marL="600075" lvl="0" indent="0" algn="just" rtl="0">
              <a:spcBef>
                <a:spcPts val="925"/>
              </a:spcBef>
              <a:spcAft>
                <a:spcPts val="0"/>
              </a:spcAft>
              <a:buClr>
                <a:schemeClr val="dk1"/>
              </a:buClr>
              <a:buSzPct val="40740"/>
              <a:buFont typeface="Arial"/>
              <a:buNone/>
            </a:pPr>
            <a:r>
              <a:rPr lang="en-US" sz="4000" dirty="0" err="1">
                <a:solidFill>
                  <a:srgbClr val="FF0000"/>
                </a:solidFill>
                <a:latin typeface="Times New Roman" panose="02020603050405020304" pitchFamily="18" charset="0"/>
                <a:cs typeface="Times New Roman" panose="02020603050405020304" pitchFamily="18" charset="0"/>
              </a:rPr>
              <a:t>Vernam</a:t>
            </a:r>
            <a:r>
              <a:rPr lang="en-US" sz="4000" dirty="0">
                <a:solidFill>
                  <a:srgbClr val="FF0000"/>
                </a:solidFill>
                <a:latin typeface="Times New Roman" panose="02020603050405020304" pitchFamily="18" charset="0"/>
                <a:cs typeface="Times New Roman" panose="02020603050405020304" pitchFamily="18" charset="0"/>
              </a:rPr>
              <a:t> Cipher </a:t>
            </a:r>
          </a:p>
        </p:txBody>
      </p:sp>
      <p:sp>
        <p:nvSpPr>
          <p:cNvPr id="156" name="Google Shape;156;g14868d8e63e_0_47"/>
          <p:cNvSpPr txBox="1">
            <a:spLocks noGrp="1"/>
          </p:cNvSpPr>
          <p:nvPr>
            <p:ph type="body" idx="1"/>
          </p:nvPr>
        </p:nvSpPr>
        <p:spPr>
          <a:xfrm>
            <a:off x="0" y="1166327"/>
            <a:ext cx="8966700" cy="5158148"/>
          </a:xfrm>
          <a:prstGeom prst="rect">
            <a:avLst/>
          </a:prstGeom>
        </p:spPr>
        <p:txBody>
          <a:bodyPr spcFirstLastPara="1" wrap="square" lIns="91425" tIns="45700" rIns="91425" bIns="45700" anchor="t" anchorCtr="0">
            <a:normAutofit/>
          </a:bodyPr>
          <a:lstStyle/>
          <a:p>
            <a:pPr lvl="0" indent="-457200" algn="just" rtl="0">
              <a:lnSpc>
                <a:spcPct val="150000"/>
              </a:lnSpc>
              <a:spcBef>
                <a:spcPts val="360"/>
              </a:spcBef>
              <a:spcAft>
                <a:spcPts val="0"/>
              </a:spcAft>
              <a:buFont typeface="Arial" panose="020B0604020202020204" pitchFamily="34" charset="0"/>
              <a:buChar char="•"/>
            </a:pPr>
            <a:r>
              <a:rPr lang="en-US" b="1" i="0" dirty="0" err="1">
                <a:solidFill>
                  <a:srgbClr val="273239"/>
                </a:solidFill>
                <a:effectLst/>
                <a:latin typeface="Times New Roman" panose="02020603050405020304" pitchFamily="18" charset="0"/>
                <a:cs typeface="Times New Roman" panose="02020603050405020304" pitchFamily="18" charset="0"/>
              </a:rPr>
              <a:t>Vernam</a:t>
            </a:r>
            <a:r>
              <a:rPr lang="en-US" b="1" i="0" dirty="0">
                <a:solidFill>
                  <a:srgbClr val="273239"/>
                </a:solidFill>
                <a:effectLst/>
                <a:latin typeface="Times New Roman" panose="02020603050405020304" pitchFamily="18" charset="0"/>
                <a:cs typeface="Times New Roman" panose="02020603050405020304" pitchFamily="18" charset="0"/>
              </a:rPr>
              <a:t> Cipher</a:t>
            </a:r>
            <a:r>
              <a:rPr lang="en-US" b="0" i="0" dirty="0">
                <a:solidFill>
                  <a:srgbClr val="273239"/>
                </a:solidFill>
                <a:effectLst/>
                <a:latin typeface="Times New Roman" panose="02020603050405020304" pitchFamily="18" charset="0"/>
                <a:cs typeface="Times New Roman" panose="02020603050405020304" pitchFamily="18" charset="0"/>
              </a:rPr>
              <a:t> is a method of encrypting alphabetic text. </a:t>
            </a:r>
          </a:p>
          <a:p>
            <a:pPr lvl="0" indent="-457200" algn="just" rtl="0">
              <a:lnSpc>
                <a:spcPct val="150000"/>
              </a:lnSpc>
              <a:spcBef>
                <a:spcPts val="360"/>
              </a:spcBef>
              <a:spcAft>
                <a:spcPts val="0"/>
              </a:spcAft>
              <a:buFont typeface="Arial" panose="020B0604020202020204" pitchFamily="34" charset="0"/>
              <a:buChar char="•"/>
            </a:pPr>
            <a:r>
              <a:rPr lang="en-US" b="0" i="0" dirty="0">
                <a:solidFill>
                  <a:srgbClr val="273239"/>
                </a:solidFill>
                <a:effectLst/>
                <a:latin typeface="Times New Roman" panose="02020603050405020304" pitchFamily="18" charset="0"/>
                <a:cs typeface="Times New Roman" panose="02020603050405020304" pitchFamily="18" charset="0"/>
              </a:rPr>
              <a:t>It is one of the Substitution techniques for converting plain text into cipher text. </a:t>
            </a:r>
          </a:p>
          <a:p>
            <a:pPr lvl="0" indent="-457200" algn="just" rtl="0">
              <a:lnSpc>
                <a:spcPct val="150000"/>
              </a:lnSpc>
              <a:spcBef>
                <a:spcPts val="360"/>
              </a:spcBef>
              <a:spcAft>
                <a:spcPts val="0"/>
              </a:spcAft>
              <a:buFont typeface="Arial" panose="020B0604020202020204" pitchFamily="34" charset="0"/>
              <a:buChar char="•"/>
            </a:pPr>
            <a:r>
              <a:rPr lang="en-US" b="0" i="0" dirty="0">
                <a:solidFill>
                  <a:srgbClr val="273239"/>
                </a:solidFill>
                <a:effectLst/>
                <a:latin typeface="Times New Roman" panose="02020603050405020304" pitchFamily="18" charset="0"/>
                <a:cs typeface="Times New Roman" panose="02020603050405020304" pitchFamily="18" charset="0"/>
              </a:rPr>
              <a:t>In this mechanism we assign a number to each character of the Plain-Text, like (a = 0, b = 1, c = 2, … z = 25). </a:t>
            </a:r>
            <a:endParaRPr dirty="0">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xmlns="" id="{C2038BB5-2302-25A7-EB2F-D56682A5A756}"/>
              </a:ext>
            </a:extLst>
          </p:cNvPr>
          <p:cNvPicPr>
            <a:picLocks noChangeAspect="1"/>
          </p:cNvPicPr>
          <p:nvPr/>
        </p:nvPicPr>
        <p:blipFill>
          <a:blip r:embed="rId3"/>
          <a:stretch>
            <a:fillRect/>
          </a:stretch>
        </p:blipFill>
        <p:spPr>
          <a:xfrm>
            <a:off x="457200" y="4516016"/>
            <a:ext cx="8286750" cy="2131558"/>
          </a:xfrm>
          <a:prstGeom prst="rect">
            <a:avLst/>
          </a:prstGeom>
        </p:spPr>
      </p:pic>
    </p:spTree>
    <p:extLst>
      <p:ext uri="{BB962C8B-B14F-4D97-AF65-F5344CB8AC3E}">
        <p14:creationId xmlns:p14="http://schemas.microsoft.com/office/powerpoint/2010/main" val="5170240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g14868d8e63e_0_47"/>
          <p:cNvSpPr txBox="1">
            <a:spLocks noGrp="1"/>
          </p:cNvSpPr>
          <p:nvPr>
            <p:ph type="title"/>
          </p:nvPr>
        </p:nvSpPr>
        <p:spPr>
          <a:xfrm>
            <a:off x="457200" y="286604"/>
            <a:ext cx="8229600" cy="471000"/>
          </a:xfrm>
          <a:prstGeom prst="rect">
            <a:avLst/>
          </a:prstGeom>
        </p:spPr>
        <p:txBody>
          <a:bodyPr spcFirstLastPara="1" wrap="square" lIns="0" tIns="45700" rIns="0" bIns="0" anchor="b" anchorCtr="0">
            <a:normAutofit fontScale="90000"/>
          </a:bodyPr>
          <a:lstStyle/>
          <a:p>
            <a:pPr marL="600075" lvl="0" indent="0" algn="just" rtl="0">
              <a:spcBef>
                <a:spcPts val="925"/>
              </a:spcBef>
              <a:spcAft>
                <a:spcPts val="0"/>
              </a:spcAft>
              <a:buClr>
                <a:schemeClr val="dk1"/>
              </a:buClr>
              <a:buSzPct val="40740"/>
              <a:buFont typeface="Arial"/>
              <a:buNone/>
            </a:pPr>
            <a:endParaRPr lang="en-US" sz="6500" dirty="0">
              <a:solidFill>
                <a:srgbClr val="FF0000"/>
              </a:solidFill>
            </a:endParaRPr>
          </a:p>
        </p:txBody>
      </p:sp>
      <p:sp>
        <p:nvSpPr>
          <p:cNvPr id="156" name="Google Shape;156;g14868d8e63e_0_47"/>
          <p:cNvSpPr txBox="1">
            <a:spLocks noGrp="1"/>
          </p:cNvSpPr>
          <p:nvPr>
            <p:ph type="body" idx="1"/>
          </p:nvPr>
        </p:nvSpPr>
        <p:spPr>
          <a:xfrm>
            <a:off x="0" y="1376039"/>
            <a:ext cx="8966700" cy="4948436"/>
          </a:xfrm>
          <a:prstGeom prst="rect">
            <a:avLst/>
          </a:prstGeom>
        </p:spPr>
        <p:txBody>
          <a:bodyPr spcFirstLastPara="1" wrap="square" lIns="91425" tIns="45700" rIns="91425" bIns="45700" anchor="t" anchorCtr="0">
            <a:normAutofit/>
          </a:bodyPr>
          <a:lstStyle/>
          <a:p>
            <a:pPr marL="0" lvl="0" indent="0" algn="l" rtl="0">
              <a:spcBef>
                <a:spcPts val="360"/>
              </a:spcBef>
              <a:spcAft>
                <a:spcPts val="0"/>
              </a:spcAft>
              <a:buNone/>
            </a:pPr>
            <a:endParaRPr dirty="0"/>
          </a:p>
        </p:txBody>
      </p:sp>
      <p:pic>
        <p:nvPicPr>
          <p:cNvPr id="3" name="Picture 2">
            <a:extLst>
              <a:ext uri="{FF2B5EF4-FFF2-40B4-BE49-F238E27FC236}">
                <a16:creationId xmlns:a16="http://schemas.microsoft.com/office/drawing/2014/main" xmlns="" id="{587CE831-2A88-7A5D-63C3-A8A7A41507AE}"/>
              </a:ext>
            </a:extLst>
          </p:cNvPr>
          <p:cNvPicPr>
            <a:picLocks noChangeAspect="1"/>
          </p:cNvPicPr>
          <p:nvPr/>
        </p:nvPicPr>
        <p:blipFill>
          <a:blip r:embed="rId3"/>
          <a:stretch>
            <a:fillRect/>
          </a:stretch>
        </p:blipFill>
        <p:spPr>
          <a:xfrm>
            <a:off x="1152525" y="1866900"/>
            <a:ext cx="6838950" cy="3124200"/>
          </a:xfrm>
          <a:prstGeom prst="rect">
            <a:avLst/>
          </a:prstGeom>
        </p:spPr>
      </p:pic>
    </p:spTree>
    <p:extLst>
      <p:ext uri="{BB962C8B-B14F-4D97-AF65-F5344CB8AC3E}">
        <p14:creationId xmlns:p14="http://schemas.microsoft.com/office/powerpoint/2010/main" val="33478807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g14868d8e63e_0_47"/>
          <p:cNvSpPr txBox="1">
            <a:spLocks noGrp="1"/>
          </p:cNvSpPr>
          <p:nvPr>
            <p:ph type="title"/>
          </p:nvPr>
        </p:nvSpPr>
        <p:spPr>
          <a:xfrm>
            <a:off x="392545" y="526750"/>
            <a:ext cx="8229600" cy="471000"/>
          </a:xfrm>
          <a:prstGeom prst="rect">
            <a:avLst/>
          </a:prstGeom>
        </p:spPr>
        <p:txBody>
          <a:bodyPr spcFirstLastPara="1" wrap="square" lIns="0" tIns="45700" rIns="0" bIns="0" anchor="b" anchorCtr="0">
            <a:normAutofit fontScale="90000"/>
          </a:bodyPr>
          <a:lstStyle/>
          <a:p>
            <a:pPr marL="600075" lvl="0" indent="0" algn="ctr" rtl="0">
              <a:spcBef>
                <a:spcPts val="925"/>
              </a:spcBef>
              <a:spcAft>
                <a:spcPts val="0"/>
              </a:spcAft>
              <a:buClr>
                <a:schemeClr val="dk1"/>
              </a:buClr>
              <a:buSzPct val="40740"/>
              <a:buFont typeface="Arial"/>
              <a:buNone/>
            </a:pPr>
            <a:r>
              <a:rPr lang="en-US" sz="3600" b="1" dirty="0">
                <a:solidFill>
                  <a:srgbClr val="FF0000"/>
                </a:solidFill>
                <a:latin typeface="Times New Roman" panose="02020603050405020304" pitchFamily="18" charset="0"/>
                <a:ea typeface="Calibri"/>
                <a:cs typeface="Times New Roman" panose="02020603050405020304" pitchFamily="18" charset="0"/>
                <a:sym typeface="Calibri"/>
              </a:rPr>
              <a:t>Block Ciphers and the Data </a:t>
            </a:r>
            <a:r>
              <a:rPr lang="en-US" sz="3600" b="1" dirty="0">
                <a:solidFill>
                  <a:srgbClr val="FF0000"/>
                </a:solidFill>
                <a:latin typeface="Times New Roman" panose="02020603050405020304" pitchFamily="18" charset="0"/>
                <a:cs typeface="Times New Roman" panose="02020603050405020304" pitchFamily="18" charset="0"/>
              </a:rPr>
              <a:t>E</a:t>
            </a:r>
            <a:r>
              <a:rPr lang="en-US" sz="3600" b="1" dirty="0">
                <a:solidFill>
                  <a:srgbClr val="FF0000"/>
                </a:solidFill>
                <a:latin typeface="Times New Roman" panose="02020603050405020304" pitchFamily="18" charset="0"/>
                <a:ea typeface="Calibri"/>
                <a:cs typeface="Times New Roman" panose="02020603050405020304" pitchFamily="18" charset="0"/>
                <a:sym typeface="Calibri"/>
              </a:rPr>
              <a:t>ncryption </a:t>
            </a:r>
            <a:r>
              <a:rPr lang="en-US" sz="3600" b="1" dirty="0">
                <a:solidFill>
                  <a:srgbClr val="FF0000"/>
                </a:solidFill>
                <a:latin typeface="Times New Roman" panose="02020603050405020304" pitchFamily="18" charset="0"/>
                <a:cs typeface="Times New Roman" panose="02020603050405020304" pitchFamily="18" charset="0"/>
              </a:rPr>
              <a:t>S</a:t>
            </a:r>
            <a:r>
              <a:rPr lang="en-US" sz="3600" b="1" dirty="0">
                <a:solidFill>
                  <a:srgbClr val="FF0000"/>
                </a:solidFill>
                <a:latin typeface="Times New Roman" panose="02020603050405020304" pitchFamily="18" charset="0"/>
                <a:ea typeface="Calibri"/>
                <a:cs typeface="Times New Roman" panose="02020603050405020304" pitchFamily="18" charset="0"/>
                <a:sym typeface="Calibri"/>
              </a:rPr>
              <a:t>tandard</a:t>
            </a:r>
            <a:endParaRPr lang="en-US" sz="6500" dirty="0">
              <a:solidFill>
                <a:srgbClr val="FF0000"/>
              </a:solidFill>
            </a:endParaRPr>
          </a:p>
        </p:txBody>
      </p:sp>
      <p:sp>
        <p:nvSpPr>
          <p:cNvPr id="156" name="Google Shape;156;g14868d8e63e_0_47"/>
          <p:cNvSpPr txBox="1">
            <a:spLocks noGrp="1"/>
          </p:cNvSpPr>
          <p:nvPr>
            <p:ph type="body" idx="1"/>
          </p:nvPr>
        </p:nvSpPr>
        <p:spPr>
          <a:xfrm>
            <a:off x="0" y="1089435"/>
            <a:ext cx="9144000" cy="5768565"/>
          </a:xfrm>
          <a:prstGeom prst="rect">
            <a:avLst/>
          </a:prstGeom>
        </p:spPr>
        <p:txBody>
          <a:bodyPr spcFirstLastPara="1" wrap="square" lIns="91425" tIns="45700" rIns="91425" bIns="45700" anchor="t" anchorCtr="0">
            <a:normAutofit/>
          </a:bodyPr>
          <a:lstStyle/>
          <a:p>
            <a:pPr marL="342900" indent="-342900" algn="just">
              <a:lnSpc>
                <a:spcPct val="150000"/>
              </a:lnSpc>
              <a:buFont typeface="Wingdings" panose="05000000000000000000" pitchFamily="2" charset="2"/>
              <a:buChar char="Ø"/>
            </a:pPr>
            <a:r>
              <a:rPr lang="en-US" sz="2000" b="1" dirty="0">
                <a:latin typeface="Times New Roman" panose="02020603050405020304" pitchFamily="18" charset="0"/>
                <a:cs typeface="Times New Roman" panose="02020603050405020304" pitchFamily="18" charset="0"/>
              </a:rPr>
              <a:t>Traditional Block Cipher Structure:-</a:t>
            </a:r>
          </a:p>
          <a:p>
            <a:pPr marL="342900" indent="-342900" algn="just">
              <a:lnSpc>
                <a:spcPct val="15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1. Stream Cipher and Block Ciphers</a:t>
            </a:r>
          </a:p>
          <a:p>
            <a:pPr marL="342900" indent="-342900" algn="just">
              <a:lnSpc>
                <a:spcPct val="15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2. Motivation for the Feistel Cipher Structure </a:t>
            </a:r>
          </a:p>
          <a:p>
            <a:pPr marL="342900" indent="-342900" algn="just">
              <a:lnSpc>
                <a:spcPct val="15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3. The Feistel Cipher</a:t>
            </a:r>
          </a:p>
          <a:p>
            <a:pPr marL="342900" indent="-342900" algn="just">
              <a:lnSpc>
                <a:spcPct val="150000"/>
              </a:lnSpc>
              <a:buFont typeface="Wingdings" panose="05000000000000000000" pitchFamily="2" charset="2"/>
              <a:buChar char="Ø"/>
            </a:pPr>
            <a:endParaRPr lang="en-US" sz="2000" b="1" dirty="0">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Ø"/>
            </a:pPr>
            <a:r>
              <a:rPr lang="en-US" sz="2000" b="1" dirty="0">
                <a:latin typeface="Times New Roman" panose="02020603050405020304" pitchFamily="18" charset="0"/>
                <a:cs typeface="Times New Roman" panose="02020603050405020304" pitchFamily="18" charset="0"/>
              </a:rPr>
              <a:t>Stream Cipher and Block Ciphers</a:t>
            </a:r>
          </a:p>
          <a:p>
            <a:pPr marL="342900" indent="-342900" algn="just">
              <a:lnSpc>
                <a:spcPct val="15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A stream cipher is one that encrypts a digital data stream one bit or one byte at a time.</a:t>
            </a:r>
          </a:p>
          <a:p>
            <a:pPr marL="342900" indent="-342900" algn="just">
              <a:lnSpc>
                <a:spcPct val="15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bit-stream generator must be implemented as an algorithmic procedure. </a:t>
            </a:r>
          </a:p>
          <a:p>
            <a:pPr marL="342900" indent="-342900" algn="just">
              <a:lnSpc>
                <a:spcPct val="15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bit-stream generator is a key-controlled algorithm and must produce a bit stream </a:t>
            </a:r>
            <a:endParaRPr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44039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6" name="Google Shape;156;g14868d8e63e_0_47"/>
          <p:cNvSpPr txBox="1">
            <a:spLocks noGrp="1"/>
          </p:cNvSpPr>
          <p:nvPr>
            <p:ph type="body" idx="1"/>
          </p:nvPr>
        </p:nvSpPr>
        <p:spPr>
          <a:xfrm>
            <a:off x="0" y="1376039"/>
            <a:ext cx="8966700" cy="4948436"/>
          </a:xfrm>
          <a:prstGeom prst="rect">
            <a:avLst/>
          </a:prstGeom>
        </p:spPr>
        <p:txBody>
          <a:bodyPr spcFirstLastPara="1" wrap="square" lIns="91425" tIns="45700" rIns="91425" bIns="45700" anchor="t" anchorCtr="0">
            <a:normAutofit/>
          </a:bodyPr>
          <a:lstStyle/>
          <a:p>
            <a:pPr marL="0" lvl="0" indent="0" algn="l" rtl="0">
              <a:spcBef>
                <a:spcPts val="360"/>
              </a:spcBef>
              <a:spcAft>
                <a:spcPts val="0"/>
              </a:spcAft>
              <a:buNone/>
            </a:pPr>
            <a:endParaRPr dirty="0"/>
          </a:p>
        </p:txBody>
      </p:sp>
      <p:pic>
        <p:nvPicPr>
          <p:cNvPr id="2" name="Picture 1">
            <a:extLst>
              <a:ext uri="{FF2B5EF4-FFF2-40B4-BE49-F238E27FC236}">
                <a16:creationId xmlns:a16="http://schemas.microsoft.com/office/drawing/2014/main" xmlns="" id="{D486139F-FEBE-613E-D849-2B517017E438}"/>
              </a:ext>
            </a:extLst>
          </p:cNvPr>
          <p:cNvPicPr>
            <a:picLocks noChangeAspect="1"/>
          </p:cNvPicPr>
          <p:nvPr/>
        </p:nvPicPr>
        <p:blipFill>
          <a:blip r:embed="rId3"/>
          <a:stretch>
            <a:fillRect/>
          </a:stretch>
        </p:blipFill>
        <p:spPr>
          <a:xfrm>
            <a:off x="0" y="958781"/>
            <a:ext cx="9144000" cy="4792656"/>
          </a:xfrm>
          <a:prstGeom prst="rect">
            <a:avLst/>
          </a:prstGeom>
        </p:spPr>
      </p:pic>
    </p:spTree>
    <p:extLst>
      <p:ext uri="{BB962C8B-B14F-4D97-AF65-F5344CB8AC3E}">
        <p14:creationId xmlns:p14="http://schemas.microsoft.com/office/powerpoint/2010/main" val="11149286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6" name="Google Shape;156;g14868d8e63e_0_47"/>
          <p:cNvSpPr txBox="1">
            <a:spLocks noGrp="1"/>
          </p:cNvSpPr>
          <p:nvPr>
            <p:ph type="body" idx="1"/>
          </p:nvPr>
        </p:nvSpPr>
        <p:spPr>
          <a:xfrm>
            <a:off x="0" y="812800"/>
            <a:ext cx="8966700" cy="5511675"/>
          </a:xfrm>
          <a:prstGeom prst="rect">
            <a:avLst/>
          </a:prstGeom>
        </p:spPr>
        <p:txBody>
          <a:bodyPr spcFirstLastPara="1" wrap="square" lIns="91425" tIns="45700" rIns="91425" bIns="45700" anchor="t" anchorCtr="0">
            <a:normAutofit/>
          </a:bodyPr>
          <a:lstStyle/>
          <a:p>
            <a:pPr lvl="0" indent="-457200" algn="just" rtl="0">
              <a:lnSpc>
                <a:spcPct val="150000"/>
              </a:lnSpc>
              <a:spcBef>
                <a:spcPts val="360"/>
              </a:spcBef>
              <a:spcAft>
                <a:spcPts val="0"/>
              </a:spcAft>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A </a:t>
            </a:r>
            <a:r>
              <a:rPr lang="en-US" sz="2400" b="1" dirty="0">
                <a:latin typeface="Times New Roman" panose="02020603050405020304" pitchFamily="18" charset="0"/>
                <a:cs typeface="Times New Roman" panose="02020603050405020304" pitchFamily="18" charset="0"/>
              </a:rPr>
              <a:t>Block cipher </a:t>
            </a:r>
            <a:r>
              <a:rPr lang="en-US" sz="2400" dirty="0">
                <a:latin typeface="Times New Roman" panose="02020603050405020304" pitchFamily="18" charset="0"/>
                <a:cs typeface="Times New Roman" panose="02020603050405020304" pitchFamily="18" charset="0"/>
              </a:rPr>
              <a:t>is one in which a block of plaintext is treated as a whole and used to produce a ciphertext block of equal length. </a:t>
            </a:r>
          </a:p>
          <a:p>
            <a:pPr lvl="0" indent="-457200" algn="just" rtl="0">
              <a:lnSpc>
                <a:spcPct val="150000"/>
              </a:lnSpc>
              <a:spcBef>
                <a:spcPts val="360"/>
              </a:spcBef>
              <a:spcAft>
                <a:spcPts val="0"/>
              </a:spcAft>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Typically, a block size of 64 or 128 bits is used. As with a stream cipher, the two users share a symmetric encryption key.</a:t>
            </a:r>
          </a:p>
          <a:p>
            <a:pPr lvl="0" indent="-457200" algn="just" rtl="0">
              <a:lnSpc>
                <a:spcPct val="150000"/>
              </a:lnSpc>
              <a:spcBef>
                <a:spcPts val="360"/>
              </a:spcBef>
              <a:spcAft>
                <a:spcPts val="0"/>
              </a:spcAft>
              <a:buFont typeface="Wingdings" panose="05000000000000000000" pitchFamily="2" charset="2"/>
              <a:buChar char="Ø"/>
            </a:pPr>
            <a:endParaRPr sz="2400" dirty="0">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xmlns="" id="{BD34DC54-29F3-596C-6D76-29359ECA1973}"/>
              </a:ext>
            </a:extLst>
          </p:cNvPr>
          <p:cNvPicPr>
            <a:picLocks noChangeAspect="1"/>
          </p:cNvPicPr>
          <p:nvPr/>
        </p:nvPicPr>
        <p:blipFill>
          <a:blip r:embed="rId3"/>
          <a:stretch>
            <a:fillRect/>
          </a:stretch>
        </p:blipFill>
        <p:spPr>
          <a:xfrm>
            <a:off x="225675" y="3354111"/>
            <a:ext cx="8515350" cy="3300412"/>
          </a:xfrm>
          <a:prstGeom prst="rect">
            <a:avLst/>
          </a:prstGeom>
        </p:spPr>
      </p:pic>
    </p:spTree>
    <p:extLst>
      <p:ext uri="{BB962C8B-B14F-4D97-AF65-F5344CB8AC3E}">
        <p14:creationId xmlns:p14="http://schemas.microsoft.com/office/powerpoint/2010/main" val="10501472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6" name="Google Shape;156;g14868d8e63e_0_47"/>
          <p:cNvSpPr txBox="1">
            <a:spLocks noGrp="1"/>
          </p:cNvSpPr>
          <p:nvPr>
            <p:ph type="body" idx="1"/>
          </p:nvPr>
        </p:nvSpPr>
        <p:spPr>
          <a:xfrm>
            <a:off x="0" y="1071418"/>
            <a:ext cx="8966700" cy="5395218"/>
          </a:xfrm>
          <a:prstGeom prst="rect">
            <a:avLst/>
          </a:prstGeom>
        </p:spPr>
        <p:txBody>
          <a:bodyPr spcFirstLastPara="1" wrap="square" lIns="91425" tIns="45700" rIns="91425" bIns="45700" anchor="t" anchorCtr="0">
            <a:normAutofit/>
          </a:bodyPr>
          <a:lstStyle/>
          <a:p>
            <a:pPr marL="342900" lvl="0" indent="-342900" algn="just" rtl="0">
              <a:lnSpc>
                <a:spcPct val="150000"/>
              </a:lnSpc>
              <a:spcBef>
                <a:spcPts val="360"/>
              </a:spcBef>
              <a:spcAft>
                <a:spcPts val="0"/>
              </a:spcAft>
              <a:buFont typeface="Wingdings" panose="05000000000000000000" pitchFamily="2" charset="2"/>
              <a:buChar char="Ø"/>
            </a:pPr>
            <a:r>
              <a:rPr lang="en-US" sz="2400" b="1" dirty="0">
                <a:latin typeface="Times New Roman" panose="02020603050405020304" pitchFamily="18" charset="0"/>
                <a:cs typeface="Times New Roman" panose="02020603050405020304" pitchFamily="18" charset="0"/>
              </a:rPr>
              <a:t>Motivation for the Feistel Cipher Structure </a:t>
            </a:r>
            <a:r>
              <a:rPr lang="en-US" sz="2400" dirty="0">
                <a:latin typeface="Times New Roman" panose="02020603050405020304" pitchFamily="18" charset="0"/>
                <a:cs typeface="Times New Roman" panose="02020603050405020304" pitchFamily="18" charset="0"/>
              </a:rPr>
              <a:t>A block cipher operates on a plaintext block of n bits to produce a ciphertext block of n bits. </a:t>
            </a:r>
          </a:p>
          <a:p>
            <a:pPr marL="342900" lvl="0" indent="-342900" algn="just" rtl="0">
              <a:lnSpc>
                <a:spcPct val="150000"/>
              </a:lnSpc>
              <a:spcBef>
                <a:spcPts val="360"/>
              </a:spcBef>
              <a:spcAft>
                <a:spcPts val="0"/>
              </a:spcAft>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There are 2n possible different plaintext blocks and, for the encryption to be reversible (i.e., for decryption to be possible), each must produce a unique ciphertext block or nonsingular. </a:t>
            </a:r>
          </a:p>
          <a:p>
            <a:pPr marL="342900" lvl="0" indent="-342900" algn="just" rtl="0">
              <a:lnSpc>
                <a:spcPct val="150000"/>
              </a:lnSpc>
              <a:spcBef>
                <a:spcPts val="360"/>
              </a:spcBef>
              <a:spcAft>
                <a:spcPts val="0"/>
              </a:spcAft>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 following examples illustrate nonsingular and singular transformations for n = 2.</a:t>
            </a:r>
            <a:endParaRPr sz="2400" dirty="0">
              <a:latin typeface="Times New Roman" panose="02020603050405020304" pitchFamily="18" charset="0"/>
              <a:cs typeface="Times New Roman" panose="02020603050405020304" pitchFamily="18" charset="0"/>
            </a:endParaRPr>
          </a:p>
        </p:txBody>
      </p:sp>
      <p:sp>
        <p:nvSpPr>
          <p:cNvPr id="4" name="Google Shape;155;g14868d8e63e_0_47">
            <a:extLst>
              <a:ext uri="{FF2B5EF4-FFF2-40B4-BE49-F238E27FC236}">
                <a16:creationId xmlns:a16="http://schemas.microsoft.com/office/drawing/2014/main" xmlns="" id="{D81156C6-EDF4-C160-8821-65E1AF287FB5}"/>
              </a:ext>
            </a:extLst>
          </p:cNvPr>
          <p:cNvSpPr txBox="1">
            <a:spLocks noGrp="1"/>
          </p:cNvSpPr>
          <p:nvPr>
            <p:ph type="title"/>
          </p:nvPr>
        </p:nvSpPr>
        <p:spPr>
          <a:xfrm>
            <a:off x="457200" y="600418"/>
            <a:ext cx="8229600" cy="471000"/>
          </a:xfrm>
          <a:prstGeom prst="rect">
            <a:avLst/>
          </a:prstGeom>
        </p:spPr>
        <p:txBody>
          <a:bodyPr spcFirstLastPara="1" wrap="square" lIns="0" tIns="45700" rIns="0" bIns="0" anchor="b" anchorCtr="0">
            <a:noAutofit/>
          </a:bodyPr>
          <a:lstStyle/>
          <a:p>
            <a:pPr marL="600075" lvl="0" indent="0" algn="ctr" rtl="0">
              <a:spcBef>
                <a:spcPts val="925"/>
              </a:spcBef>
              <a:spcAft>
                <a:spcPts val="0"/>
              </a:spcAft>
              <a:buClr>
                <a:schemeClr val="dk1"/>
              </a:buClr>
              <a:buSzPct val="40740"/>
              <a:buFont typeface="Arial"/>
              <a:buNone/>
            </a:pPr>
            <a:r>
              <a:rPr lang="en-US" sz="3600" b="1" dirty="0">
                <a:solidFill>
                  <a:srgbClr val="FF0000"/>
                </a:solidFill>
                <a:latin typeface="Times New Roman" panose="02020603050405020304" pitchFamily="18" charset="0"/>
                <a:cs typeface="Times New Roman" panose="02020603050405020304" pitchFamily="18" charset="0"/>
              </a:rPr>
              <a:t>Motivation for the Feistel Cipher Structure</a:t>
            </a:r>
            <a:endParaRPr lang="en-US" sz="3600" dirty="0">
              <a:solidFill>
                <a:srgbClr val="FF0000"/>
              </a:solidFill>
            </a:endParaRPr>
          </a:p>
        </p:txBody>
      </p:sp>
    </p:spTree>
    <p:extLst>
      <p:ext uri="{BB962C8B-B14F-4D97-AF65-F5344CB8AC3E}">
        <p14:creationId xmlns:p14="http://schemas.microsoft.com/office/powerpoint/2010/main" val="4036462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g14868d8e63e_0_47"/>
          <p:cNvSpPr txBox="1">
            <a:spLocks noGrp="1"/>
          </p:cNvSpPr>
          <p:nvPr>
            <p:ph type="title"/>
          </p:nvPr>
        </p:nvSpPr>
        <p:spPr>
          <a:xfrm>
            <a:off x="457200" y="286603"/>
            <a:ext cx="8229600" cy="815365"/>
          </a:xfrm>
          <a:prstGeom prst="rect">
            <a:avLst/>
          </a:prstGeom>
        </p:spPr>
        <p:txBody>
          <a:bodyPr spcFirstLastPara="1" wrap="square" lIns="0" tIns="45700" rIns="0" bIns="0" anchor="b" anchorCtr="0">
            <a:normAutofit fontScale="90000"/>
          </a:bodyPr>
          <a:lstStyle/>
          <a:p>
            <a:pPr marL="600075" lvl="0" indent="0" algn="ctr" rtl="0">
              <a:spcBef>
                <a:spcPts val="925"/>
              </a:spcBef>
              <a:spcAft>
                <a:spcPts val="0"/>
              </a:spcAft>
              <a:buClr>
                <a:schemeClr val="dk1"/>
              </a:buClr>
              <a:buSzPct val="40740"/>
              <a:buFont typeface="Arial"/>
              <a:buNone/>
            </a:pPr>
            <a:r>
              <a:rPr lang="en-US" sz="6500" dirty="0" err="1">
                <a:solidFill>
                  <a:srgbClr val="FF0000"/>
                </a:solidFill>
              </a:rPr>
              <a:t>Fiestel</a:t>
            </a:r>
            <a:r>
              <a:rPr lang="en-US" sz="6500" dirty="0">
                <a:solidFill>
                  <a:srgbClr val="FF0000"/>
                </a:solidFill>
              </a:rPr>
              <a:t> Cipher </a:t>
            </a:r>
          </a:p>
        </p:txBody>
      </p:sp>
      <p:sp>
        <p:nvSpPr>
          <p:cNvPr id="156" name="Google Shape;156;g14868d8e63e_0_47"/>
          <p:cNvSpPr txBox="1">
            <a:spLocks noGrp="1"/>
          </p:cNvSpPr>
          <p:nvPr>
            <p:ph type="body" idx="1"/>
          </p:nvPr>
        </p:nvSpPr>
        <p:spPr>
          <a:xfrm>
            <a:off x="0" y="988290"/>
            <a:ext cx="9144000" cy="6220691"/>
          </a:xfrm>
          <a:prstGeom prst="rect">
            <a:avLst/>
          </a:prstGeom>
        </p:spPr>
        <p:txBody>
          <a:bodyPr spcFirstLastPara="1" wrap="square" lIns="91425" tIns="45700" rIns="91425" bIns="45700" anchor="t" anchorCtr="0">
            <a:noAutofit/>
          </a:bodyPr>
          <a:lstStyle/>
          <a:p>
            <a:pPr indent="-457200" algn="just">
              <a:lnSpc>
                <a:spcPct val="15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execution of two or more simple ciphers in sequence in such a way that the final result or product is cryptographically stronger than any of the component ciphers. </a:t>
            </a:r>
          </a:p>
          <a:p>
            <a:pPr indent="-457200" algn="just">
              <a:lnSpc>
                <a:spcPct val="15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Feistel proposed the use of a cipher that alternates substitutions and permutations, where these terms are defined as follows:</a:t>
            </a:r>
          </a:p>
          <a:p>
            <a:pPr indent="-457200" algn="just">
              <a:lnSpc>
                <a:spcPct val="15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 • </a:t>
            </a:r>
            <a:r>
              <a:rPr lang="en-US" sz="2000" b="1" dirty="0">
                <a:latin typeface="Times New Roman" panose="02020603050405020304" pitchFamily="18" charset="0"/>
                <a:cs typeface="Times New Roman" panose="02020603050405020304" pitchFamily="18" charset="0"/>
              </a:rPr>
              <a:t>Substitution:</a:t>
            </a:r>
            <a:r>
              <a:rPr lang="en-US" sz="2000" dirty="0">
                <a:latin typeface="Times New Roman" panose="02020603050405020304" pitchFamily="18" charset="0"/>
                <a:cs typeface="Times New Roman" panose="02020603050405020304" pitchFamily="18" charset="0"/>
              </a:rPr>
              <a:t> Each plaintext element or group of elements is uniquely replaced by a corresponding ciphertext element or group of elements. </a:t>
            </a:r>
          </a:p>
          <a:p>
            <a:pPr indent="-457200" algn="just">
              <a:lnSpc>
                <a:spcPct val="15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Permutation: </a:t>
            </a:r>
            <a:r>
              <a:rPr lang="en-US" sz="2000" dirty="0">
                <a:latin typeface="Times New Roman" panose="02020603050405020304" pitchFamily="18" charset="0"/>
                <a:cs typeface="Times New Roman" panose="02020603050405020304" pitchFamily="18" charset="0"/>
              </a:rPr>
              <a:t>A sequence of plaintext elements is replaced by a permutation of that sequence. That is, no elements are added or deleted or replaced in the sequence, rather the order in which the elements appear in the sequence is changed</a:t>
            </a:r>
          </a:p>
          <a:p>
            <a:pPr indent="-457200" algn="just">
              <a:lnSpc>
                <a:spcPct val="150000"/>
              </a:lnSpc>
              <a:buFont typeface="Wingdings" panose="05000000000000000000" pitchFamily="2" charset="2"/>
              <a:buChar char="Ø"/>
            </a:pPr>
            <a:endParaRP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265721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pic>
        <p:nvPicPr>
          <p:cNvPr id="3" name="Picture 2">
            <a:extLst>
              <a:ext uri="{FF2B5EF4-FFF2-40B4-BE49-F238E27FC236}">
                <a16:creationId xmlns:a16="http://schemas.microsoft.com/office/drawing/2014/main" xmlns="" id="{291B9FCA-800D-D959-DDB4-23B307091A84}"/>
              </a:ext>
            </a:extLst>
          </p:cNvPr>
          <p:cNvPicPr>
            <a:picLocks noChangeAspect="1"/>
          </p:cNvPicPr>
          <p:nvPr/>
        </p:nvPicPr>
        <p:blipFill>
          <a:blip r:embed="rId3"/>
          <a:stretch>
            <a:fillRect/>
          </a:stretch>
        </p:blipFill>
        <p:spPr>
          <a:xfrm>
            <a:off x="1228436" y="138545"/>
            <a:ext cx="6973455" cy="6539346"/>
          </a:xfrm>
          <a:prstGeom prst="rect">
            <a:avLst/>
          </a:prstGeom>
        </p:spPr>
      </p:pic>
    </p:spTree>
    <p:extLst>
      <p:ext uri="{BB962C8B-B14F-4D97-AF65-F5344CB8AC3E}">
        <p14:creationId xmlns:p14="http://schemas.microsoft.com/office/powerpoint/2010/main" val="41197365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6" name="Google Shape;156;g14868d8e63e_0_47"/>
          <p:cNvSpPr txBox="1">
            <a:spLocks noGrp="1"/>
          </p:cNvSpPr>
          <p:nvPr>
            <p:ph type="body" idx="1"/>
          </p:nvPr>
        </p:nvSpPr>
        <p:spPr>
          <a:xfrm>
            <a:off x="0" y="1062182"/>
            <a:ext cx="9144000" cy="6165273"/>
          </a:xfrm>
          <a:prstGeom prst="rect">
            <a:avLst/>
          </a:prstGeom>
        </p:spPr>
        <p:txBody>
          <a:bodyPr spcFirstLastPara="1" wrap="square" lIns="91425" tIns="45700" rIns="91425" bIns="45700" anchor="t" anchorCtr="0">
            <a:normAutofit fontScale="77500" lnSpcReduction="20000"/>
          </a:bodyPr>
          <a:lstStyle/>
          <a:p>
            <a:pPr lvl="0" indent="-457200" algn="just" rtl="0">
              <a:lnSpc>
                <a:spcPct val="170000"/>
              </a:lnSpc>
              <a:spcBef>
                <a:spcPts val="360"/>
              </a:spcBef>
              <a:spcAft>
                <a:spcPts val="0"/>
              </a:spcAft>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Feistel proposed a scheme to produce a block cipher using permutation and substitution alternatively. </a:t>
            </a:r>
          </a:p>
          <a:p>
            <a:pPr lvl="0" indent="-457200" algn="just" rtl="0">
              <a:lnSpc>
                <a:spcPct val="170000"/>
              </a:lnSpc>
              <a:spcBef>
                <a:spcPts val="360"/>
              </a:spcBef>
              <a:spcAft>
                <a:spcPts val="0"/>
              </a:spcAft>
              <a:buFont typeface="Wingdings" panose="05000000000000000000" pitchFamily="2" charset="2"/>
              <a:buChar char="Ø"/>
            </a:pPr>
            <a:r>
              <a:rPr lang="en-US" b="1" dirty="0">
                <a:latin typeface="Times New Roman" panose="02020603050405020304" pitchFamily="18" charset="0"/>
                <a:cs typeface="Times New Roman" panose="02020603050405020304" pitchFamily="18" charset="0"/>
              </a:rPr>
              <a:t>Block size: </a:t>
            </a:r>
            <a:r>
              <a:rPr lang="en-US" dirty="0">
                <a:latin typeface="Times New Roman" panose="02020603050405020304" pitchFamily="18" charset="0"/>
                <a:cs typeface="Times New Roman" panose="02020603050405020304" pitchFamily="18" charset="0"/>
              </a:rPr>
              <a:t>Larger block sizes mean greater security (all other things being equal) but reduced encryption/decryption speed for a given algorithm. The greater security is achieved by greater diffusion. Traditionally, a block size of 64 bits has been considered a reasonable tradeoff and was nearly universal in block cipher design. However, the new AES uses a 128-bit block size. </a:t>
            </a:r>
          </a:p>
          <a:p>
            <a:pPr lvl="0" indent="-457200" algn="just" rtl="0">
              <a:lnSpc>
                <a:spcPct val="170000"/>
              </a:lnSpc>
              <a:spcBef>
                <a:spcPts val="360"/>
              </a:spcBef>
              <a:spcAft>
                <a:spcPts val="0"/>
              </a:spcAft>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 Key size: Larger key size means greater security but may decrease encryption/ decryption speed. The greater security is achieved by greater resistance to brute-force attacks and greater confusion. Key sizes of 64 bits or less are now widely considered to be inadequate, and 128 bits has become a common size. </a:t>
            </a:r>
          </a:p>
          <a:p>
            <a:pPr lvl="0" indent="-457200" algn="just" rtl="0">
              <a:lnSpc>
                <a:spcPct val="170000"/>
              </a:lnSpc>
              <a:spcBef>
                <a:spcPts val="360"/>
              </a:spcBef>
              <a:spcAft>
                <a:spcPts val="0"/>
              </a:spcAft>
              <a:buFont typeface="Wingdings" panose="05000000000000000000" pitchFamily="2" charset="2"/>
              <a:buChar char="Ø"/>
            </a:pPr>
            <a:endParaRP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538152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g14868d8e63e_0_47"/>
          <p:cNvSpPr txBox="1">
            <a:spLocks noGrp="1"/>
          </p:cNvSpPr>
          <p:nvPr>
            <p:ph type="title"/>
          </p:nvPr>
        </p:nvSpPr>
        <p:spPr>
          <a:xfrm>
            <a:off x="457200" y="286604"/>
            <a:ext cx="8229600" cy="471000"/>
          </a:xfrm>
          <a:prstGeom prst="rect">
            <a:avLst/>
          </a:prstGeom>
        </p:spPr>
        <p:txBody>
          <a:bodyPr spcFirstLastPara="1" wrap="square" lIns="0" tIns="45700" rIns="0" bIns="0" anchor="b" anchorCtr="0">
            <a:normAutofit fontScale="90000"/>
          </a:bodyPr>
          <a:lstStyle/>
          <a:p>
            <a:pPr marL="600075" lvl="0" indent="0" algn="just" rtl="0">
              <a:spcBef>
                <a:spcPts val="925"/>
              </a:spcBef>
              <a:spcAft>
                <a:spcPts val="0"/>
              </a:spcAft>
              <a:buClr>
                <a:schemeClr val="dk1"/>
              </a:buClr>
              <a:buSzPct val="40740"/>
              <a:buFont typeface="Arial"/>
              <a:buNone/>
            </a:pPr>
            <a:r>
              <a:rPr lang="en-US" sz="6500" dirty="0" smtClean="0">
                <a:solidFill>
                  <a:srgbClr val="FF0000"/>
                </a:solidFill>
              </a:rPr>
              <a:t>Cont.…..</a:t>
            </a:r>
            <a:endParaRPr lang="en-US" sz="6500" dirty="0">
              <a:solidFill>
                <a:srgbClr val="FF0000"/>
              </a:solidFill>
            </a:endParaRPr>
          </a:p>
        </p:txBody>
      </p:sp>
      <p:sp>
        <p:nvSpPr>
          <p:cNvPr id="156" name="Google Shape;156;g14868d8e63e_0_47"/>
          <p:cNvSpPr txBox="1">
            <a:spLocks noGrp="1"/>
          </p:cNvSpPr>
          <p:nvPr>
            <p:ph type="body" idx="1"/>
          </p:nvPr>
        </p:nvSpPr>
        <p:spPr>
          <a:xfrm>
            <a:off x="0" y="1376039"/>
            <a:ext cx="8966700" cy="4948436"/>
          </a:xfrm>
          <a:prstGeom prst="rect">
            <a:avLst/>
          </a:prstGeom>
        </p:spPr>
        <p:txBody>
          <a:bodyPr spcFirstLastPara="1" wrap="square" lIns="91425" tIns="45700" rIns="91425" bIns="45700" anchor="t" anchorCtr="0">
            <a:normAutofit/>
          </a:bodyPr>
          <a:lstStyle/>
          <a:p>
            <a:pPr marL="0" lvl="0" indent="0" algn="l" rtl="0">
              <a:spcBef>
                <a:spcPts val="360"/>
              </a:spcBef>
              <a:spcAft>
                <a:spcPts val="0"/>
              </a:spcAft>
              <a:buNone/>
            </a:pPr>
            <a:r>
              <a:rPr lang="en-US" dirty="0"/>
              <a:t>First, consider the encryption process.</a:t>
            </a:r>
            <a:endParaRPr dirty="0"/>
          </a:p>
        </p:txBody>
      </p:sp>
      <p:pic>
        <p:nvPicPr>
          <p:cNvPr id="3" name="Picture 2">
            <a:extLst>
              <a:ext uri="{FF2B5EF4-FFF2-40B4-BE49-F238E27FC236}">
                <a16:creationId xmlns:a16="http://schemas.microsoft.com/office/drawing/2014/main" xmlns="" id="{503632E4-94A1-4411-1011-7982D9153C05}"/>
              </a:ext>
            </a:extLst>
          </p:cNvPr>
          <p:cNvPicPr>
            <a:picLocks noChangeAspect="1"/>
          </p:cNvPicPr>
          <p:nvPr/>
        </p:nvPicPr>
        <p:blipFill>
          <a:blip r:embed="rId3"/>
          <a:stretch>
            <a:fillRect/>
          </a:stretch>
        </p:blipFill>
        <p:spPr>
          <a:xfrm>
            <a:off x="825750" y="2354832"/>
            <a:ext cx="7315200" cy="2990850"/>
          </a:xfrm>
          <a:prstGeom prst="rect">
            <a:avLst/>
          </a:prstGeom>
        </p:spPr>
      </p:pic>
    </p:spTree>
    <p:extLst>
      <p:ext uri="{BB962C8B-B14F-4D97-AF65-F5344CB8AC3E}">
        <p14:creationId xmlns:p14="http://schemas.microsoft.com/office/powerpoint/2010/main" val="40536958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g14868d8e63e_0_47"/>
          <p:cNvSpPr txBox="1">
            <a:spLocks noGrp="1"/>
          </p:cNvSpPr>
          <p:nvPr>
            <p:ph type="title" idx="4294967295"/>
          </p:nvPr>
        </p:nvSpPr>
        <p:spPr>
          <a:xfrm>
            <a:off x="0" y="287338"/>
            <a:ext cx="8229600" cy="469900"/>
          </a:xfrm>
          <a:prstGeom prst="rect">
            <a:avLst/>
          </a:prstGeom>
        </p:spPr>
        <p:txBody>
          <a:bodyPr spcFirstLastPara="1" wrap="square" lIns="0" tIns="45700" rIns="0" bIns="0" anchor="b" anchorCtr="0">
            <a:noAutofit/>
          </a:bodyPr>
          <a:lstStyle/>
          <a:p>
            <a:pPr marL="600075" lvl="0" indent="0" algn="ctr" rtl="0">
              <a:spcBef>
                <a:spcPts val="925"/>
              </a:spcBef>
              <a:spcAft>
                <a:spcPts val="0"/>
              </a:spcAft>
              <a:buClr>
                <a:schemeClr val="dk1"/>
              </a:buClr>
              <a:buSzPct val="40740"/>
              <a:buFont typeface="Arial"/>
              <a:buNone/>
            </a:pPr>
            <a:r>
              <a:rPr lang="en-US" sz="4400" dirty="0">
                <a:solidFill>
                  <a:srgbClr val="FF0000"/>
                </a:solidFill>
              </a:rPr>
              <a:t>The Data Encryption Standard</a:t>
            </a:r>
          </a:p>
        </p:txBody>
      </p:sp>
      <p:pic>
        <p:nvPicPr>
          <p:cNvPr id="3" name="Picture 2">
            <a:extLst>
              <a:ext uri="{FF2B5EF4-FFF2-40B4-BE49-F238E27FC236}">
                <a16:creationId xmlns:a16="http://schemas.microsoft.com/office/drawing/2014/main" xmlns="" id="{5521D7D2-CA17-D8F9-B69F-A629EE605A1C}"/>
              </a:ext>
            </a:extLst>
          </p:cNvPr>
          <p:cNvPicPr>
            <a:picLocks noChangeAspect="1"/>
          </p:cNvPicPr>
          <p:nvPr/>
        </p:nvPicPr>
        <p:blipFill>
          <a:blip r:embed="rId3"/>
          <a:stretch>
            <a:fillRect/>
          </a:stretch>
        </p:blipFill>
        <p:spPr>
          <a:xfrm>
            <a:off x="665019" y="914400"/>
            <a:ext cx="7065818" cy="5943600"/>
          </a:xfrm>
          <a:prstGeom prst="rect">
            <a:avLst/>
          </a:prstGeom>
        </p:spPr>
      </p:pic>
    </p:spTree>
    <p:extLst>
      <p:ext uri="{BB962C8B-B14F-4D97-AF65-F5344CB8AC3E}">
        <p14:creationId xmlns:p14="http://schemas.microsoft.com/office/powerpoint/2010/main" val="20935956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6" name="Google Shape;156;g14868d8e63e_0_47"/>
          <p:cNvSpPr txBox="1">
            <a:spLocks noGrp="1"/>
          </p:cNvSpPr>
          <p:nvPr>
            <p:ph type="body" idx="4294967295"/>
          </p:nvPr>
        </p:nvSpPr>
        <p:spPr>
          <a:xfrm>
            <a:off x="0" y="956345"/>
            <a:ext cx="8966200" cy="5803900"/>
          </a:xfrm>
          <a:prstGeom prst="rect">
            <a:avLst/>
          </a:prstGeom>
        </p:spPr>
        <p:txBody>
          <a:bodyPr spcFirstLastPara="1" wrap="square" lIns="91425" tIns="45700" rIns="91425" bIns="45700" anchor="t" anchorCtr="0">
            <a:noAutofit/>
          </a:bodyPr>
          <a:lstStyle/>
          <a:p>
            <a:pPr lvl="0" indent="-457200" algn="just" rtl="0">
              <a:lnSpc>
                <a:spcPct val="170000"/>
              </a:lnSpc>
              <a:spcBef>
                <a:spcPts val="360"/>
              </a:spcBef>
              <a:spcAft>
                <a:spcPts val="0"/>
              </a:spcAft>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DES Encryption:-</a:t>
            </a:r>
          </a:p>
          <a:p>
            <a:pPr lvl="0" indent="-457200" algn="just" rtl="0">
              <a:lnSpc>
                <a:spcPct val="170000"/>
              </a:lnSpc>
              <a:spcBef>
                <a:spcPts val="360"/>
              </a:spcBef>
              <a:spcAft>
                <a:spcPts val="0"/>
              </a:spcAft>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It is a block cipher </a:t>
            </a:r>
            <a:r>
              <a:rPr lang="en-US" sz="2000" b="1" dirty="0">
                <a:latin typeface="Times New Roman" panose="02020603050405020304" pitchFamily="18" charset="0"/>
                <a:cs typeface="Times New Roman" panose="02020603050405020304" pitchFamily="18" charset="0"/>
              </a:rPr>
              <a:t>Data encryption Standard.</a:t>
            </a:r>
          </a:p>
          <a:p>
            <a:pPr lvl="0" indent="-457200" algn="just" rtl="0">
              <a:lnSpc>
                <a:spcPct val="170000"/>
              </a:lnSpc>
              <a:spcBef>
                <a:spcPts val="360"/>
              </a:spcBef>
              <a:spcAft>
                <a:spcPts val="0"/>
              </a:spcAf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A 64-bit plain text and a 64-bit key is given as a input to generate the 64-bit cipher text.</a:t>
            </a:r>
          </a:p>
          <a:p>
            <a:pPr lvl="0" indent="-457200" algn="just" rtl="0">
              <a:lnSpc>
                <a:spcPct val="170000"/>
              </a:lnSpc>
              <a:spcBef>
                <a:spcPts val="360"/>
              </a:spcBef>
              <a:spcAft>
                <a:spcPts val="0"/>
              </a:spcAf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It follow symmetric cipher because it used same key for encryption and decryption. It has total 16 rounds of feistel structure.</a:t>
            </a:r>
          </a:p>
          <a:p>
            <a:pPr lvl="0" indent="-457200" algn="just" rtl="0">
              <a:lnSpc>
                <a:spcPct val="170000"/>
              </a:lnSpc>
              <a:spcBef>
                <a:spcPts val="360"/>
              </a:spcBef>
              <a:spcAft>
                <a:spcPts val="0"/>
              </a:spcAft>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Steps:- 1. </a:t>
            </a:r>
            <a:r>
              <a:rPr lang="en-US" sz="2000" dirty="0">
                <a:latin typeface="Times New Roman" panose="02020603050405020304" pitchFamily="18" charset="0"/>
                <a:cs typeface="Times New Roman" panose="02020603050405020304" pitchFamily="18" charset="0"/>
              </a:rPr>
              <a:t>Initial Permutation (rearrangement of letters).</a:t>
            </a:r>
          </a:p>
          <a:p>
            <a:pPr lvl="0" indent="-457200" algn="just" rtl="0">
              <a:lnSpc>
                <a:spcPct val="170000"/>
              </a:lnSpc>
              <a:spcBef>
                <a:spcPts val="360"/>
              </a:spcBef>
              <a:spcAft>
                <a:spcPts val="0"/>
              </a:spcAft>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Step 2.</a:t>
            </a:r>
            <a:r>
              <a:rPr lang="en-US" sz="2000" dirty="0">
                <a:latin typeface="Times New Roman" panose="02020603050405020304" pitchFamily="18" charset="0"/>
                <a:cs typeface="Times New Roman" panose="02020603050405020304" pitchFamily="18" charset="0"/>
              </a:rPr>
              <a:t> After rearrangement of 64-bits it will pass through 16 feistel rounds along with the key .</a:t>
            </a:r>
          </a:p>
          <a:p>
            <a:pPr lvl="0" indent="-457200" algn="just" rtl="0">
              <a:lnSpc>
                <a:spcPct val="170000"/>
              </a:lnSpc>
              <a:spcBef>
                <a:spcPts val="360"/>
              </a:spcBef>
              <a:spcAft>
                <a:spcPts val="0"/>
              </a:spcAft>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024550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6" name="Google Shape;156;g14868d8e63e_0_47"/>
          <p:cNvSpPr txBox="1">
            <a:spLocks noGrp="1"/>
          </p:cNvSpPr>
          <p:nvPr>
            <p:ph type="body" idx="1"/>
          </p:nvPr>
        </p:nvSpPr>
        <p:spPr>
          <a:xfrm>
            <a:off x="0" y="813732"/>
            <a:ext cx="9144000" cy="5510743"/>
          </a:xfrm>
          <a:prstGeom prst="rect">
            <a:avLst/>
          </a:prstGeom>
        </p:spPr>
        <p:txBody>
          <a:bodyPr spcFirstLastPara="1" wrap="square" lIns="91425" tIns="45700" rIns="91425" bIns="45700" anchor="t" anchorCtr="0">
            <a:normAutofit fontScale="70000" lnSpcReduction="20000"/>
          </a:bodyPr>
          <a:lstStyle/>
          <a:p>
            <a:pPr lvl="0" indent="-457200" algn="just" rtl="0">
              <a:lnSpc>
                <a:spcPct val="170000"/>
              </a:lnSpc>
              <a:spcBef>
                <a:spcPts val="360"/>
              </a:spcBef>
              <a:spcAft>
                <a:spcPts val="0"/>
              </a:spcAf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 64-bit key will be initially permuted and reduced to 56-bit key where left-circular shift takes place and on that again permutation is done and the key is reduced to 48-bit.</a:t>
            </a:r>
          </a:p>
          <a:p>
            <a:pPr lvl="0" indent="-457200" algn="just" rtl="0">
              <a:lnSpc>
                <a:spcPct val="170000"/>
              </a:lnSpc>
              <a:spcBef>
                <a:spcPts val="360"/>
              </a:spcBef>
              <a:spcAft>
                <a:spcPts val="0"/>
              </a:spcAf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Now the 48-bit key will be the input for the </a:t>
            </a:r>
            <a:r>
              <a:rPr lang="en-US" sz="2800" dirty="0" err="1">
                <a:latin typeface="Times New Roman" panose="02020603050405020304" pitchFamily="18" charset="0"/>
                <a:cs typeface="Times New Roman" panose="02020603050405020304" pitchFamily="18" charset="0"/>
              </a:rPr>
              <a:t>fiestel</a:t>
            </a:r>
            <a:r>
              <a:rPr lang="en-US" sz="2800" dirty="0">
                <a:latin typeface="Times New Roman" panose="02020603050405020304" pitchFamily="18" charset="0"/>
                <a:cs typeface="Times New Roman" panose="02020603050405020304" pitchFamily="18" charset="0"/>
              </a:rPr>
              <a:t> rounds. </a:t>
            </a:r>
          </a:p>
          <a:p>
            <a:pPr lvl="0" indent="-457200" algn="just" rtl="0">
              <a:lnSpc>
                <a:spcPct val="170000"/>
              </a:lnSpc>
              <a:spcBef>
                <a:spcPts val="360"/>
              </a:spcBef>
              <a:spcAft>
                <a:spcPts val="0"/>
              </a:spcAft>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Step 3:- </a:t>
            </a:r>
            <a:r>
              <a:rPr lang="en-US" dirty="0">
                <a:latin typeface="Times New Roman" panose="02020603050405020304" pitchFamily="18" charset="0"/>
                <a:cs typeface="Times New Roman" panose="02020603050405020304" pitchFamily="18" charset="0"/>
              </a:rPr>
              <a:t>A 32-bit swapping will take place on the output generated after the 16 rounds of feistel. </a:t>
            </a:r>
          </a:p>
          <a:p>
            <a:pPr lvl="0" indent="-457200" algn="just" rtl="0">
              <a:lnSpc>
                <a:spcPct val="170000"/>
              </a:lnSpc>
              <a:spcBef>
                <a:spcPts val="360"/>
              </a:spcBef>
              <a:spcAft>
                <a:spcPts val="0"/>
              </a:spcAft>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Step 4:-</a:t>
            </a:r>
            <a:r>
              <a:rPr lang="en-US" dirty="0">
                <a:latin typeface="Times New Roman" panose="02020603050405020304" pitchFamily="18" charset="0"/>
                <a:cs typeface="Times New Roman" panose="02020603050405020304" pitchFamily="18" charset="0"/>
              </a:rPr>
              <a:t> Inverse Initial Permutation will take place to generate the cipher text.</a:t>
            </a:r>
          </a:p>
          <a:p>
            <a:pPr marL="0" lvl="0" indent="0" algn="just" rtl="0">
              <a:lnSpc>
                <a:spcPct val="170000"/>
              </a:lnSpc>
              <a:spcBef>
                <a:spcPts val="360"/>
              </a:spcBef>
              <a:spcAft>
                <a:spcPts val="0"/>
              </a:spcAft>
              <a:buNone/>
            </a:pPr>
            <a:r>
              <a:rPr lang="en-US" sz="2900" b="1" dirty="0">
                <a:latin typeface="Times New Roman" panose="02020603050405020304" pitchFamily="18" charset="0"/>
                <a:cs typeface="Times New Roman" panose="02020603050405020304" pitchFamily="18" charset="0"/>
              </a:rPr>
              <a:t>DES Decryption:- </a:t>
            </a:r>
          </a:p>
          <a:p>
            <a:pPr lvl="0" indent="-457200" algn="just" rtl="0">
              <a:lnSpc>
                <a:spcPct val="170000"/>
              </a:lnSpc>
              <a:spcBef>
                <a:spcPts val="360"/>
              </a:spcBef>
              <a:spcAft>
                <a:spcPts val="0"/>
              </a:spcAf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As with any Feistel cipher, decryption uses the same algorithm as encryption, except that the application of the subkeys is reversed. </a:t>
            </a:r>
          </a:p>
          <a:p>
            <a:pPr lvl="0" indent="-457200" algn="just" rtl="0">
              <a:lnSpc>
                <a:spcPct val="170000"/>
              </a:lnSpc>
              <a:spcBef>
                <a:spcPts val="360"/>
              </a:spcBef>
              <a:spcAft>
                <a:spcPts val="0"/>
              </a:spcAf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Additionally, the initial and final permutations are reversed</a:t>
            </a:r>
          </a:p>
          <a:p>
            <a:pPr lvl="0" indent="-457200" algn="just" rtl="0">
              <a:lnSpc>
                <a:spcPct val="170000"/>
              </a:lnSpc>
              <a:spcBef>
                <a:spcPts val="360"/>
              </a:spcBef>
              <a:spcAft>
                <a:spcPts val="0"/>
              </a:spcAft>
              <a:buFont typeface="Arial" panose="020B0604020202020204" pitchFamily="34" charset="0"/>
              <a:buChar char="•"/>
            </a:pPr>
            <a:endParaRP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155972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g14868d8e63e_0_47"/>
          <p:cNvSpPr txBox="1">
            <a:spLocks noGrp="1"/>
          </p:cNvSpPr>
          <p:nvPr>
            <p:ph type="title"/>
          </p:nvPr>
        </p:nvSpPr>
        <p:spPr>
          <a:xfrm>
            <a:off x="457200" y="286604"/>
            <a:ext cx="8229600" cy="471000"/>
          </a:xfrm>
          <a:prstGeom prst="rect">
            <a:avLst/>
          </a:prstGeom>
        </p:spPr>
        <p:txBody>
          <a:bodyPr spcFirstLastPara="1" wrap="square" lIns="0" tIns="45700" rIns="0" bIns="0" anchor="b" anchorCtr="0">
            <a:normAutofit fontScale="90000"/>
          </a:bodyPr>
          <a:lstStyle/>
          <a:p>
            <a:pPr marL="600075" lvl="0" indent="0" algn="just" rtl="0">
              <a:spcBef>
                <a:spcPts val="925"/>
              </a:spcBef>
              <a:spcAft>
                <a:spcPts val="0"/>
              </a:spcAft>
              <a:buClr>
                <a:schemeClr val="dk1"/>
              </a:buClr>
              <a:buSzPct val="40740"/>
              <a:buFont typeface="Arial"/>
              <a:buNone/>
            </a:pPr>
            <a:r>
              <a:rPr lang="en-US" sz="6600" dirty="0">
                <a:solidFill>
                  <a:srgbClr val="FF0000"/>
                </a:solidFill>
                <a:latin typeface="Times New Roman" panose="02020603050405020304" pitchFamily="18" charset="0"/>
                <a:cs typeface="Times New Roman" panose="02020603050405020304" pitchFamily="18" charset="0"/>
              </a:rPr>
              <a:t>The Avalanche Effect</a:t>
            </a:r>
            <a:endParaRPr lang="en-US" sz="6500" dirty="0">
              <a:solidFill>
                <a:srgbClr val="FF0000"/>
              </a:solidFill>
            </a:endParaRPr>
          </a:p>
        </p:txBody>
      </p:sp>
      <p:sp>
        <p:nvSpPr>
          <p:cNvPr id="156" name="Google Shape;156;g14868d8e63e_0_47"/>
          <p:cNvSpPr txBox="1">
            <a:spLocks noGrp="1"/>
          </p:cNvSpPr>
          <p:nvPr>
            <p:ph type="body" idx="1"/>
          </p:nvPr>
        </p:nvSpPr>
        <p:spPr>
          <a:xfrm>
            <a:off x="0" y="757604"/>
            <a:ext cx="8966700" cy="5566871"/>
          </a:xfrm>
          <a:prstGeom prst="rect">
            <a:avLst/>
          </a:prstGeom>
        </p:spPr>
        <p:txBody>
          <a:bodyPr spcFirstLastPara="1" wrap="square" lIns="91425" tIns="45700" rIns="91425" bIns="45700" anchor="t" anchorCtr="0">
            <a:normAutofit/>
          </a:bodyPr>
          <a:lstStyle/>
          <a:p>
            <a:pPr marL="342900" lvl="0" indent="-342900" algn="just" rtl="0">
              <a:lnSpc>
                <a:spcPct val="150000"/>
              </a:lnSpc>
              <a:spcBef>
                <a:spcPts val="360"/>
              </a:spcBef>
              <a:spcAft>
                <a:spcPts val="0"/>
              </a:spcAf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 desirable property of any encryption algorithm is that a small change in either the plaintext or the key should produce a significant change in the ciphertext. </a:t>
            </a:r>
          </a:p>
          <a:p>
            <a:pPr marL="342900" lvl="0" indent="-342900" algn="just" rtl="0">
              <a:lnSpc>
                <a:spcPct val="150000"/>
              </a:lnSpc>
              <a:spcBef>
                <a:spcPts val="360"/>
              </a:spcBef>
              <a:spcAft>
                <a:spcPts val="0"/>
              </a:spcAf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In particular, a change in one bit of the plaintext or one bit of the key should produce a change in many bits of the ciphertext. </a:t>
            </a:r>
          </a:p>
          <a:p>
            <a:pPr marL="342900" lvl="0" indent="-342900" algn="just" rtl="0">
              <a:lnSpc>
                <a:spcPct val="150000"/>
              </a:lnSpc>
              <a:spcBef>
                <a:spcPts val="360"/>
              </a:spcBef>
              <a:spcAft>
                <a:spcPts val="0"/>
              </a:spcAf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This is referred to as the </a:t>
            </a:r>
            <a:r>
              <a:rPr lang="en-US" sz="2400" dirty="0" smtClean="0">
                <a:latin typeface="Times New Roman" panose="02020603050405020304" pitchFamily="18" charset="0"/>
                <a:cs typeface="Times New Roman" panose="02020603050405020304" pitchFamily="18" charset="0"/>
              </a:rPr>
              <a:t>avalanche </a:t>
            </a:r>
            <a:r>
              <a:rPr lang="en-US" sz="2400" dirty="0">
                <a:latin typeface="Times New Roman" panose="02020603050405020304" pitchFamily="18" charset="0"/>
                <a:cs typeface="Times New Roman" panose="02020603050405020304" pitchFamily="18" charset="0"/>
              </a:rPr>
              <a:t>effect.</a:t>
            </a:r>
          </a:p>
          <a:p>
            <a:pPr marL="342900" indent="-342900" algn="just">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It is also called as </a:t>
            </a:r>
            <a:r>
              <a:rPr lang="en-US" sz="2400" b="1" dirty="0" smtClean="0">
                <a:latin typeface="Times New Roman" panose="02020603050405020304" pitchFamily="18" charset="0"/>
                <a:cs typeface="Times New Roman" panose="02020603050405020304" pitchFamily="18" charset="0"/>
              </a:rPr>
              <a:t>Completeness </a:t>
            </a:r>
            <a:r>
              <a:rPr lang="en-US" sz="2400" b="1" dirty="0">
                <a:latin typeface="Times New Roman" panose="02020603050405020304" pitchFamily="18" charset="0"/>
                <a:cs typeface="Times New Roman" panose="02020603050405020304" pitchFamily="18" charset="0"/>
              </a:rPr>
              <a:t>effect. </a:t>
            </a:r>
          </a:p>
          <a:p>
            <a:pPr marL="342900" lvl="0" indent="-342900" algn="just" rtl="0">
              <a:lnSpc>
                <a:spcPct val="150000"/>
              </a:lnSpc>
              <a:spcBef>
                <a:spcPts val="360"/>
              </a:spcBef>
              <a:spcAft>
                <a:spcPts val="0"/>
              </a:spcAft>
              <a:buFont typeface="Arial" panose="020B0604020202020204" pitchFamily="34" charset="0"/>
              <a:buChar char="•"/>
            </a:pPr>
            <a:endParaRP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247212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g14868d8e63e_0_47"/>
          <p:cNvSpPr txBox="1">
            <a:spLocks noGrp="1"/>
          </p:cNvSpPr>
          <p:nvPr>
            <p:ph type="title"/>
          </p:nvPr>
        </p:nvSpPr>
        <p:spPr>
          <a:xfrm>
            <a:off x="457200" y="286604"/>
            <a:ext cx="8229600" cy="471000"/>
          </a:xfrm>
          <a:prstGeom prst="rect">
            <a:avLst/>
          </a:prstGeom>
        </p:spPr>
        <p:txBody>
          <a:bodyPr spcFirstLastPara="1" wrap="square" lIns="0" tIns="45700" rIns="0" bIns="0" anchor="b" anchorCtr="0">
            <a:noAutofit/>
          </a:bodyPr>
          <a:lstStyle/>
          <a:p>
            <a:pPr marL="600075" lvl="0" indent="0" algn="ctr" rtl="0">
              <a:spcBef>
                <a:spcPts val="925"/>
              </a:spcBef>
              <a:spcAft>
                <a:spcPts val="0"/>
              </a:spcAft>
              <a:buClr>
                <a:schemeClr val="dk1"/>
              </a:buClr>
              <a:buSzPct val="40740"/>
              <a:buFont typeface="Arial"/>
              <a:buNone/>
            </a:pPr>
            <a:r>
              <a:rPr lang="en-US" sz="4800" dirty="0">
                <a:solidFill>
                  <a:srgbClr val="FF0000"/>
                </a:solidFill>
                <a:latin typeface="Times New Roman" panose="02020603050405020304" pitchFamily="18" charset="0"/>
                <a:cs typeface="Times New Roman" panose="02020603050405020304" pitchFamily="18" charset="0"/>
              </a:rPr>
              <a:t>T</a:t>
            </a:r>
            <a:r>
              <a:rPr lang="en-US" sz="4800" dirty="0">
                <a:solidFill>
                  <a:srgbClr val="FF0000"/>
                </a:solidFill>
                <a:latin typeface="Times New Roman" panose="02020603050405020304" pitchFamily="18" charset="0"/>
                <a:ea typeface="Calibri"/>
                <a:cs typeface="Times New Roman" panose="02020603050405020304" pitchFamily="18" charset="0"/>
                <a:sym typeface="Calibri"/>
              </a:rPr>
              <a:t>he Strength of DES</a:t>
            </a:r>
            <a:endParaRPr lang="en-US" sz="4800" dirty="0">
              <a:solidFill>
                <a:srgbClr val="FF0000"/>
              </a:solidFill>
            </a:endParaRPr>
          </a:p>
        </p:txBody>
      </p:sp>
      <p:sp>
        <p:nvSpPr>
          <p:cNvPr id="156" name="Google Shape;156;g14868d8e63e_0_47"/>
          <p:cNvSpPr txBox="1">
            <a:spLocks noGrp="1"/>
          </p:cNvSpPr>
          <p:nvPr>
            <p:ph type="body" idx="1"/>
          </p:nvPr>
        </p:nvSpPr>
        <p:spPr>
          <a:xfrm>
            <a:off x="0" y="1082180"/>
            <a:ext cx="8966700" cy="5242295"/>
          </a:xfrm>
          <a:prstGeom prst="rect">
            <a:avLst/>
          </a:prstGeom>
        </p:spPr>
        <p:txBody>
          <a:bodyPr spcFirstLastPara="1" wrap="square" lIns="91425" tIns="45700" rIns="91425" bIns="45700" anchor="t" anchorCtr="0">
            <a:normAutofit/>
          </a:bodyPr>
          <a:lstStyle/>
          <a:p>
            <a:pPr marL="514350" lvl="0" indent="-514350" algn="just" rtl="0">
              <a:lnSpc>
                <a:spcPct val="150000"/>
              </a:lnSpc>
              <a:spcBef>
                <a:spcPts val="360"/>
              </a:spcBef>
              <a:spcAft>
                <a:spcPts val="0"/>
              </a:spcAft>
              <a:buFont typeface="+mj-lt"/>
              <a:buAutoNum type="arabicPeriod"/>
            </a:pPr>
            <a:r>
              <a:rPr lang="en-US" sz="2400" dirty="0">
                <a:latin typeface="Times New Roman" panose="02020603050405020304" pitchFamily="18" charset="0"/>
                <a:cs typeface="Times New Roman" panose="02020603050405020304" pitchFamily="18" charset="0"/>
              </a:rPr>
              <a:t>Use of 56-bit key size </a:t>
            </a:r>
          </a:p>
          <a:p>
            <a:pPr marL="514350" lvl="0" indent="-514350" algn="just" rtl="0">
              <a:lnSpc>
                <a:spcPct val="150000"/>
              </a:lnSpc>
              <a:spcBef>
                <a:spcPts val="360"/>
              </a:spcBef>
              <a:spcAft>
                <a:spcPts val="0"/>
              </a:spcAft>
              <a:buFont typeface="+mj-lt"/>
              <a:buAutoNum type="arabicPeriod"/>
            </a:pPr>
            <a:r>
              <a:rPr lang="en-US" sz="2400" dirty="0">
                <a:latin typeface="Times New Roman" panose="02020603050405020304" pitchFamily="18" charset="0"/>
                <a:cs typeface="Times New Roman" panose="02020603050405020304" pitchFamily="18" charset="0"/>
              </a:rPr>
              <a:t>The nature of the algorithm</a:t>
            </a:r>
          </a:p>
          <a:p>
            <a:pPr marL="514350" lvl="0" indent="-514350" algn="just" rtl="0">
              <a:lnSpc>
                <a:spcPct val="150000"/>
              </a:lnSpc>
              <a:spcBef>
                <a:spcPts val="360"/>
              </a:spcBef>
              <a:spcAft>
                <a:spcPts val="0"/>
              </a:spcAft>
              <a:buFont typeface="+mj-lt"/>
              <a:buAutoNum type="arabicPeriod"/>
            </a:pPr>
            <a:r>
              <a:rPr lang="en-US" sz="2400" dirty="0">
                <a:latin typeface="Times New Roman" panose="02020603050405020304" pitchFamily="18" charset="0"/>
                <a:cs typeface="Times New Roman" panose="02020603050405020304" pitchFamily="18" charset="0"/>
              </a:rPr>
              <a:t>Timing Attacks</a:t>
            </a:r>
          </a:p>
          <a:p>
            <a:pPr indent="-457200" algn="just">
              <a:lnSpc>
                <a:spcPct val="150000"/>
              </a:lnSpc>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1. Use of 56-bit key size :- </a:t>
            </a:r>
          </a:p>
          <a:p>
            <a:pPr lvl="0" indent="-457200" algn="just" rtl="0">
              <a:lnSpc>
                <a:spcPct val="150000"/>
              </a:lnSpc>
              <a:spcBef>
                <a:spcPts val="360"/>
              </a:spcBef>
              <a:spcAft>
                <a:spcPts val="0"/>
              </a:spcAf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With a key length of 56 bits, there are 2</a:t>
            </a:r>
            <a:r>
              <a:rPr lang="en-US" sz="2400" baseline="30000" dirty="0">
                <a:latin typeface="Times New Roman" panose="02020603050405020304" pitchFamily="18" charset="0"/>
                <a:cs typeface="Times New Roman" panose="02020603050405020304" pitchFamily="18" charset="0"/>
              </a:rPr>
              <a:t>56</a:t>
            </a:r>
            <a:r>
              <a:rPr lang="en-US" sz="2400" dirty="0">
                <a:latin typeface="Times New Roman" panose="02020603050405020304" pitchFamily="18" charset="0"/>
                <a:cs typeface="Times New Roman" panose="02020603050405020304" pitchFamily="18" charset="0"/>
              </a:rPr>
              <a:t> possible keys, which is approximately 7.2 * 10</a:t>
            </a:r>
            <a:r>
              <a:rPr lang="en-US" sz="2400" baseline="30000" dirty="0">
                <a:latin typeface="Times New Roman" panose="02020603050405020304" pitchFamily="18" charset="0"/>
                <a:cs typeface="Times New Roman" panose="02020603050405020304" pitchFamily="18" charset="0"/>
              </a:rPr>
              <a:t>16</a:t>
            </a:r>
            <a:r>
              <a:rPr lang="en-US" sz="2400" dirty="0">
                <a:latin typeface="Times New Roman" panose="02020603050405020304" pitchFamily="18" charset="0"/>
                <a:cs typeface="Times New Roman" panose="02020603050405020304" pitchFamily="18" charset="0"/>
              </a:rPr>
              <a:t> keys. </a:t>
            </a:r>
          </a:p>
          <a:p>
            <a:pPr lvl="0" indent="-457200" algn="just" rtl="0">
              <a:lnSpc>
                <a:spcPct val="150000"/>
              </a:lnSpc>
              <a:spcBef>
                <a:spcPts val="360"/>
              </a:spcBef>
              <a:spcAft>
                <a:spcPts val="0"/>
              </a:spcAf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Thus, on the face of it, a brute-force attack appears impractical.</a:t>
            </a:r>
            <a:endParaRP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00600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g14868d8e63e_0_47"/>
          <p:cNvSpPr txBox="1">
            <a:spLocks noGrp="1"/>
          </p:cNvSpPr>
          <p:nvPr>
            <p:ph type="title"/>
          </p:nvPr>
        </p:nvSpPr>
        <p:spPr>
          <a:xfrm>
            <a:off x="457200" y="286604"/>
            <a:ext cx="8229600" cy="471000"/>
          </a:xfrm>
          <a:prstGeom prst="rect">
            <a:avLst/>
          </a:prstGeom>
        </p:spPr>
        <p:txBody>
          <a:bodyPr spcFirstLastPara="1" wrap="square" lIns="0" tIns="45700" rIns="0" bIns="0" anchor="b" anchorCtr="0">
            <a:noAutofit/>
          </a:bodyPr>
          <a:lstStyle/>
          <a:p>
            <a:pPr marL="600075" lvl="0" indent="0" algn="ctr" rtl="0">
              <a:spcBef>
                <a:spcPts val="925"/>
              </a:spcBef>
              <a:spcAft>
                <a:spcPts val="0"/>
              </a:spcAft>
              <a:buClr>
                <a:schemeClr val="dk1"/>
              </a:buClr>
              <a:buSzPct val="40740"/>
              <a:buFont typeface="Arial"/>
              <a:buNone/>
            </a:pPr>
            <a:r>
              <a:rPr lang="en-US" sz="4000" dirty="0">
                <a:solidFill>
                  <a:srgbClr val="FF0000"/>
                </a:solidFill>
              </a:rPr>
              <a:t>Block Cipher Design Principles</a:t>
            </a:r>
          </a:p>
        </p:txBody>
      </p:sp>
      <p:sp>
        <p:nvSpPr>
          <p:cNvPr id="156" name="Google Shape;156;g14868d8e63e_0_47"/>
          <p:cNvSpPr txBox="1">
            <a:spLocks noGrp="1"/>
          </p:cNvSpPr>
          <p:nvPr>
            <p:ph type="body" idx="1"/>
          </p:nvPr>
        </p:nvSpPr>
        <p:spPr>
          <a:xfrm>
            <a:off x="177300" y="1157681"/>
            <a:ext cx="8966700" cy="5351352"/>
          </a:xfrm>
          <a:prstGeom prst="rect">
            <a:avLst/>
          </a:prstGeom>
        </p:spPr>
        <p:txBody>
          <a:bodyPr spcFirstLastPara="1" wrap="square" lIns="91425" tIns="45700" rIns="91425" bIns="45700" anchor="t" anchorCtr="0">
            <a:normAutofit fontScale="77500" lnSpcReduction="20000"/>
          </a:bodyPr>
          <a:lstStyle/>
          <a:p>
            <a:pPr lvl="0" indent="-457200" algn="just" rtl="0">
              <a:lnSpc>
                <a:spcPct val="160000"/>
              </a:lnSpc>
              <a:spcBef>
                <a:spcPts val="360"/>
              </a:spcBef>
              <a:spcAft>
                <a:spcPts val="0"/>
              </a:spcAft>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Number of Rounds:- </a:t>
            </a:r>
          </a:p>
          <a:p>
            <a:pPr lvl="0" indent="-457200" algn="just" rtl="0">
              <a:lnSpc>
                <a:spcPct val="160000"/>
              </a:lnSpc>
              <a:spcBef>
                <a:spcPts val="360"/>
              </a:spcBef>
              <a:spcAft>
                <a:spcPts val="0"/>
              </a:spcAf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cryptographic strength of a Feistel cipher derives from three aspects of the design: the number of rounds, the function F, and the key schedule algorithm. </a:t>
            </a:r>
          </a:p>
          <a:p>
            <a:pPr lvl="0" indent="-457200" algn="just" rtl="0">
              <a:lnSpc>
                <a:spcPct val="160000"/>
              </a:lnSpc>
              <a:spcBef>
                <a:spcPts val="360"/>
              </a:spcBef>
              <a:spcAft>
                <a:spcPts val="0"/>
              </a:spcAf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greater the number of rounds, the more difficult it is to perform cryptanalysis.</a:t>
            </a:r>
          </a:p>
          <a:p>
            <a:pPr lvl="0" indent="-457200" algn="just" rtl="0">
              <a:lnSpc>
                <a:spcPct val="160000"/>
              </a:lnSpc>
              <a:spcBef>
                <a:spcPts val="360"/>
              </a:spcBef>
              <a:spcAft>
                <a:spcPts val="0"/>
              </a:spcAf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In general, the criterion should be that the number of rounds is chosen so that known cryptanalytic efforts require greater effort than a simple brute-force key search attack. </a:t>
            </a:r>
          </a:p>
          <a:p>
            <a:pPr lvl="0" indent="-457200" algn="just" rtl="0">
              <a:lnSpc>
                <a:spcPct val="160000"/>
              </a:lnSpc>
              <a:spcBef>
                <a:spcPts val="360"/>
              </a:spcBef>
              <a:spcAft>
                <a:spcPts val="0"/>
              </a:spcAf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In the absence of a cryptanalytic breakthrough, the strength of any algorithm depends on key length.</a:t>
            </a:r>
            <a:endParaRP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29630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FF137B-3766-D96A-E349-11E789BC993E}"/>
              </a:ext>
            </a:extLst>
          </p:cNvPr>
          <p:cNvSpPr>
            <a:spLocks noGrp="1"/>
          </p:cNvSpPr>
          <p:nvPr>
            <p:ph type="title"/>
          </p:nvPr>
        </p:nvSpPr>
        <p:spPr/>
        <p:txBody>
          <a:bodyPr/>
          <a:lstStyle/>
          <a:p>
            <a:r>
              <a:rPr lang="en-US" dirty="0"/>
              <a:t>Useful links</a:t>
            </a:r>
          </a:p>
        </p:txBody>
      </p:sp>
      <p:sp>
        <p:nvSpPr>
          <p:cNvPr id="3" name="Content Placeholder 2">
            <a:extLst>
              <a:ext uri="{FF2B5EF4-FFF2-40B4-BE49-F238E27FC236}">
                <a16:creationId xmlns:a16="http://schemas.microsoft.com/office/drawing/2014/main" xmlns="" id="{E21511FC-B397-2087-917E-7DEE6F5111A5}"/>
              </a:ext>
            </a:extLst>
          </p:cNvPr>
          <p:cNvSpPr>
            <a:spLocks noGrp="1"/>
          </p:cNvSpPr>
          <p:nvPr>
            <p:ph idx="1"/>
          </p:nvPr>
        </p:nvSpPr>
        <p:spPr>
          <a:xfrm>
            <a:off x="457200" y="2555630"/>
            <a:ext cx="8229600" cy="3768969"/>
          </a:xfrm>
        </p:spPr>
        <p:txBody>
          <a:bodyPr/>
          <a:lstStyle/>
          <a:p>
            <a:r>
              <a:rPr lang="en-US" dirty="0">
                <a:hlinkClick r:id="rId2"/>
              </a:rPr>
              <a:t>https://</a:t>
            </a:r>
            <a:r>
              <a:rPr lang="en-US" dirty="0" smtClean="0">
                <a:hlinkClick r:id="rId2"/>
              </a:rPr>
              <a:t>www.youtube.com/watch?v=6_Cxj5WKpIw</a:t>
            </a:r>
            <a:endParaRPr lang="en-US" dirty="0" smtClean="0"/>
          </a:p>
          <a:p>
            <a:r>
              <a:rPr lang="en-US" dirty="0">
                <a:hlinkClick r:id="rId3"/>
              </a:rPr>
              <a:t>https://www.youtube.com/watch?v=-</a:t>
            </a:r>
            <a:r>
              <a:rPr lang="en-US" dirty="0" smtClean="0">
                <a:hlinkClick r:id="rId3"/>
              </a:rPr>
              <a:t>xYceXP8uoY&amp;t=636s</a:t>
            </a:r>
            <a:endParaRPr lang="en-US" dirty="0" smtClean="0"/>
          </a:p>
          <a:p>
            <a:r>
              <a:rPr lang="en-US" dirty="0">
                <a:hlinkClick r:id="rId4"/>
              </a:rPr>
              <a:t>https://</a:t>
            </a:r>
            <a:r>
              <a:rPr lang="en-US" dirty="0" smtClean="0">
                <a:hlinkClick r:id="rId4"/>
              </a:rPr>
              <a:t>www.youtube.com/watch?v=iTVyKbDCJrA&amp;list=PLgMDNELGJ1CbdGLyn7OrVAP-IKg-0q2U2</a:t>
            </a:r>
            <a:endParaRPr lang="en-US" dirty="0" smtClean="0"/>
          </a:p>
          <a:p>
            <a:endParaRPr lang="en-US" dirty="0"/>
          </a:p>
        </p:txBody>
      </p:sp>
    </p:spTree>
    <p:extLst>
      <p:ext uri="{BB962C8B-B14F-4D97-AF65-F5344CB8AC3E}">
        <p14:creationId xmlns:p14="http://schemas.microsoft.com/office/powerpoint/2010/main" val="17032935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6" name="Google Shape;156;g14868d8e63e_0_47"/>
          <p:cNvSpPr txBox="1">
            <a:spLocks noGrp="1"/>
          </p:cNvSpPr>
          <p:nvPr>
            <p:ph type="body" idx="1"/>
          </p:nvPr>
        </p:nvSpPr>
        <p:spPr>
          <a:xfrm>
            <a:off x="0" y="1376039"/>
            <a:ext cx="8966700" cy="4948436"/>
          </a:xfrm>
          <a:prstGeom prst="rect">
            <a:avLst/>
          </a:prstGeom>
        </p:spPr>
        <p:txBody>
          <a:bodyPr spcFirstLastPara="1" wrap="square" lIns="91425" tIns="45700" rIns="91425" bIns="45700" anchor="t" anchorCtr="0">
            <a:normAutofit/>
          </a:bodyPr>
          <a:lstStyle/>
          <a:p>
            <a:pPr marL="0" lvl="0" indent="0" algn="ctr" rtl="0">
              <a:spcBef>
                <a:spcPts val="360"/>
              </a:spcBef>
              <a:spcAft>
                <a:spcPts val="0"/>
              </a:spcAft>
              <a:buNone/>
            </a:pPr>
            <a:r>
              <a:rPr lang="en-US" sz="7200" dirty="0">
                <a:solidFill>
                  <a:schemeClr val="bg2"/>
                </a:solidFill>
                <a:latin typeface="Times New Roman" panose="02020603050405020304" pitchFamily="18" charset="0"/>
                <a:cs typeface="Times New Roman" panose="02020603050405020304" pitchFamily="18" charset="0"/>
              </a:rPr>
              <a:t>END </a:t>
            </a:r>
          </a:p>
          <a:p>
            <a:pPr marL="0" lvl="0" indent="0" algn="ctr" rtl="0">
              <a:spcBef>
                <a:spcPts val="360"/>
              </a:spcBef>
              <a:spcAft>
                <a:spcPts val="0"/>
              </a:spcAft>
              <a:buNone/>
            </a:pPr>
            <a:r>
              <a:rPr lang="en-US" sz="7200" dirty="0">
                <a:solidFill>
                  <a:schemeClr val="bg2"/>
                </a:solidFill>
                <a:latin typeface="Times New Roman" panose="02020603050405020304" pitchFamily="18" charset="0"/>
                <a:cs typeface="Times New Roman" panose="02020603050405020304" pitchFamily="18" charset="0"/>
              </a:rPr>
              <a:t>OF </a:t>
            </a:r>
          </a:p>
          <a:p>
            <a:pPr marL="0" lvl="0" indent="0" algn="ctr" rtl="0">
              <a:spcBef>
                <a:spcPts val="360"/>
              </a:spcBef>
              <a:spcAft>
                <a:spcPts val="0"/>
              </a:spcAft>
              <a:buNone/>
            </a:pPr>
            <a:r>
              <a:rPr lang="en-US" sz="7200" dirty="0">
                <a:solidFill>
                  <a:schemeClr val="bg2"/>
                </a:solidFill>
                <a:latin typeface="Times New Roman" panose="02020603050405020304" pitchFamily="18" charset="0"/>
                <a:cs typeface="Times New Roman" panose="02020603050405020304" pitchFamily="18" charset="0"/>
              </a:rPr>
              <a:t>MODULE 1</a:t>
            </a:r>
            <a:endParaRPr sz="7200" dirty="0">
              <a:solidFill>
                <a:schemeClr val="bg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2406811"/>
      </p:ext>
    </p:extLst>
  </p:cSld>
  <p:clrMapOvr>
    <a:masterClrMapping/>
  </p:clrMapOvr>
</p:sld>
</file>

<file path=ppt/theme/theme1.xml><?xml version="1.0" encoding="utf-8"?>
<a:theme xmlns:a="http://schemas.openxmlformats.org/drawingml/2006/main" name="Flow">
  <a:themeElements>
    <a:clrScheme name="Flow">
      <a:dk1>
        <a:srgbClr val="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317</TotalTime>
  <Words>2460</Words>
  <Application>Microsoft Office PowerPoint</Application>
  <PresentationFormat>On-screen Show (4:3)</PresentationFormat>
  <Paragraphs>284</Paragraphs>
  <Slides>46</Slides>
  <Notes>40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46</vt:i4>
      </vt:variant>
    </vt:vector>
  </HeadingPairs>
  <TitlesOfParts>
    <vt:vector size="57" baseType="lpstr">
      <vt:lpstr>Arial</vt:lpstr>
      <vt:lpstr>Wingdings</vt:lpstr>
      <vt:lpstr>Trebuchet MS</vt:lpstr>
      <vt:lpstr>Constantia</vt:lpstr>
      <vt:lpstr>Cambria Math</vt:lpstr>
      <vt:lpstr>Times New Roman</vt:lpstr>
      <vt:lpstr>Verdana</vt:lpstr>
      <vt:lpstr>Calibri</vt:lpstr>
      <vt:lpstr>Noto Sans Symbols</vt:lpstr>
      <vt:lpstr>Courier New</vt:lpstr>
      <vt:lpstr>Flow</vt:lpstr>
      <vt:lpstr> Cryptography </vt:lpstr>
      <vt:lpstr>Text Books:</vt:lpstr>
      <vt:lpstr>Reference Books:</vt:lpstr>
      <vt:lpstr>Credits, CIE and SEE Marks</vt:lpstr>
      <vt:lpstr>Course Learning Objectives: </vt:lpstr>
      <vt:lpstr>Module-1 Syllabus</vt:lpstr>
      <vt:lpstr>                   Some Definitions</vt:lpstr>
      <vt:lpstr>                   </vt:lpstr>
      <vt:lpstr>                   Classical Encryption Techniques</vt:lpstr>
      <vt:lpstr>Symmetric Cipher Model</vt:lpstr>
      <vt:lpstr>continue…</vt:lpstr>
      <vt:lpstr>PowerPoint Presentation</vt:lpstr>
      <vt:lpstr>Cryptography</vt:lpstr>
      <vt:lpstr>Cryptanalysis</vt:lpstr>
      <vt:lpstr>Brute-Force Attack</vt:lpstr>
      <vt:lpstr>Substitution Techniques</vt:lpstr>
      <vt:lpstr>1. Caesar Cipher</vt:lpstr>
      <vt:lpstr>Contd….</vt:lpstr>
      <vt:lpstr>Monoalphabetic Cipher</vt:lpstr>
      <vt:lpstr>Playfair Cipher</vt:lpstr>
      <vt:lpstr>PowerPoint Presentation</vt:lpstr>
      <vt:lpstr>Hill Cipher</vt:lpstr>
      <vt:lpstr>PowerPoint Presentation</vt:lpstr>
      <vt:lpstr>PowerPoint Presentation</vt:lpstr>
      <vt:lpstr>Polyalphabetic Ciphers</vt:lpstr>
      <vt:lpstr>PowerPoint Presentation</vt:lpstr>
      <vt:lpstr>PowerPoint Presentation</vt:lpstr>
      <vt:lpstr>PowerPoint Presentation</vt:lpstr>
      <vt:lpstr>Vernam Cipher </vt:lpstr>
      <vt:lpstr>PowerPoint Presentation</vt:lpstr>
      <vt:lpstr>Block Ciphers and the Data Encryption Standard</vt:lpstr>
      <vt:lpstr>PowerPoint Presentation</vt:lpstr>
      <vt:lpstr>PowerPoint Presentation</vt:lpstr>
      <vt:lpstr>Motivation for the Feistel Cipher Structure</vt:lpstr>
      <vt:lpstr>Fiestel Cipher </vt:lpstr>
      <vt:lpstr>PowerPoint Presentation</vt:lpstr>
      <vt:lpstr>PowerPoint Presentation</vt:lpstr>
      <vt:lpstr>Cont.…..</vt:lpstr>
      <vt:lpstr>The Data Encryption Standard</vt:lpstr>
      <vt:lpstr>PowerPoint Presentation</vt:lpstr>
      <vt:lpstr>PowerPoint Presentation</vt:lpstr>
      <vt:lpstr>The Avalanche Effect</vt:lpstr>
      <vt:lpstr>The Strength of DES</vt:lpstr>
      <vt:lpstr>Block Cipher Design Principles</vt:lpstr>
      <vt:lpstr>Useful links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Module- 1</dc:title>
  <dc:creator>Rahas</dc:creator>
  <cp:lastModifiedBy>Nita</cp:lastModifiedBy>
  <cp:revision>46</cp:revision>
  <dcterms:created xsi:type="dcterms:W3CDTF">2006-08-16T00:00:00Z</dcterms:created>
  <dcterms:modified xsi:type="dcterms:W3CDTF">2022-12-07T09:55:50Z</dcterms:modified>
</cp:coreProperties>
</file>