
<file path=[Content_Types].xml><?xml version="1.0" encoding="utf-8"?>
<Types xmlns="http://schemas.openxmlformats.org/package/2006/content-types"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  <p:sldMasterId id="214748365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</p:sldIdLst>
  <p:sldSz cy="6858000" cx="9144000"/>
  <p:notesSz cx="6858000" cy="9144000"/>
  <p:embeddedFontLst>
    <p:embeddedFont>
      <p:font typeface="Helvetica Neue"/>
      <p:regular r:id="rId109"/>
      <p:bold r:id="rId110"/>
      <p:italic r:id="rId111"/>
      <p:boldItalic r:id="rId1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13" roundtripDataSignature="AMtx7mhUFvoymalza3nquBTfEnJqrrWn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27E6558-F027-4301-B307-71D664AE7279}">
  <a:tblStyle styleId="{227E6558-F027-4301-B307-71D664AE727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07" Type="http://schemas.openxmlformats.org/officeDocument/2006/relationships/slide" Target="slides/slide100.xml"/><Relationship Id="rId106" Type="http://schemas.openxmlformats.org/officeDocument/2006/relationships/slide" Target="slides/slide99.xml"/><Relationship Id="rId105" Type="http://schemas.openxmlformats.org/officeDocument/2006/relationships/slide" Target="slides/slide98.xml"/><Relationship Id="rId104" Type="http://schemas.openxmlformats.org/officeDocument/2006/relationships/slide" Target="slides/slide97.xml"/><Relationship Id="rId109" Type="http://schemas.openxmlformats.org/officeDocument/2006/relationships/font" Target="fonts/HelveticaNeue-regular.fntdata"/><Relationship Id="rId108" Type="http://schemas.openxmlformats.org/officeDocument/2006/relationships/slide" Target="slides/slide101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103" Type="http://schemas.openxmlformats.org/officeDocument/2006/relationships/slide" Target="slides/slide96.xml"/><Relationship Id="rId102" Type="http://schemas.openxmlformats.org/officeDocument/2006/relationships/slide" Target="slides/slide95.xml"/><Relationship Id="rId101" Type="http://schemas.openxmlformats.org/officeDocument/2006/relationships/slide" Target="slides/slide94.xml"/><Relationship Id="rId100" Type="http://schemas.openxmlformats.org/officeDocument/2006/relationships/slide" Target="slides/slide93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95" Type="http://schemas.openxmlformats.org/officeDocument/2006/relationships/slide" Target="slides/slide88.xml"/><Relationship Id="rId94" Type="http://schemas.openxmlformats.org/officeDocument/2006/relationships/slide" Target="slides/slide87.xml"/><Relationship Id="rId97" Type="http://schemas.openxmlformats.org/officeDocument/2006/relationships/slide" Target="slides/slide90.xml"/><Relationship Id="rId96" Type="http://schemas.openxmlformats.org/officeDocument/2006/relationships/slide" Target="slides/slide89.xml"/><Relationship Id="rId11" Type="http://schemas.openxmlformats.org/officeDocument/2006/relationships/slide" Target="slides/slide4.xml"/><Relationship Id="rId99" Type="http://schemas.openxmlformats.org/officeDocument/2006/relationships/slide" Target="slides/slide92.xml"/><Relationship Id="rId10" Type="http://schemas.openxmlformats.org/officeDocument/2006/relationships/slide" Target="slides/slide3.xml"/><Relationship Id="rId98" Type="http://schemas.openxmlformats.org/officeDocument/2006/relationships/slide" Target="slides/slide91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91" Type="http://schemas.openxmlformats.org/officeDocument/2006/relationships/slide" Target="slides/slide84.xml"/><Relationship Id="rId90" Type="http://schemas.openxmlformats.org/officeDocument/2006/relationships/slide" Target="slides/slide83.xml"/><Relationship Id="rId93" Type="http://schemas.openxmlformats.org/officeDocument/2006/relationships/slide" Target="slides/slide86.xml"/><Relationship Id="rId92" Type="http://schemas.openxmlformats.org/officeDocument/2006/relationships/slide" Target="slides/slide85.xml"/><Relationship Id="rId15" Type="http://schemas.openxmlformats.org/officeDocument/2006/relationships/slide" Target="slides/slide8.xml"/><Relationship Id="rId110" Type="http://schemas.openxmlformats.org/officeDocument/2006/relationships/font" Target="fonts/HelveticaNeue-bold.fntdata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13" Type="http://customschemas.google.com/relationships/presentationmetadata" Target="metadata"/><Relationship Id="rId112" Type="http://schemas.openxmlformats.org/officeDocument/2006/relationships/font" Target="fonts/HelveticaNeue-boldItalic.fntdata"/><Relationship Id="rId111" Type="http://schemas.openxmlformats.org/officeDocument/2006/relationships/font" Target="fonts/HelveticaNeue-italic.fntdata"/><Relationship Id="rId84" Type="http://schemas.openxmlformats.org/officeDocument/2006/relationships/slide" Target="slides/slide77.xml"/><Relationship Id="rId83" Type="http://schemas.openxmlformats.org/officeDocument/2006/relationships/slide" Target="slides/slide76.xml"/><Relationship Id="rId86" Type="http://schemas.openxmlformats.org/officeDocument/2006/relationships/slide" Target="slides/slide79.xml"/><Relationship Id="rId85" Type="http://schemas.openxmlformats.org/officeDocument/2006/relationships/slide" Target="slides/slide78.xml"/><Relationship Id="rId88" Type="http://schemas.openxmlformats.org/officeDocument/2006/relationships/slide" Target="slides/slide81.xml"/><Relationship Id="rId87" Type="http://schemas.openxmlformats.org/officeDocument/2006/relationships/slide" Target="slides/slide80.xml"/><Relationship Id="rId89" Type="http://schemas.openxmlformats.org/officeDocument/2006/relationships/slide" Target="slides/slide82.xml"/><Relationship Id="rId80" Type="http://schemas.openxmlformats.org/officeDocument/2006/relationships/slide" Target="slides/slide73.xml"/><Relationship Id="rId82" Type="http://schemas.openxmlformats.org/officeDocument/2006/relationships/slide" Target="slides/slide75.xml"/><Relationship Id="rId81" Type="http://schemas.openxmlformats.org/officeDocument/2006/relationships/slide" Target="slides/slide74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75" Type="http://schemas.openxmlformats.org/officeDocument/2006/relationships/slide" Target="slides/slide68.xml"/><Relationship Id="rId74" Type="http://schemas.openxmlformats.org/officeDocument/2006/relationships/slide" Target="slides/slide67.xml"/><Relationship Id="rId77" Type="http://schemas.openxmlformats.org/officeDocument/2006/relationships/slide" Target="slides/slide70.xml"/><Relationship Id="rId76" Type="http://schemas.openxmlformats.org/officeDocument/2006/relationships/slide" Target="slides/slide69.xml"/><Relationship Id="rId79" Type="http://schemas.openxmlformats.org/officeDocument/2006/relationships/slide" Target="slides/slide72.xml"/><Relationship Id="rId78" Type="http://schemas.openxmlformats.org/officeDocument/2006/relationships/slide" Target="slides/slide71.xml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6" Type="http://schemas.openxmlformats.org/officeDocument/2006/relationships/slide" Target="slides/slide59.xml"/><Relationship Id="rId65" Type="http://schemas.openxmlformats.org/officeDocument/2006/relationships/slide" Target="slides/slide58.xml"/><Relationship Id="rId68" Type="http://schemas.openxmlformats.org/officeDocument/2006/relationships/slide" Target="slides/slide61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69" Type="http://schemas.openxmlformats.org/officeDocument/2006/relationships/slide" Target="slides/slide6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9" Type="http://schemas.openxmlformats.org/officeDocument/2006/relationships/slide" Target="slides/slide52.xml"/><Relationship Id="rId58" Type="http://schemas.openxmlformats.org/officeDocument/2006/relationships/slide" Target="slides/slide51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83" name="Google Shape;183;p4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84" name="Google Shape;184;p4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55" name="Google Shape;455;p3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56" name="Google Shape;456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7" name="Google Shape;45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7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459" name="Google Shape;459;p37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65" name="Google Shape;465;p3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66" name="Google Shape;466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7" name="Google Shape;467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38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469" name="Google Shape;469;p38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76" name="Google Shape;476;p3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77" name="Google Shape;477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8" name="Google Shape;47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9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480" name="Google Shape;480;p39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87" name="Google Shape;487;p4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88" name="Google Shape;488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9" name="Google Shape;48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0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491" name="Google Shape;491;p40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35" name="Google Shape;535;p4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36" name="Google Shape;536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7" name="Google Shape;537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1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539" name="Google Shape;539;p41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12" name="Google Shape;612;p4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13" name="Google Shape;613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4" name="Google Shape;61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42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616" name="Google Shape;616;p42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4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23" name="Google Shape;623;p4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24" name="Google Shape;624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5" name="Google Shape;62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43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627" name="Google Shape;627;p43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4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34" name="Google Shape;634;p4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35" name="Google Shape;635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6" name="Google Shape;636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4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638" name="Google Shape;638;p44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35" name="Google Shape;735;p4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36" name="Google Shape;736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7" name="Google Shape;73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45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739" name="Google Shape;739;p45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4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46" name="Google Shape;746;p4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47" name="Google Shape;747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8" name="Google Shape;748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46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750" name="Google Shape;750;p46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57" name="Google Shape;757;p4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58" name="Google Shape;758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9" name="Google Shape;75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47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761" name="Google Shape;761;p47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4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68" name="Google Shape;768;p4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69" name="Google Shape;769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0" name="Google Shape;77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48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772" name="Google Shape;772;p48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79" name="Google Shape;779;p4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80" name="Google Shape;780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1" name="Google Shape;781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49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783" name="Google Shape;783;p49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5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90" name="Google Shape;790;p5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91" name="Google Shape;791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2" name="Google Shape;792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50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794" name="Google Shape;794;p50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5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837" name="Google Shape;837;p5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838" name="Google Shape;838;p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9" name="Google Shape;839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55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841" name="Google Shape;841;p55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5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848" name="Google Shape;848;p5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849" name="Google Shape;849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0" name="Google Shape;850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56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852" name="Google Shape;852;p56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5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19" name="Google Shape;919;p5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20" name="Google Shape;920;p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1" name="Google Shape;921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57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923" name="Google Shape;923;p57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5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83" name="Google Shape;983;p5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84" name="Google Shape;984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5" name="Google Shape;985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58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987" name="Google Shape;987;p58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5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52" name="Google Shape;1052;p5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53" name="Google Shape;1053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4" name="Google Shape;1054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59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056" name="Google Shape;1056;p59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6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63" name="Google Shape;1063;p6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64" name="Google Shape;1064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5" name="Google Shape;1065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60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067" name="Google Shape;1067;p60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6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74" name="Google Shape;1074;p6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75" name="Google Shape;1075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6" name="Google Shape;1076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61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078" name="Google Shape;1078;p61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6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223" name="Google Shape;1223;p6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224" name="Google Shape;1224;p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5" name="Google Shape;1225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69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227" name="Google Shape;1227;p69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7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364" name="Google Shape;1364;p7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365" name="Google Shape;1365;p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6" name="Google Shape;1366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70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368" name="Google Shape;1368;p70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7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399" name="Google Shape;1399;p7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400" name="Google Shape;1400;p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1" name="Google Shape;1401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71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403" name="Google Shape;1403;p71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7" name="Google Shape;1487;p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7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494" name="Google Shape;1494;p7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495" name="Google Shape;1495;p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96" name="Google Shape;1496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7" name="Google Shape;1497;p77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498" name="Google Shape;1498;p77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7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05" name="Google Shape;1505;p7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06" name="Google Shape;1506;p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7" name="Google Shape;1507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78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509" name="Google Shape;1509;p78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7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16" name="Google Shape;1516;p7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17" name="Google Shape;1517;p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8" name="Google Shape;1518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79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520" name="Google Shape;1520;p79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8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27" name="Google Shape;1527;p8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28" name="Google Shape;1528;p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9" name="Google Shape;1529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0" name="Google Shape;1530;p80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531" name="Google Shape;1531;p80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8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38" name="Google Shape;1538;p8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39" name="Google Shape;1539;p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0" name="Google Shape;1540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81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542" name="Google Shape;1542;p81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8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98" name="Google Shape;1598;p8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99" name="Google Shape;1599;p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0" name="Google Shape;1600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82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602" name="Google Shape;1602;p82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8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09" name="Google Shape;1609;p8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10" name="Google Shape;1610;p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1" name="Google Shape;1611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83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613" name="Google Shape;1613;p83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8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20" name="Google Shape;1620;p8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21" name="Google Shape;1621;p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2" name="Google Shape;1622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84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624" name="Google Shape;1624;p84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8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31" name="Google Shape;1631;p8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32" name="Google Shape;1632;p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3" name="Google Shape;1633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85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635" name="Google Shape;1635;p85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8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6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p8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788" name="Google Shape;1788;p8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789" name="Google Shape;1789;p8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0" name="Google Shape;1790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89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792" name="Google Shape;1792;p89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p9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799" name="Google Shape;1799;p9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800" name="Google Shape;1800;p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1" name="Google Shape;1801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90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803" name="Google Shape;1803;p90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p9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03" name="Google Shape;1903;p9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04" name="Google Shape;1904;p9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5" name="Google Shape;1905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6" name="Google Shape;1906;p91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907" name="Google Shape;1907;p91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9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60" name="Google Shape;1960;p9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61" name="Google Shape;1961;p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2" name="Google Shape;1962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3" name="Google Shape;1963;p92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964" name="Google Shape;1964;p92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9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71" name="Google Shape;1971;p9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72" name="Google Shape;1972;p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3" name="Google Shape;1973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4" name="Google Shape;1974;p93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975" name="Google Shape;1975;p93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9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82" name="Google Shape;1982;p9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83" name="Google Shape;1983;p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4" name="Google Shape;1984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94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986" name="Google Shape;1986;p94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1" name="Shape 1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p9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93" name="Google Shape;1993;p9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94" name="Google Shape;1994;p9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5" name="Google Shape;1995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6" name="Google Shape;1996;p95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1997" name="Google Shape;1997;p95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5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p9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17" name="Google Shape;2017;p9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18" name="Google Shape;2018;p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9" name="Google Shape;2019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96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2021" name="Google Shape;2021;p96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p9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39" name="Google Shape;2039;p9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40" name="Google Shape;2040;p9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1" name="Google Shape;2041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2" name="Google Shape;2042;p97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2043" name="Google Shape;2043;p97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9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50" name="Google Shape;2050;p9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51" name="Google Shape;2051;p9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2" name="Google Shape;2052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3" name="Google Shape;2053;p98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2054" name="Google Shape;2054;p98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9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p9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61" name="Google Shape;2061;p9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62" name="Google Shape;2062;p9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3" name="Google Shape;2063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4" name="Google Shape;2064;p99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2065" name="Google Shape;2065;p99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0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p10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72" name="Google Shape;2072;p10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73" name="Google Shape;2073;p10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74" name="Google Shape;2074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5" name="Google Shape;2075;p100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2076" name="Google Shape;2076;p100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6" name="Shape 2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Google Shape;2087;p10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88" name="Google Shape;2088;p10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89" name="Google Shape;2089;p10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0" name="Google Shape;2090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101:notes"/>
          <p:cNvSpPr txBox="1"/>
          <p:nvPr/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</p:txBody>
      </p:sp>
      <p:sp>
        <p:nvSpPr>
          <p:cNvPr id="2092" name="Google Shape;2092;p101:notes"/>
          <p:cNvSpPr txBox="1"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MITE</a:t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7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9" name="Google Shape;2099;p10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7"/>
          <p:cNvSpPr txBox="1"/>
          <p:nvPr>
            <p:ph type="ctrTitle"/>
          </p:nvPr>
        </p:nvSpPr>
        <p:spPr>
          <a:xfrm>
            <a:off x="315913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7"/>
          <p:cNvSpPr txBox="1"/>
          <p:nvPr>
            <p:ph idx="1" type="subTitle"/>
          </p:nvPr>
        </p:nvSpPr>
        <p:spPr>
          <a:xfrm>
            <a:off x="849313" y="3049588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640"/>
              </a:spcBef>
              <a:spcAft>
                <a:spcPts val="0"/>
              </a:spcAft>
              <a:buSzPts val="2240"/>
              <a:buFont typeface="Noto Sans Symbols"/>
              <a:buNone/>
              <a:defRPr sz="3200"/>
            </a:lvl1pPr>
            <a:lvl2pPr lvl="1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52" name="Google Shape;52;p107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09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97" name="Google Shape;97;p109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0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0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1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1"/>
          <p:cNvSpPr txBox="1"/>
          <p:nvPr>
            <p:ph type="title"/>
          </p:nvPr>
        </p:nvSpPr>
        <p:spPr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1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2"/>
          <p:cNvSpPr txBox="1"/>
          <p:nvPr>
            <p:ph type="title"/>
          </p:nvPr>
        </p:nvSpPr>
        <p:spPr>
          <a:xfrm rot="5400000">
            <a:off x="4653757" y="2097881"/>
            <a:ext cx="6008687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12"/>
          <p:cNvSpPr txBox="1"/>
          <p:nvPr>
            <p:ph idx="1" type="body"/>
          </p:nvPr>
        </p:nvSpPr>
        <p:spPr>
          <a:xfrm rot="5400000">
            <a:off x="462757" y="116682"/>
            <a:ext cx="6008687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112" name="Google Shape;112;p112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1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13"/>
          <p:cNvSpPr txBox="1"/>
          <p:nvPr>
            <p:ph idx="1" type="body"/>
          </p:nvPr>
        </p:nvSpPr>
        <p:spPr>
          <a:xfrm rot="5400000">
            <a:off x="2366169" y="-189707"/>
            <a:ext cx="44116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118" name="Google Shape;118;p113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1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1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1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5" name="Google Shape;125;p114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1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spcBef>
                <a:spcPts val="640"/>
              </a:spcBef>
              <a:spcAft>
                <a:spcPts val="0"/>
              </a:spcAft>
              <a:buSzPts val="2240"/>
              <a:buChar char="●"/>
              <a:defRPr sz="3200"/>
            </a:lvl1pPr>
            <a:lvl2pPr indent="-353060" lvl="1" marL="91440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2pPr>
            <a:lvl3pPr indent="-335280" lvl="2" marL="13716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3pPr>
            <a:lvl4pPr indent="-323850" lvl="3" marL="1828800" algn="l">
              <a:spcBef>
                <a:spcPts val="400"/>
              </a:spcBef>
              <a:spcAft>
                <a:spcPts val="0"/>
              </a:spcAft>
              <a:buSzPts val="1500"/>
              <a:buChar char="▪"/>
              <a:defRPr sz="20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9pPr>
          </a:lstStyle>
          <a:p/>
        </p:txBody>
      </p:sp>
      <p:sp>
        <p:nvSpPr>
          <p:cNvPr id="131" name="Google Shape;131;p1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32" name="Google Shape;132;p115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1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16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1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43" name="Google Shape;143;p1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1pPr>
            <a:lvl2pPr indent="-317500" lvl="1" marL="9144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4pPr>
            <a:lvl5pPr indent="-309879" lvl="4" marL="22860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5pPr>
            <a:lvl6pPr indent="-309879" lvl="5" marL="27432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6pPr>
            <a:lvl7pPr indent="-309879" lvl="6" marL="32004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7pPr>
            <a:lvl8pPr indent="-309879" lvl="7" marL="36576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8pPr>
            <a:lvl9pPr indent="-309879" lvl="8" marL="41148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9pPr>
          </a:lstStyle>
          <a:p/>
        </p:txBody>
      </p:sp>
      <p:sp>
        <p:nvSpPr>
          <p:cNvPr id="144" name="Google Shape;144;p1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45" name="Google Shape;145;p1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1pPr>
            <a:lvl2pPr indent="-317500" lvl="1" marL="9144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4pPr>
            <a:lvl5pPr indent="-309879" lvl="4" marL="22860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5pPr>
            <a:lvl6pPr indent="-309879" lvl="5" marL="27432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6pPr>
            <a:lvl7pPr indent="-309879" lvl="6" marL="32004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7pPr>
            <a:lvl8pPr indent="-309879" lvl="7" marL="36576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8pPr>
            <a:lvl9pPr indent="-309879" lvl="8" marL="41148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9pPr>
          </a:lstStyle>
          <a:p/>
        </p:txBody>
      </p:sp>
      <p:sp>
        <p:nvSpPr>
          <p:cNvPr id="146" name="Google Shape;146;p117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1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18"/>
          <p:cNvSpPr txBox="1"/>
          <p:nvPr>
            <p:ph idx="1" type="body"/>
          </p:nvPr>
        </p:nvSpPr>
        <p:spPr>
          <a:xfrm>
            <a:off x="457200" y="1719263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1pPr>
            <a:lvl2pPr indent="-335280" lvl="1" marL="9144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9pPr>
          </a:lstStyle>
          <a:p/>
        </p:txBody>
      </p:sp>
      <p:sp>
        <p:nvSpPr>
          <p:cNvPr id="152" name="Google Shape;152;p118"/>
          <p:cNvSpPr txBox="1"/>
          <p:nvPr>
            <p:ph idx="2" type="body"/>
          </p:nvPr>
        </p:nvSpPr>
        <p:spPr>
          <a:xfrm>
            <a:off x="4648200" y="1719263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1pPr>
            <a:lvl2pPr indent="-335280" lvl="1" marL="9144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9pPr>
          </a:lstStyle>
          <a:p/>
        </p:txBody>
      </p:sp>
      <p:sp>
        <p:nvSpPr>
          <p:cNvPr id="153" name="Google Shape;153;p118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1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9pPr>
          </a:lstStyle>
          <a:p/>
        </p:txBody>
      </p:sp>
      <p:sp>
        <p:nvSpPr>
          <p:cNvPr id="159" name="Google Shape;159;p119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1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1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06"/>
          <p:cNvCxnSpPr/>
          <p:nvPr/>
        </p:nvCxnSpPr>
        <p:spPr>
          <a:xfrm>
            <a:off x="7315200" y="1066800"/>
            <a:ext cx="0" cy="449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1" name="Google Shape;11;p106"/>
          <p:cNvGrpSpPr/>
          <p:nvPr/>
        </p:nvGrpSpPr>
        <p:grpSpPr>
          <a:xfrm>
            <a:off x="7493000" y="2992437"/>
            <a:ext cx="1338262" cy="2189162"/>
            <a:chOff x="4704" y="1885"/>
            <a:chExt cx="843" cy="1379"/>
          </a:xfrm>
        </p:grpSpPr>
        <p:sp>
          <p:nvSpPr>
            <p:cNvPr id="12" name="Google Shape;12;p106"/>
            <p:cNvSpPr/>
            <p:nvPr/>
          </p:nvSpPr>
          <p:spPr>
            <a:xfrm>
              <a:off x="4704" y="1885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06"/>
            <p:cNvSpPr/>
            <p:nvPr/>
          </p:nvSpPr>
          <p:spPr>
            <a:xfrm>
              <a:off x="4883" y="1885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06"/>
            <p:cNvSpPr/>
            <p:nvPr/>
          </p:nvSpPr>
          <p:spPr>
            <a:xfrm>
              <a:off x="5062" y="1885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06"/>
            <p:cNvSpPr/>
            <p:nvPr/>
          </p:nvSpPr>
          <p:spPr>
            <a:xfrm>
              <a:off x="4704" y="2064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06"/>
            <p:cNvSpPr/>
            <p:nvPr/>
          </p:nvSpPr>
          <p:spPr>
            <a:xfrm>
              <a:off x="4883" y="2064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06"/>
            <p:cNvSpPr/>
            <p:nvPr/>
          </p:nvSpPr>
          <p:spPr>
            <a:xfrm>
              <a:off x="5062" y="2064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06"/>
            <p:cNvSpPr/>
            <p:nvPr/>
          </p:nvSpPr>
          <p:spPr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06"/>
            <p:cNvSpPr/>
            <p:nvPr/>
          </p:nvSpPr>
          <p:spPr>
            <a:xfrm>
              <a:off x="4704" y="2243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06"/>
            <p:cNvSpPr/>
            <p:nvPr/>
          </p:nvSpPr>
          <p:spPr>
            <a:xfrm>
              <a:off x="4883" y="2243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06"/>
            <p:cNvSpPr/>
            <p:nvPr/>
          </p:nvSpPr>
          <p:spPr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06"/>
            <p:cNvSpPr/>
            <p:nvPr/>
          </p:nvSpPr>
          <p:spPr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06"/>
            <p:cNvSpPr/>
            <p:nvPr/>
          </p:nvSpPr>
          <p:spPr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06"/>
            <p:cNvSpPr/>
            <p:nvPr/>
          </p:nvSpPr>
          <p:spPr>
            <a:xfrm>
              <a:off x="4704" y="2421"/>
              <a:ext cx="127" cy="128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06"/>
            <p:cNvSpPr/>
            <p:nvPr/>
          </p:nvSpPr>
          <p:spPr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06"/>
            <p:cNvSpPr/>
            <p:nvPr/>
          </p:nvSpPr>
          <p:spPr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06"/>
            <p:cNvSpPr/>
            <p:nvPr/>
          </p:nvSpPr>
          <p:spPr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06"/>
            <p:cNvSpPr/>
            <p:nvPr/>
          </p:nvSpPr>
          <p:spPr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06"/>
            <p:cNvSpPr/>
            <p:nvPr/>
          </p:nvSpPr>
          <p:spPr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06"/>
            <p:cNvSpPr/>
            <p:nvPr/>
          </p:nvSpPr>
          <p:spPr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06"/>
            <p:cNvSpPr/>
            <p:nvPr/>
          </p:nvSpPr>
          <p:spPr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06"/>
            <p:cNvSpPr/>
            <p:nvPr/>
          </p:nvSpPr>
          <p:spPr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06"/>
            <p:cNvSpPr/>
            <p:nvPr/>
          </p:nvSpPr>
          <p:spPr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06"/>
            <p:cNvSpPr/>
            <p:nvPr/>
          </p:nvSpPr>
          <p:spPr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06"/>
            <p:cNvSpPr/>
            <p:nvPr/>
          </p:nvSpPr>
          <p:spPr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06"/>
            <p:cNvSpPr/>
            <p:nvPr/>
          </p:nvSpPr>
          <p:spPr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06"/>
            <p:cNvSpPr/>
            <p:nvPr/>
          </p:nvSpPr>
          <p:spPr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06"/>
            <p:cNvSpPr/>
            <p:nvPr/>
          </p:nvSpPr>
          <p:spPr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06"/>
            <p:cNvSpPr/>
            <p:nvPr/>
          </p:nvSpPr>
          <p:spPr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06"/>
            <p:cNvSpPr/>
            <p:nvPr/>
          </p:nvSpPr>
          <p:spPr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06"/>
            <p:cNvSpPr/>
            <p:nvPr/>
          </p:nvSpPr>
          <p:spPr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06"/>
            <p:cNvSpPr/>
            <p:nvPr/>
          </p:nvSpPr>
          <p:spPr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" name="Google Shape;43;p106"/>
          <p:cNvCxnSpPr/>
          <p:nvPr/>
        </p:nvCxnSpPr>
        <p:spPr>
          <a:xfrm>
            <a:off x="304800" y="2819400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4" name="Google Shape;44;p10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06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4169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835" lvl="2" marL="1371600" marR="0" rtl="0" algn="l"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106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0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0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8"/>
          <p:cNvCxnSpPr/>
          <p:nvPr/>
        </p:nvCxnSpPr>
        <p:spPr>
          <a:xfrm>
            <a:off x="7962900" y="152400"/>
            <a:ext cx="0" cy="152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7" name="Google Shape;57;p10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08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4169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835" lvl="2" marL="1371600" marR="0" rtl="0" algn="l"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08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0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0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grpSp>
        <p:nvGrpSpPr>
          <p:cNvPr id="62" name="Google Shape;62;p108"/>
          <p:cNvGrpSpPr/>
          <p:nvPr/>
        </p:nvGrpSpPr>
        <p:grpSpPr>
          <a:xfrm>
            <a:off x="8153400" y="152400"/>
            <a:ext cx="792162" cy="1295400"/>
            <a:chOff x="5136" y="960"/>
            <a:chExt cx="528" cy="864"/>
          </a:xfrm>
        </p:grpSpPr>
        <p:sp>
          <p:nvSpPr>
            <p:cNvPr id="63" name="Google Shape;63;p108"/>
            <p:cNvSpPr/>
            <p:nvPr/>
          </p:nvSpPr>
          <p:spPr>
            <a:xfrm>
              <a:off x="5136" y="960"/>
              <a:ext cx="80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08"/>
            <p:cNvSpPr/>
            <p:nvPr/>
          </p:nvSpPr>
          <p:spPr>
            <a:xfrm>
              <a:off x="5248" y="960"/>
              <a:ext cx="79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08"/>
            <p:cNvSpPr/>
            <p:nvPr/>
          </p:nvSpPr>
          <p:spPr>
            <a:xfrm>
              <a:off x="5360" y="960"/>
              <a:ext cx="76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08"/>
            <p:cNvSpPr/>
            <p:nvPr/>
          </p:nvSpPr>
          <p:spPr>
            <a:xfrm>
              <a:off x="5136" y="1072"/>
              <a:ext cx="80" cy="7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08"/>
            <p:cNvSpPr/>
            <p:nvPr/>
          </p:nvSpPr>
          <p:spPr>
            <a:xfrm>
              <a:off x="5248" y="1072"/>
              <a:ext cx="79" cy="7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08"/>
            <p:cNvSpPr/>
            <p:nvPr/>
          </p:nvSpPr>
          <p:spPr>
            <a:xfrm>
              <a:off x="5360" y="1072"/>
              <a:ext cx="76" cy="7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08"/>
            <p:cNvSpPr/>
            <p:nvPr/>
          </p:nvSpPr>
          <p:spPr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08"/>
            <p:cNvSpPr/>
            <p:nvPr/>
          </p:nvSpPr>
          <p:spPr>
            <a:xfrm>
              <a:off x="5136" y="1184"/>
              <a:ext cx="80" cy="7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08"/>
            <p:cNvSpPr/>
            <p:nvPr/>
          </p:nvSpPr>
          <p:spPr>
            <a:xfrm>
              <a:off x="5248" y="1184"/>
              <a:ext cx="79" cy="7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08"/>
            <p:cNvSpPr/>
            <p:nvPr/>
          </p:nvSpPr>
          <p:spPr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08"/>
            <p:cNvSpPr/>
            <p:nvPr/>
          </p:nvSpPr>
          <p:spPr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08"/>
            <p:cNvSpPr/>
            <p:nvPr/>
          </p:nvSpPr>
          <p:spPr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08"/>
            <p:cNvSpPr/>
            <p:nvPr/>
          </p:nvSpPr>
          <p:spPr>
            <a:xfrm>
              <a:off x="5136" y="1296"/>
              <a:ext cx="80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08"/>
            <p:cNvSpPr/>
            <p:nvPr/>
          </p:nvSpPr>
          <p:spPr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08"/>
            <p:cNvSpPr/>
            <p:nvPr/>
          </p:nvSpPr>
          <p:spPr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08"/>
            <p:cNvSpPr/>
            <p:nvPr/>
          </p:nvSpPr>
          <p:spPr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08"/>
            <p:cNvSpPr/>
            <p:nvPr/>
          </p:nvSpPr>
          <p:spPr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08"/>
            <p:cNvSpPr/>
            <p:nvPr/>
          </p:nvSpPr>
          <p:spPr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08"/>
            <p:cNvSpPr/>
            <p:nvPr/>
          </p:nvSpPr>
          <p:spPr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08"/>
            <p:cNvSpPr/>
            <p:nvPr/>
          </p:nvSpPr>
          <p:spPr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08"/>
            <p:cNvSpPr/>
            <p:nvPr/>
          </p:nvSpPr>
          <p:spPr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08"/>
            <p:cNvSpPr/>
            <p:nvPr/>
          </p:nvSpPr>
          <p:spPr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08"/>
            <p:cNvSpPr/>
            <p:nvPr/>
          </p:nvSpPr>
          <p:spPr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08"/>
            <p:cNvSpPr/>
            <p:nvPr/>
          </p:nvSpPr>
          <p:spPr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08"/>
            <p:cNvSpPr/>
            <p:nvPr/>
          </p:nvSpPr>
          <p:spPr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08"/>
            <p:cNvSpPr/>
            <p:nvPr/>
          </p:nvSpPr>
          <p:spPr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08"/>
            <p:cNvSpPr/>
            <p:nvPr/>
          </p:nvSpPr>
          <p:spPr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08"/>
            <p:cNvSpPr/>
            <p:nvPr/>
          </p:nvSpPr>
          <p:spPr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08"/>
            <p:cNvSpPr/>
            <p:nvPr/>
          </p:nvSpPr>
          <p:spPr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08"/>
            <p:cNvSpPr/>
            <p:nvPr/>
          </p:nvSpPr>
          <p:spPr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08"/>
            <p:cNvSpPr/>
            <p:nvPr/>
          </p:nvSpPr>
          <p:spPr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6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5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"/>
          <p:cNvSpPr txBox="1"/>
          <p:nvPr>
            <p:ph type="ctrTitle"/>
          </p:nvPr>
        </p:nvSpPr>
        <p:spPr>
          <a:xfrm>
            <a:off x="971550" y="188912"/>
            <a:ext cx="77724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Module 1</a:t>
            </a:r>
            <a:endParaRPr/>
          </a:p>
        </p:txBody>
      </p:sp>
      <p:sp>
        <p:nvSpPr>
          <p:cNvPr id="167" name="Google Shape;167;p1"/>
          <p:cNvSpPr txBox="1"/>
          <p:nvPr>
            <p:ph idx="1" type="subTitle"/>
          </p:nvPr>
        </p:nvSpPr>
        <p:spPr>
          <a:xfrm>
            <a:off x="1619250" y="1052512"/>
            <a:ext cx="6400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 Structure of Computers</a:t>
            </a:r>
            <a:endParaRPr/>
          </a:p>
        </p:txBody>
      </p:sp>
      <p:sp>
        <p:nvSpPr>
          <p:cNvPr id="168" name="Google Shape;168;p1"/>
          <p:cNvSpPr txBox="1"/>
          <p:nvPr/>
        </p:nvSpPr>
        <p:spPr>
          <a:xfrm>
            <a:off x="323850" y="1857375"/>
            <a:ext cx="882015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Subject Name: Computer Organization(18CS51)</a:t>
            </a:r>
            <a:endParaRPr/>
          </a:p>
        </p:txBody>
      </p:sp>
      <p:sp>
        <p:nvSpPr>
          <p:cNvPr id="169" name="Google Shape;169;p1"/>
          <p:cNvSpPr txBox="1"/>
          <p:nvPr/>
        </p:nvSpPr>
        <p:spPr>
          <a:xfrm>
            <a:off x="609600" y="3284537"/>
            <a:ext cx="69865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Name of the Faculty: Mrs. R S Geethanjali</a:t>
            </a:r>
            <a:endParaRPr/>
          </a:p>
        </p:txBody>
      </p:sp>
      <p:pic>
        <p:nvPicPr>
          <p:cNvPr id="170" name="Google Shape;17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2575" y="3886200"/>
            <a:ext cx="141605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"/>
          <p:cNvSpPr txBox="1"/>
          <p:nvPr/>
        </p:nvSpPr>
        <p:spPr>
          <a:xfrm>
            <a:off x="457200" y="5410200"/>
            <a:ext cx="84343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Department of Computer Science and Engineering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 S School of Engineering and Management, Bengaluru-560109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Computer Organization</a:t>
            </a:r>
            <a:endParaRPr/>
          </a:p>
        </p:txBody>
      </p:sp>
      <p:sp>
        <p:nvSpPr>
          <p:cNvPr id="177" name="Google Shape;177;p2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Subject code: 18CS34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Textbook: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Carl Hamacher, Zvonko Vranesic, Safwat Zaky, Computer Organization, 5</a:t>
            </a:r>
            <a:r>
              <a:rPr b="0" baseline="3000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Edition 2002.</a:t>
            </a:r>
            <a:endParaRPr/>
          </a:p>
        </p:txBody>
      </p:sp>
      <p:sp>
        <p:nvSpPr>
          <p:cNvPr id="178" name="Google Shape;178;p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Outline </a:t>
            </a:r>
            <a:endParaRPr/>
          </a:p>
        </p:txBody>
      </p:sp>
      <p:sp>
        <p:nvSpPr>
          <p:cNvPr id="187" name="Google Shape;187;p4"/>
          <p:cNvSpPr txBox="1"/>
          <p:nvPr>
            <p:ph idx="1" type="body"/>
          </p:nvPr>
        </p:nvSpPr>
        <p:spPr>
          <a:xfrm>
            <a:off x="457200" y="1719262"/>
            <a:ext cx="8229600" cy="4757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 Operational Concepts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 Structures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 Performance Equation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Performance Measurement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Instructions and Programs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Operations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Operations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Encoding of Machine Instructions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Learning Objectives</a:t>
            </a:r>
            <a:endParaRPr/>
          </a:p>
        </p:txBody>
      </p:sp>
      <p:sp>
        <p:nvSpPr>
          <p:cNvPr id="194" name="Google Shape;194;p5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 the basics of computer organization: structure and operation of computers and their peripherals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 the concepts of programs as sequences or machine instructions.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analyse various addressing modes and machine instructions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study basic IO operations and Stack operations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Computer organization vs Computer Architecture</a:t>
            </a:r>
            <a:endParaRPr/>
          </a:p>
        </p:txBody>
      </p:sp>
      <p:sp>
        <p:nvSpPr>
          <p:cNvPr id="201" name="Google Shape;201;p6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Computer architecture refers to those attributes of a system visible to a programmer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Computer organization refers to the operational units and their interconnections that realize the architectural specifications. </a:t>
            </a:r>
            <a:endParaRPr/>
          </a:p>
        </p:txBody>
      </p:sp>
      <p:sp>
        <p:nvSpPr>
          <p:cNvPr id="202" name="Google Shape;202;p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BASIC CONCEPTS</a:t>
            </a:r>
            <a:b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08" name="Google Shape;208;p7"/>
          <p:cNvSpPr txBox="1"/>
          <p:nvPr>
            <p:ph idx="1" type="body"/>
          </p:nvPr>
        </p:nvSpPr>
        <p:spPr>
          <a:xfrm>
            <a:off x="457200" y="1143000"/>
            <a:ext cx="8229600" cy="4987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Computer Architecture (CA) 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covers 3 aspects of computer-design namely:</a:t>
            </a:r>
            <a:endParaRPr/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1) Computer Hardware</a:t>
            </a:r>
            <a:endParaRPr/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2) Instruction set Architecture </a:t>
            </a:r>
            <a:endParaRPr/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3) Computer Organization.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CISC(Complex Instruction Set Computer)</a:t>
            </a:r>
            <a:endParaRPr/>
          </a:p>
          <a:p>
            <a:pPr indent="-13335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RISC(Reduced Instruction Set Computer)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"/>
          <p:cNvSpPr txBox="1"/>
          <p:nvPr>
            <p:ph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Functional Units</a:t>
            </a:r>
            <a:endParaRPr/>
          </a:p>
        </p:txBody>
      </p:sp>
      <p:sp>
        <p:nvSpPr>
          <p:cNvPr id="215" name="Google Shape;215;p8"/>
          <p:cNvSpPr txBox="1"/>
          <p:nvPr>
            <p:ph idx="1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2240"/>
              <a:buFont typeface="Noto Sans Symbols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Functional Units</a:t>
            </a: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5484812" y="1501775"/>
            <a:ext cx="2370137" cy="3556000"/>
          </a:xfrm>
          <a:custGeom>
            <a:rect b="b" l="l" r="r" t="t"/>
            <a:pathLst>
              <a:path extrusionOk="0" h="2240" w="1493">
                <a:moveTo>
                  <a:pt x="0" y="0"/>
                </a:moveTo>
                <a:lnTo>
                  <a:pt x="0" y="2240"/>
                </a:lnTo>
                <a:lnTo>
                  <a:pt x="1493" y="2240"/>
                </a:lnTo>
                <a:lnTo>
                  <a:pt x="1493" y="0"/>
                </a:lnTo>
                <a:lnTo>
                  <a:pt x="0" y="0"/>
                </a:lnTo>
                <a:close/>
              </a:path>
            </a:pathLst>
          </a:custGeom>
          <a:solidFill>
            <a:srgbClr val="E5FFFF"/>
          </a:solidFill>
          <a:ln cap="flat" cmpd="sng" w="9525">
            <a:solidFill>
              <a:srgbClr val="E5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5484812" y="1501775"/>
            <a:ext cx="2370137" cy="3556000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742950" y="1501775"/>
            <a:ext cx="2370137" cy="3556000"/>
          </a:xfrm>
          <a:custGeom>
            <a:rect b="b" l="l" r="r" t="t"/>
            <a:pathLst>
              <a:path extrusionOk="0" h="2240" w="1493">
                <a:moveTo>
                  <a:pt x="0" y="0"/>
                </a:moveTo>
                <a:lnTo>
                  <a:pt x="0" y="2240"/>
                </a:lnTo>
                <a:lnTo>
                  <a:pt x="1493" y="2240"/>
                </a:lnTo>
                <a:lnTo>
                  <a:pt x="1493" y="0"/>
                </a:lnTo>
                <a:lnTo>
                  <a:pt x="0" y="0"/>
                </a:lnTo>
                <a:close/>
              </a:path>
            </a:pathLst>
          </a:custGeom>
          <a:solidFill>
            <a:srgbClr val="E5FFFF"/>
          </a:solidFill>
          <a:ln cap="flat" cmpd="sng" w="9525">
            <a:solidFill>
              <a:srgbClr val="E5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742950" y="1501775"/>
            <a:ext cx="2370137" cy="3556000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1027112" y="3279775"/>
            <a:ext cx="1778000" cy="118586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1027112" y="3279775"/>
            <a:ext cx="1778000" cy="1185862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1773237" y="6038850"/>
            <a:ext cx="54276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1.1.  Basic functional units of a computer.</a:t>
            </a:r>
            <a:endParaRPr/>
          </a:p>
        </p:txBody>
      </p:sp>
      <p:sp>
        <p:nvSpPr>
          <p:cNvPr id="228" name="Google Shape;228;p9"/>
          <p:cNvSpPr txBox="1"/>
          <p:nvPr/>
        </p:nvSpPr>
        <p:spPr>
          <a:xfrm>
            <a:off x="2546350" y="4646612"/>
            <a:ext cx="304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I/O</a:t>
            </a:r>
            <a:endParaRPr/>
          </a:p>
        </p:txBody>
      </p:sp>
      <p:sp>
        <p:nvSpPr>
          <p:cNvPr id="229" name="Google Shape;229;p9"/>
          <p:cNvSpPr txBox="1"/>
          <p:nvPr/>
        </p:nvSpPr>
        <p:spPr>
          <a:xfrm>
            <a:off x="6824662" y="4646612"/>
            <a:ext cx="10287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Processor</a:t>
            </a:r>
            <a:endParaRPr/>
          </a:p>
        </p:txBody>
      </p:sp>
      <p:sp>
        <p:nvSpPr>
          <p:cNvPr id="230" name="Google Shape;230;p9"/>
          <p:cNvSpPr txBox="1"/>
          <p:nvPr/>
        </p:nvSpPr>
        <p:spPr>
          <a:xfrm>
            <a:off x="1593850" y="3717925"/>
            <a:ext cx="685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Output</a:t>
            </a:r>
            <a:endParaRPr/>
          </a:p>
        </p:txBody>
      </p:sp>
      <p:sp>
        <p:nvSpPr>
          <p:cNvPr id="231" name="Google Shape;231;p9"/>
          <p:cNvSpPr txBox="1"/>
          <p:nvPr/>
        </p:nvSpPr>
        <p:spPr>
          <a:xfrm>
            <a:off x="3397250" y="2533650"/>
            <a:ext cx="1803400" cy="1184275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9"/>
          <p:cNvSpPr txBox="1"/>
          <p:nvPr/>
        </p:nvSpPr>
        <p:spPr>
          <a:xfrm>
            <a:off x="3886200" y="2971800"/>
            <a:ext cx="8255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Memory</a:t>
            </a:r>
            <a:endParaRPr/>
          </a:p>
        </p:txBody>
      </p:sp>
      <p:sp>
        <p:nvSpPr>
          <p:cNvPr id="233" name="Google Shape;233;p9"/>
          <p:cNvSpPr txBox="1"/>
          <p:nvPr/>
        </p:nvSpPr>
        <p:spPr>
          <a:xfrm>
            <a:off x="1027112" y="1785937"/>
            <a:ext cx="1778000" cy="118586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1027112" y="1785937"/>
            <a:ext cx="1778000" cy="1185862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 txBox="1"/>
          <p:nvPr/>
        </p:nvSpPr>
        <p:spPr>
          <a:xfrm>
            <a:off x="5792787" y="1785937"/>
            <a:ext cx="1778000" cy="118586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9"/>
          <p:cNvSpPr txBox="1"/>
          <p:nvPr/>
        </p:nvSpPr>
        <p:spPr>
          <a:xfrm>
            <a:off x="5792787" y="1785937"/>
            <a:ext cx="1778000" cy="1185862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5792787" y="3279775"/>
            <a:ext cx="1778000" cy="118586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9"/>
          <p:cNvSpPr txBox="1"/>
          <p:nvPr/>
        </p:nvSpPr>
        <p:spPr>
          <a:xfrm>
            <a:off x="5792787" y="3279775"/>
            <a:ext cx="1778000" cy="1185862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 txBox="1"/>
          <p:nvPr/>
        </p:nvSpPr>
        <p:spPr>
          <a:xfrm>
            <a:off x="1671637" y="2224087"/>
            <a:ext cx="5080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Input</a:t>
            </a:r>
            <a:endParaRPr/>
          </a:p>
        </p:txBody>
      </p:sp>
      <p:sp>
        <p:nvSpPr>
          <p:cNvPr id="240" name="Google Shape;240;p9"/>
          <p:cNvSpPr txBox="1"/>
          <p:nvPr/>
        </p:nvSpPr>
        <p:spPr>
          <a:xfrm>
            <a:off x="6515100" y="2198687"/>
            <a:ext cx="3810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/>
          </a:p>
        </p:txBody>
      </p:sp>
      <p:sp>
        <p:nvSpPr>
          <p:cNvPr id="241" name="Google Shape;241;p9"/>
          <p:cNvSpPr txBox="1"/>
          <p:nvPr/>
        </p:nvSpPr>
        <p:spPr>
          <a:xfrm>
            <a:off x="6180137" y="1939925"/>
            <a:ext cx="10160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Arithmetic</a:t>
            </a:r>
            <a:endParaRPr/>
          </a:p>
        </p:txBody>
      </p:sp>
      <p:sp>
        <p:nvSpPr>
          <p:cNvPr id="242" name="Google Shape;242;p9"/>
          <p:cNvSpPr txBox="1"/>
          <p:nvPr/>
        </p:nvSpPr>
        <p:spPr>
          <a:xfrm>
            <a:off x="6437312" y="2481262"/>
            <a:ext cx="4699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logic</a:t>
            </a:r>
            <a:endParaRPr/>
          </a:p>
        </p:txBody>
      </p:sp>
      <p:sp>
        <p:nvSpPr>
          <p:cNvPr id="243" name="Google Shape;243;p9"/>
          <p:cNvSpPr txBox="1"/>
          <p:nvPr/>
        </p:nvSpPr>
        <p:spPr>
          <a:xfrm>
            <a:off x="6308725" y="3717925"/>
            <a:ext cx="736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endParaRPr/>
          </a:p>
        </p:txBody>
      </p:sp>
      <p:sp>
        <p:nvSpPr>
          <p:cNvPr id="244" name="Google Shape;244;p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Information Handled by a Computer</a:t>
            </a:r>
            <a:endParaRPr/>
          </a:p>
        </p:txBody>
      </p:sp>
      <p:sp>
        <p:nvSpPr>
          <p:cNvPr id="250" name="Google Shape;250;p10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70"/>
              <a:buFont typeface="Noto Sans Symbols"/>
              <a:buChar char="●"/>
            </a:pPr>
            <a:r>
              <a:rPr b="0" i="0" lang="en-US" sz="3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Instructions/machine instructions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 the transfer of information within a computer as well as between the computer and its I/O devices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Specify the arithmetic and logic operations to be performed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2"/>
              </a:buClr>
              <a:buSzPts val="2170"/>
              <a:buFont typeface="Noto Sans Symbols"/>
              <a:buChar char="●"/>
            </a:pPr>
            <a:r>
              <a:rPr b="0" i="0" lang="en-US" sz="3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Used as operands by the instructions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 program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2"/>
              </a:buClr>
              <a:buSzPts val="2170"/>
              <a:buFont typeface="Noto Sans Symbols"/>
              <a:buChar char="●"/>
            </a:pPr>
            <a:r>
              <a:rPr b="0" i="0" lang="en-US" sz="3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Encoded in binary code – 0 and 1</a:t>
            </a:r>
            <a:endParaRPr/>
          </a:p>
          <a:p>
            <a:pPr indent="-205105" lvl="0" marL="342900" rtl="0" algn="l">
              <a:spcBef>
                <a:spcPts val="620"/>
              </a:spcBef>
              <a:spcAft>
                <a:spcPts val="0"/>
              </a:spcAft>
              <a:buSzPts val="2170"/>
              <a:buNone/>
            </a:pPr>
            <a:r>
              <a:t/>
            </a:r>
            <a:endParaRPr b="0" i="0" sz="3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Unit</a:t>
            </a:r>
            <a:endParaRPr/>
          </a:p>
        </p:txBody>
      </p:sp>
      <p:sp>
        <p:nvSpPr>
          <p:cNvPr id="257" name="Google Shape;257;p11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 programs and data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classes of storage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 storage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❖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❖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Programs must be stored in memory while they are being executed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❖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 number of semiconductor storage cells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❖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Processed in words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❖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❖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RAM and memory access time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❖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hierarchy – cache, main memory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Secondary storage – larger and cheaper</a:t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rtl="0" algn="l"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Arithmetic and Logic Unit (ALU)</a:t>
            </a:r>
            <a:endParaRPr/>
          </a:p>
        </p:txBody>
      </p:sp>
      <p:sp>
        <p:nvSpPr>
          <p:cNvPr id="264" name="Google Shape;264;p12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computer operations are executed in ALU of the processor.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the operands into memory – bring them to the processor – perform operation in ALU – store the result back to memory or retain in the processor.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 control of ALU</a:t>
            </a:r>
            <a:endParaRPr/>
          </a:p>
        </p:txBody>
      </p:sp>
      <p:sp>
        <p:nvSpPr>
          <p:cNvPr id="265" name="Google Shape;265;p1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Control Unit</a:t>
            </a:r>
            <a:endParaRPr/>
          </a:p>
        </p:txBody>
      </p:sp>
      <p:sp>
        <p:nvSpPr>
          <p:cNvPr id="271" name="Google Shape;271;p13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computer operations are controlled by the control unit.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timing signals that govern the I/O transfers are also generated by the control unit.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unit is usually distributed throughout the machine instead of standing alone.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Operations of a computer: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⮚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Accept information in the form of programs and data through an input unit and store it in the memory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⮚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Fetch the information stored in the memory, under program control, into an ALU, where the information is processed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⮚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Output the processed information through an output unit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⮚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all activities inside the machine through a control unit</a:t>
            </a:r>
            <a:endParaRPr/>
          </a:p>
        </p:txBody>
      </p:sp>
      <p:sp>
        <p:nvSpPr>
          <p:cNvPr id="272" name="Google Shape;272;p1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</a:pPr>
            <a:r>
              <a:rPr b="1" i="0" lang="en-US" sz="3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processor : Data Path and Control</a:t>
            </a:r>
            <a:endParaRPr/>
          </a:p>
        </p:txBody>
      </p:sp>
      <p:graphicFrame>
        <p:nvGraphicFramePr>
          <p:cNvPr id="278" name="Google Shape;278;p14"/>
          <p:cNvGraphicFramePr/>
          <p:nvPr/>
        </p:nvGraphicFramePr>
        <p:xfrm>
          <a:off x="0" y="1412875"/>
          <a:ext cx="8964612" cy="4030662"/>
        </p:xfrm>
        <a:graphic>
          <a:graphicData uri="http://schemas.openxmlformats.org/presentationml/2006/ole">
            <mc:AlternateContent>
              <mc:Choice Requires="v">
                <p:oleObj r:id="rId4" imgH="4030662" imgW="8964612" progId="Visio.Drawing.11" spid="_x0000_s1">
                  <p:embed/>
                </p:oleObj>
              </mc:Choice>
              <mc:Fallback>
                <p:oleObj r:id="rId5" imgH="4030662" imgW="8964612" progId="Visio.Drawing.11">
                  <p:embed/>
                  <p:pic>
                    <p:nvPicPr>
                      <p:cNvPr id="278" name="Google Shape;278;p14"/>
                      <p:cNvPicPr preferRelativeResize="0"/>
                      <p:nvPr>
                        <p:ph idx="1" type="body"/>
                      </p:nvPr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1412875"/>
                        <a:ext cx="8964612" cy="403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Google Shape;279;p14"/>
          <p:cNvSpPr txBox="1"/>
          <p:nvPr/>
        </p:nvSpPr>
        <p:spPr>
          <a:xfrm>
            <a:off x="468312" y="5516562"/>
            <a:ext cx="7848600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63500" spcFirstLastPara="1" rIns="63500" wrap="square" tIns="254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types of functional units:</a:t>
            </a:r>
            <a:endParaRPr/>
          </a:p>
          <a:p>
            <a:pPr indent="-114300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that operate on data values (combinational)</a:t>
            </a:r>
            <a:endParaRPr/>
          </a:p>
          <a:p>
            <a:pPr indent="-114300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that contain state (state elements)</a:t>
            </a:r>
            <a:endParaRPr/>
          </a:p>
        </p:txBody>
      </p:sp>
      <p:sp>
        <p:nvSpPr>
          <p:cNvPr id="280" name="Google Shape;280;p1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5"/>
          <p:cNvSpPr txBox="1"/>
          <p:nvPr>
            <p:ph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Basic Operational Concepts</a:t>
            </a:r>
            <a:endParaRPr/>
          </a:p>
        </p:txBody>
      </p:sp>
      <p:sp>
        <p:nvSpPr>
          <p:cNvPr id="286" name="Google Shape;286;p15"/>
          <p:cNvSpPr txBox="1"/>
          <p:nvPr>
            <p:ph idx="1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2240"/>
              <a:buFont typeface="Noto Sans Symbols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/>
          </a:p>
        </p:txBody>
      </p:sp>
      <p:sp>
        <p:nvSpPr>
          <p:cNvPr id="292" name="Google Shape;292;p16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Activity in a computer is governed by instructions.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perform a task, an appropriate program consisting of a list of instructions is stored in the memory.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instructions are brought from the memory into the processor, which executes the specified operations.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to be used as operands are also stored in the memory.</a:t>
            </a:r>
            <a:endParaRPr/>
          </a:p>
        </p:txBody>
      </p:sp>
      <p:sp>
        <p:nvSpPr>
          <p:cNvPr id="293" name="Google Shape;293;p1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7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Typical Instruction</a:t>
            </a:r>
            <a:endParaRPr/>
          </a:p>
        </p:txBody>
      </p:sp>
      <p:sp>
        <p:nvSpPr>
          <p:cNvPr id="299" name="Google Shape;299;p17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Add LOCA, R0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the operand at memory location LOCA to the operand in a register R0 in the processor.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Place the sum into register R0.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original contents of LOCA are preserved.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original contents of R0 is overwritten.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 is fetched from the memory into the processor – the operand at LOCA is fetched and added to the contents of R0 – the resulting sum is stored in register R0.</a:t>
            </a:r>
            <a:endParaRPr/>
          </a:p>
        </p:txBody>
      </p:sp>
      <p:sp>
        <p:nvSpPr>
          <p:cNvPr id="300" name="Google Shape;300;p1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Separate Memory Access and ALU Operation</a:t>
            </a:r>
            <a:endParaRPr/>
          </a:p>
        </p:txBody>
      </p:sp>
      <p:sp>
        <p:nvSpPr>
          <p:cNvPr id="306" name="Google Shape;306;p18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LOCA, R1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R1, R0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Whose contents will be overwritten?</a:t>
            </a:r>
            <a:endParaRPr/>
          </a:p>
        </p:txBody>
      </p:sp>
      <p:sp>
        <p:nvSpPr>
          <p:cNvPr id="307" name="Google Shape;307;p1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Connection Between the Processor and the Memory</a:t>
            </a:r>
            <a:endParaRPr/>
          </a:p>
        </p:txBody>
      </p:sp>
      <p:sp>
        <p:nvSpPr>
          <p:cNvPr descr="figure1" id="313" name="Google Shape;313;p19"/>
          <p:cNvSpPr/>
          <p:nvPr/>
        </p:nvSpPr>
        <p:spPr>
          <a:xfrm>
            <a:off x="1905000" y="1368425"/>
            <a:ext cx="5680075" cy="54133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14" name="Google Shape;314;p1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Registers</a:t>
            </a:r>
            <a:endParaRPr/>
          </a:p>
        </p:txBody>
      </p:sp>
      <p:sp>
        <p:nvSpPr>
          <p:cNvPr id="320" name="Google Shape;320;p20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 register (IR)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counter (PC)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General-purpose register (R</a:t>
            </a:r>
            <a:r>
              <a:rPr b="0" baseline="-2500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R</a:t>
            </a:r>
            <a:r>
              <a:rPr b="0" baseline="-2500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n-1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address register (MAR)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data register (MDR)</a:t>
            </a:r>
            <a:endParaRPr/>
          </a:p>
        </p:txBody>
      </p:sp>
      <p:sp>
        <p:nvSpPr>
          <p:cNvPr id="321" name="Google Shape;321;p2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Typical Operating Steps</a:t>
            </a:r>
            <a:endParaRPr/>
          </a:p>
        </p:txBody>
      </p:sp>
      <p:sp>
        <p:nvSpPr>
          <p:cNvPr id="327" name="Google Shape;327;p21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Programs reside in the memory through input devices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 is set to point to the first instruction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contents of PC are transferred to MAR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Read signal is sent to the memory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first instruction is read out and loaded into MDR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contents of MDR are transferred to IR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Decode and execute the instruction</a:t>
            </a:r>
            <a:endParaRPr/>
          </a:p>
        </p:txBody>
      </p:sp>
      <p:sp>
        <p:nvSpPr>
          <p:cNvPr id="328" name="Google Shape;328;p2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Typical Operating Steps (Cont’)</a:t>
            </a:r>
            <a:endParaRPr/>
          </a:p>
        </p:txBody>
      </p:sp>
      <p:sp>
        <p:nvSpPr>
          <p:cNvPr id="334" name="Google Shape;334;p22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80"/>
              <a:buFont typeface="Noto Sans Symbols"/>
              <a:buChar char="●"/>
            </a:pPr>
            <a:r>
              <a:rPr b="0" i="0" lang="en-US" sz="3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operands for ALU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General-purpose register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(address to MAR – Read – MDR to ALU)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80"/>
              </a:spcBef>
              <a:spcAft>
                <a:spcPts val="0"/>
              </a:spcAft>
              <a:buClr>
                <a:schemeClr val="dk2"/>
              </a:buClr>
              <a:buSzPts val="2380"/>
              <a:buFont typeface="Noto Sans Symbols"/>
              <a:buChar char="●"/>
            </a:pPr>
            <a:r>
              <a:rPr b="0" i="0" lang="en-US" sz="3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 operation in ALU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80"/>
              </a:spcBef>
              <a:spcAft>
                <a:spcPts val="0"/>
              </a:spcAft>
              <a:buClr>
                <a:schemeClr val="dk2"/>
              </a:buClr>
              <a:buSzPts val="2380"/>
              <a:buFont typeface="Noto Sans Symbols"/>
              <a:buChar char="●"/>
            </a:pPr>
            <a:r>
              <a:rPr b="0" i="0" lang="en-US" sz="3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 the result back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general-purpose register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memory (address to MAR, result to MDR – Write)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80"/>
              </a:spcBef>
              <a:spcAft>
                <a:spcPts val="0"/>
              </a:spcAft>
              <a:buClr>
                <a:schemeClr val="dk2"/>
              </a:buClr>
              <a:buSzPts val="2380"/>
              <a:buFont typeface="Noto Sans Symbols"/>
              <a:buChar char="●"/>
            </a:pPr>
            <a:r>
              <a:rPr b="0" i="0" lang="en-US" sz="3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the execution, PC is incremented to the next instruction</a:t>
            </a:r>
            <a:endParaRPr/>
          </a:p>
        </p:txBody>
      </p:sp>
      <p:sp>
        <p:nvSpPr>
          <p:cNvPr id="335" name="Google Shape;335;p2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Interrupt</a:t>
            </a:r>
            <a:endParaRPr/>
          </a:p>
        </p:txBody>
      </p:sp>
      <p:sp>
        <p:nvSpPr>
          <p:cNvPr id="341" name="Google Shape;341;p23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Normal execution of programs may be preempted if some device requires urgent servicing.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normal execution of the current program must be interrupted – the device raises an </a:t>
            </a:r>
            <a:r>
              <a:rPr b="0" i="1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interrupt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signal.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Interrupt-service routine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Current system information backup and restore (PC, general-purpose registers, control information, specific information)</a:t>
            </a:r>
            <a:endParaRPr/>
          </a:p>
        </p:txBody>
      </p:sp>
      <p:sp>
        <p:nvSpPr>
          <p:cNvPr id="342" name="Google Shape;342;p2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Bus Structures</a:t>
            </a:r>
            <a:endParaRPr/>
          </a:p>
        </p:txBody>
      </p:sp>
      <p:sp>
        <p:nvSpPr>
          <p:cNvPr id="348" name="Google Shape;348;p24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many ways to connect different parts inside a computer together.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group of lines that serves as a connecting path for several devices is called a </a:t>
            </a:r>
            <a:r>
              <a:rPr b="0" i="1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Address/data/control</a:t>
            </a:r>
            <a:endParaRPr/>
          </a:p>
          <a:p>
            <a:pPr indent="-209550" lvl="0" marL="342900" rtl="0" algn="l"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Bus Structure</a:t>
            </a:r>
            <a:endParaRPr/>
          </a:p>
        </p:txBody>
      </p:sp>
      <p:sp>
        <p:nvSpPr>
          <p:cNvPr id="355" name="Google Shape;355;p25"/>
          <p:cNvSpPr txBox="1"/>
          <p:nvPr>
            <p:ph idx="1" type="body"/>
          </p:nvPr>
        </p:nvSpPr>
        <p:spPr>
          <a:xfrm>
            <a:off x="457200" y="1719262"/>
            <a:ext cx="82296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Single-bus</a:t>
            </a:r>
            <a:endParaRPr/>
          </a:p>
        </p:txBody>
      </p:sp>
      <p:sp>
        <p:nvSpPr>
          <p:cNvPr descr="figure1" id="356" name="Google Shape;356;p25"/>
          <p:cNvSpPr/>
          <p:nvPr/>
        </p:nvSpPr>
        <p:spPr>
          <a:xfrm>
            <a:off x="1143000" y="2743200"/>
            <a:ext cx="6632575" cy="28860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57" name="Google Shape;357;p2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Speed Issue</a:t>
            </a:r>
            <a:endParaRPr/>
          </a:p>
        </p:txBody>
      </p:sp>
      <p:sp>
        <p:nvSpPr>
          <p:cNvPr id="363" name="Google Shape;363;p26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Different devices have different transfer/operate speed.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the speed of bus is bounded by the slowest device connected to it, the efficiency will be very low.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solve this?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common approach – use buffers.</a:t>
            </a:r>
            <a:endParaRPr/>
          </a:p>
        </p:txBody>
      </p:sp>
      <p:sp>
        <p:nvSpPr>
          <p:cNvPr id="364" name="Google Shape;364;p2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7"/>
          <p:cNvSpPr txBox="1"/>
          <p:nvPr>
            <p:ph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/>
          </a:p>
        </p:txBody>
      </p:sp>
      <p:sp>
        <p:nvSpPr>
          <p:cNvPr id="370" name="Google Shape;370;p27"/>
          <p:cNvSpPr txBox="1"/>
          <p:nvPr>
            <p:ph idx="1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2240"/>
              <a:buFont typeface="Noto Sans Symbols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/>
          </a:p>
        </p:txBody>
      </p:sp>
      <p:sp>
        <p:nvSpPr>
          <p:cNvPr id="376" name="Google Shape;376;p28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most important measure of a computer is how quickly it can execute programs.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factors affect performance: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Hardware design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 set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Compiler</a:t>
            </a:r>
            <a:endParaRPr/>
          </a:p>
        </p:txBody>
      </p:sp>
      <p:sp>
        <p:nvSpPr>
          <p:cNvPr id="377" name="Google Shape;377;p2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/>
          </a:p>
        </p:txBody>
      </p:sp>
      <p:sp>
        <p:nvSpPr>
          <p:cNvPr id="383" name="Google Shape;383;p29"/>
          <p:cNvSpPr txBox="1"/>
          <p:nvPr>
            <p:ph idx="1" type="body"/>
          </p:nvPr>
        </p:nvSpPr>
        <p:spPr>
          <a:xfrm>
            <a:off x="457200" y="1719262"/>
            <a:ext cx="8229600" cy="871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Processor time to execute a program depends on the hardware involved in the execution of individual machine instructions.</a:t>
            </a:r>
            <a:endParaRPr/>
          </a:p>
        </p:txBody>
      </p:sp>
      <p:sp>
        <p:nvSpPr>
          <p:cNvPr id="384" name="Google Shape;384;p29"/>
          <p:cNvSpPr/>
          <p:nvPr/>
        </p:nvSpPr>
        <p:spPr>
          <a:xfrm>
            <a:off x="5972175" y="4064000"/>
            <a:ext cx="300037" cy="1223962"/>
          </a:xfrm>
          <a:custGeom>
            <a:rect b="b" l="l" r="r" t="t"/>
            <a:pathLst>
              <a:path extrusionOk="0" h="45" w="11">
                <a:moveTo>
                  <a:pt x="11" y="9"/>
                </a:moveTo>
                <a:lnTo>
                  <a:pt x="8" y="9"/>
                </a:lnTo>
                <a:lnTo>
                  <a:pt x="8" y="37"/>
                </a:lnTo>
                <a:lnTo>
                  <a:pt x="11" y="37"/>
                </a:lnTo>
                <a:lnTo>
                  <a:pt x="6" y="45"/>
                </a:lnTo>
                <a:lnTo>
                  <a:pt x="0" y="37"/>
                </a:lnTo>
                <a:lnTo>
                  <a:pt x="3" y="37"/>
                </a:lnTo>
                <a:lnTo>
                  <a:pt x="3" y="9"/>
                </a:lnTo>
                <a:lnTo>
                  <a:pt x="0" y="9"/>
                </a:lnTo>
                <a:lnTo>
                  <a:pt x="6" y="0"/>
                </a:lnTo>
                <a:lnTo>
                  <a:pt x="11" y="9"/>
                </a:lnTo>
              </a:path>
            </a:pathLst>
          </a:custGeom>
          <a:noFill/>
          <a:ln cap="flat" cmpd="sng" w="269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9"/>
          <p:cNvSpPr txBox="1"/>
          <p:nvPr/>
        </p:nvSpPr>
        <p:spPr>
          <a:xfrm>
            <a:off x="1485900" y="2514600"/>
            <a:ext cx="1849437" cy="1549400"/>
          </a:xfrm>
          <a:prstGeom prst="rect">
            <a:avLst/>
          </a:prstGeom>
          <a:noFill/>
          <a:ln cap="flat" cmpd="sng" w="26975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9"/>
          <p:cNvSpPr txBox="1"/>
          <p:nvPr/>
        </p:nvSpPr>
        <p:spPr>
          <a:xfrm>
            <a:off x="4586287" y="2514600"/>
            <a:ext cx="3071812" cy="1549400"/>
          </a:xfrm>
          <a:prstGeom prst="rect">
            <a:avLst/>
          </a:prstGeom>
          <a:solidFill>
            <a:srgbClr val="E5FFFF"/>
          </a:solidFill>
          <a:ln cap="flat" cmpd="sng" w="9525">
            <a:solidFill>
              <a:srgbClr val="E5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9"/>
          <p:cNvSpPr txBox="1"/>
          <p:nvPr/>
        </p:nvSpPr>
        <p:spPr>
          <a:xfrm>
            <a:off x="4586287" y="2514600"/>
            <a:ext cx="3071812" cy="1549400"/>
          </a:xfrm>
          <a:prstGeom prst="rect">
            <a:avLst/>
          </a:prstGeom>
          <a:noFill/>
          <a:ln cap="flat" cmpd="sng" w="26975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9"/>
          <p:cNvSpPr txBox="1"/>
          <p:nvPr/>
        </p:nvSpPr>
        <p:spPr>
          <a:xfrm>
            <a:off x="4884737" y="2841625"/>
            <a:ext cx="1250950" cy="9239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9"/>
          <p:cNvSpPr txBox="1"/>
          <p:nvPr/>
        </p:nvSpPr>
        <p:spPr>
          <a:xfrm>
            <a:off x="4884737" y="2841625"/>
            <a:ext cx="1250950" cy="923925"/>
          </a:xfrm>
          <a:prstGeom prst="rect">
            <a:avLst/>
          </a:prstGeom>
          <a:noFill/>
          <a:ln cap="flat" cmpd="sng" w="269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9"/>
          <p:cNvSpPr txBox="1"/>
          <p:nvPr/>
        </p:nvSpPr>
        <p:spPr>
          <a:xfrm>
            <a:off x="2165350" y="2976562"/>
            <a:ext cx="525462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Main</a:t>
            </a:r>
            <a:endParaRPr/>
          </a:p>
        </p:txBody>
      </p:sp>
      <p:sp>
        <p:nvSpPr>
          <p:cNvPr id="391" name="Google Shape;391;p29"/>
          <p:cNvSpPr txBox="1"/>
          <p:nvPr/>
        </p:nvSpPr>
        <p:spPr>
          <a:xfrm>
            <a:off x="2001837" y="3249612"/>
            <a:ext cx="874712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memory</a:t>
            </a:r>
            <a:endParaRPr/>
          </a:p>
        </p:txBody>
      </p:sp>
      <p:sp>
        <p:nvSpPr>
          <p:cNvPr id="392" name="Google Shape;392;p29"/>
          <p:cNvSpPr txBox="1"/>
          <p:nvPr/>
        </p:nvSpPr>
        <p:spPr>
          <a:xfrm>
            <a:off x="6462712" y="3140075"/>
            <a:ext cx="1089025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Processor</a:t>
            </a:r>
            <a:endParaRPr/>
          </a:p>
        </p:txBody>
      </p:sp>
      <p:sp>
        <p:nvSpPr>
          <p:cNvPr id="393" name="Google Shape;393;p29"/>
          <p:cNvSpPr/>
          <p:nvPr/>
        </p:nvSpPr>
        <p:spPr>
          <a:xfrm>
            <a:off x="2273300" y="4064000"/>
            <a:ext cx="300037" cy="1223962"/>
          </a:xfrm>
          <a:custGeom>
            <a:rect b="b" l="l" r="r" t="t"/>
            <a:pathLst>
              <a:path extrusionOk="0" h="45" w="11">
                <a:moveTo>
                  <a:pt x="11" y="9"/>
                </a:moveTo>
                <a:lnTo>
                  <a:pt x="8" y="9"/>
                </a:lnTo>
                <a:lnTo>
                  <a:pt x="8" y="37"/>
                </a:lnTo>
                <a:lnTo>
                  <a:pt x="11" y="37"/>
                </a:lnTo>
                <a:lnTo>
                  <a:pt x="5" y="45"/>
                </a:lnTo>
                <a:lnTo>
                  <a:pt x="0" y="37"/>
                </a:lnTo>
                <a:lnTo>
                  <a:pt x="3" y="37"/>
                </a:lnTo>
                <a:lnTo>
                  <a:pt x="3" y="9"/>
                </a:lnTo>
                <a:lnTo>
                  <a:pt x="0" y="9"/>
                </a:lnTo>
                <a:lnTo>
                  <a:pt x="5" y="0"/>
                </a:lnTo>
                <a:lnTo>
                  <a:pt x="11" y="9"/>
                </a:lnTo>
              </a:path>
            </a:pathLst>
          </a:custGeom>
          <a:noFill/>
          <a:ln cap="flat" cmpd="sng" w="269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9"/>
          <p:cNvSpPr/>
          <p:nvPr/>
        </p:nvSpPr>
        <p:spPr>
          <a:xfrm>
            <a:off x="560387" y="5233987"/>
            <a:ext cx="8023225" cy="298450"/>
          </a:xfrm>
          <a:custGeom>
            <a:rect b="b" l="l" r="r" t="t"/>
            <a:pathLst>
              <a:path extrusionOk="0" h="11" w="295">
                <a:moveTo>
                  <a:pt x="287" y="2"/>
                </a:moveTo>
                <a:lnTo>
                  <a:pt x="287" y="0"/>
                </a:lnTo>
                <a:lnTo>
                  <a:pt x="295" y="5"/>
                </a:lnTo>
                <a:lnTo>
                  <a:pt x="287" y="11"/>
                </a:lnTo>
                <a:lnTo>
                  <a:pt x="287" y="8"/>
                </a:lnTo>
                <a:lnTo>
                  <a:pt x="9" y="8"/>
                </a:lnTo>
                <a:lnTo>
                  <a:pt x="9" y="11"/>
                </a:lnTo>
                <a:lnTo>
                  <a:pt x="0" y="5"/>
                </a:lnTo>
                <a:lnTo>
                  <a:pt x="9" y="0"/>
                </a:lnTo>
                <a:lnTo>
                  <a:pt x="9" y="2"/>
                </a:lnTo>
                <a:lnTo>
                  <a:pt x="287" y="2"/>
                </a:lnTo>
              </a:path>
            </a:pathLst>
          </a:custGeom>
          <a:noFill/>
          <a:ln cap="flat" cmpd="sng" w="269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9"/>
          <p:cNvSpPr txBox="1"/>
          <p:nvPr/>
        </p:nvSpPr>
        <p:spPr>
          <a:xfrm>
            <a:off x="4068762" y="4826000"/>
            <a:ext cx="415925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</a:t>
            </a:r>
            <a:endParaRPr/>
          </a:p>
        </p:txBody>
      </p:sp>
      <p:sp>
        <p:nvSpPr>
          <p:cNvPr id="396" name="Google Shape;396;p29"/>
          <p:cNvSpPr txBox="1"/>
          <p:nvPr/>
        </p:nvSpPr>
        <p:spPr>
          <a:xfrm>
            <a:off x="5211762" y="2976562"/>
            <a:ext cx="700087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Cache</a:t>
            </a:r>
            <a:endParaRPr/>
          </a:p>
        </p:txBody>
      </p:sp>
      <p:sp>
        <p:nvSpPr>
          <p:cNvPr id="397" name="Google Shape;397;p29"/>
          <p:cNvSpPr txBox="1"/>
          <p:nvPr/>
        </p:nvSpPr>
        <p:spPr>
          <a:xfrm>
            <a:off x="5102225" y="3249612"/>
            <a:ext cx="874712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memory</a:t>
            </a:r>
            <a:endParaRPr/>
          </a:p>
        </p:txBody>
      </p:sp>
      <p:sp>
        <p:nvSpPr>
          <p:cNvPr id="398" name="Google Shape;398;p29"/>
          <p:cNvSpPr txBox="1"/>
          <p:nvPr/>
        </p:nvSpPr>
        <p:spPr>
          <a:xfrm>
            <a:off x="2709862" y="5943600"/>
            <a:ext cx="1273175" cy="320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1.5.</a:t>
            </a:r>
            <a:endParaRPr/>
          </a:p>
        </p:txBody>
      </p:sp>
      <p:sp>
        <p:nvSpPr>
          <p:cNvPr id="399" name="Google Shape;399;p29"/>
          <p:cNvSpPr txBox="1"/>
          <p:nvPr/>
        </p:nvSpPr>
        <p:spPr>
          <a:xfrm>
            <a:off x="4149725" y="5943600"/>
            <a:ext cx="2560637" cy="320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processor cache.</a:t>
            </a:r>
            <a:endParaRPr/>
          </a:p>
        </p:txBody>
      </p:sp>
      <p:sp>
        <p:nvSpPr>
          <p:cNvPr id="400" name="Google Shape;400;p2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/>
          </a:p>
        </p:txBody>
      </p:sp>
      <p:sp>
        <p:nvSpPr>
          <p:cNvPr id="406" name="Google Shape;406;p30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processor and a relatively small cache memory can be fabricated on a single integrated circuit chip.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Speed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management</a:t>
            </a:r>
            <a:endParaRPr/>
          </a:p>
        </p:txBody>
      </p:sp>
      <p:sp>
        <p:nvSpPr>
          <p:cNvPr id="407" name="Google Shape;407;p3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Processor Clock</a:t>
            </a:r>
            <a:endParaRPr/>
          </a:p>
        </p:txBody>
      </p:sp>
      <p:sp>
        <p:nvSpPr>
          <p:cNvPr id="413" name="Google Shape;413;p31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Clock, clock cycle, and clock rate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execution of each instruction is divided into several steps, each of which completes in one clock cycle.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Hertz – cycles per second</a:t>
            </a:r>
            <a:endParaRPr/>
          </a:p>
        </p:txBody>
      </p:sp>
      <p:sp>
        <p:nvSpPr>
          <p:cNvPr id="414" name="Google Shape;414;p3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Basic Performance Equation</a:t>
            </a:r>
            <a:endParaRPr/>
          </a:p>
        </p:txBody>
      </p:sp>
      <p:sp>
        <p:nvSpPr>
          <p:cNvPr id="420" name="Google Shape;420;p32"/>
          <p:cNvSpPr txBox="1"/>
          <p:nvPr>
            <p:ph idx="1" type="body"/>
          </p:nvPr>
        </p:nvSpPr>
        <p:spPr>
          <a:xfrm>
            <a:off x="457200" y="1719262"/>
            <a:ext cx="8229600" cy="254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 – processor time required to execute a program that has been prepared in high-level language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– number of actual machine language instructions needed to complete the execution (note: loop)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 – average number of basic steps needed to execute one machine instruction. Each step completes in one clock cycle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– clock rate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these are not independent to each other</a:t>
            </a:r>
            <a:endParaRPr/>
          </a:p>
        </p:txBody>
      </p:sp>
      <p:pic>
        <p:nvPicPr>
          <p:cNvPr id="421" name="Google Shape;42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5200" y="4343400"/>
            <a:ext cx="13716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2"/>
          <p:cNvSpPr txBox="1"/>
          <p:nvPr/>
        </p:nvSpPr>
        <p:spPr>
          <a:xfrm>
            <a:off x="1203325" y="5522912"/>
            <a:ext cx="21018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improve T?</a:t>
            </a:r>
            <a:endParaRPr/>
          </a:p>
        </p:txBody>
      </p:sp>
      <p:sp>
        <p:nvSpPr>
          <p:cNvPr id="423" name="Google Shape;423;p3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Pipeline</a:t>
            </a:r>
            <a:endParaRPr/>
          </a:p>
        </p:txBody>
      </p:sp>
      <p:sp>
        <p:nvSpPr>
          <p:cNvPr id="429" name="Google Shape;429;p33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Instructions are not necessarily executed one after another.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value of S doesn’t have to be the number of clock cycles to execute one instruction.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Pipelining – overlapping the execution of successive instructions.</a:t>
            </a:r>
            <a:endParaRPr/>
          </a:p>
        </p:txBody>
      </p:sp>
      <p:sp>
        <p:nvSpPr>
          <p:cNvPr id="430" name="Google Shape;430;p3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Clock Rate</a:t>
            </a:r>
            <a:endParaRPr/>
          </a:p>
        </p:txBody>
      </p:sp>
      <p:sp>
        <p:nvSpPr>
          <p:cNvPr id="436" name="Google Shape;436;p34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 clock rate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 the integrated-circuit (IC) technology to make the circuits faster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the amount of processing done in one basic step (however, this may increase the number of basic steps needed)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Increases in R that are entirely caused by improvements in IC technology affect all aspects of the processor’s operation equally except the time to access the main memory.</a:t>
            </a:r>
            <a:endParaRPr/>
          </a:p>
        </p:txBody>
      </p:sp>
      <p:sp>
        <p:nvSpPr>
          <p:cNvPr id="437" name="Google Shape;437;p3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Compiler</a:t>
            </a:r>
            <a:endParaRPr/>
          </a:p>
        </p:txBody>
      </p:sp>
      <p:sp>
        <p:nvSpPr>
          <p:cNvPr id="443" name="Google Shape;443;p35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compiler translates a high-level language program into a sequence of machine instructions.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reduce N, we need a suitable machine instruction set and a compiler that makes good use of it.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 – reduce N×S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compiler may not be designed for a specific processor; however, a high-quality compiler is usually designed for, and with, a specific processor.</a:t>
            </a:r>
            <a:endParaRPr/>
          </a:p>
        </p:txBody>
      </p:sp>
      <p:sp>
        <p:nvSpPr>
          <p:cNvPr id="444" name="Google Shape;444;p3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Performance Measurement</a:t>
            </a:r>
            <a:endParaRPr/>
          </a:p>
        </p:txBody>
      </p:sp>
      <p:sp>
        <p:nvSpPr>
          <p:cNvPr id="450" name="Google Shape;450;p36"/>
          <p:cNvSpPr txBox="1"/>
          <p:nvPr>
            <p:ph idx="1" type="body"/>
          </p:nvPr>
        </p:nvSpPr>
        <p:spPr>
          <a:xfrm>
            <a:off x="457200" y="1719262"/>
            <a:ext cx="8229600" cy="2395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Noto Sans Symbols"/>
              <a:buChar char="●"/>
            </a:pPr>
            <a:r>
              <a:rPr b="0" i="0" lang="en-US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 is difficult to compute.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Noto Sans Symbols"/>
              <a:buChar char="●"/>
            </a:pPr>
            <a:r>
              <a:rPr b="0" i="0" lang="en-US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Measure computer performance using benchmark programs.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Noto Sans Symbols"/>
              <a:buChar char="●"/>
            </a:pPr>
            <a:r>
              <a:rPr b="0" i="0" lang="en-US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 Performance Evaluation Corporation (SPEC) selects and publishes representative application programs for different application domains, together with test results for many commercially available computers.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Noto Sans Symbols"/>
              <a:buChar char="●"/>
            </a:pPr>
            <a:r>
              <a:rPr b="0" i="0" lang="en-US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Compile and run (no simulation)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Noto Sans Symbols"/>
              <a:buChar char="●"/>
            </a:pPr>
            <a:r>
              <a:rPr b="0" i="0" lang="en-US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Reference computer</a:t>
            </a:r>
            <a:endParaRPr/>
          </a:p>
        </p:txBody>
      </p:sp>
      <p:pic>
        <p:nvPicPr>
          <p:cNvPr id="451" name="Google Shape;45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4038600"/>
            <a:ext cx="8229600" cy="1827212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7"/>
          <p:cNvSpPr txBox="1"/>
          <p:nvPr>
            <p:ph idx="4294967295"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Machine Instructions and Programs</a:t>
            </a:r>
            <a:endParaRPr/>
          </a:p>
        </p:txBody>
      </p:sp>
      <p:sp>
        <p:nvSpPr>
          <p:cNvPr id="462" name="Google Shape;462;p3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8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/>
          </a:p>
        </p:txBody>
      </p:sp>
      <p:sp>
        <p:nvSpPr>
          <p:cNvPr id="472" name="Google Shape;472;p38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instructions and program execution, including branching and subroutine call and return operations.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Addressing methods for accessing register and memory operands.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Assembly language for representing machine instructions, data, and programs.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Program-controlled Input/Output operations.</a:t>
            </a:r>
            <a:endParaRPr/>
          </a:p>
        </p:txBody>
      </p:sp>
      <p:sp>
        <p:nvSpPr>
          <p:cNvPr id="473" name="Google Shape;473;p3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9"/>
          <p:cNvSpPr txBox="1"/>
          <p:nvPr>
            <p:ph idx="4294967295"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Locations, Addresses, and Operations</a:t>
            </a:r>
            <a:endParaRPr/>
          </a:p>
        </p:txBody>
      </p:sp>
      <p:sp>
        <p:nvSpPr>
          <p:cNvPr id="483" name="Google Shape;483;p39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3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0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Location, Addresses, and Operation</a:t>
            </a:r>
            <a:endParaRPr/>
          </a:p>
        </p:txBody>
      </p:sp>
      <p:sp>
        <p:nvSpPr>
          <p:cNvPr id="494" name="Google Shape;494;p40"/>
          <p:cNvSpPr txBox="1"/>
          <p:nvPr>
            <p:ph idx="4294967295" type="body"/>
          </p:nvPr>
        </p:nvSpPr>
        <p:spPr>
          <a:xfrm>
            <a:off x="457200" y="1719262"/>
            <a:ext cx="3276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 consists of many millions of storage cells, each of which can store 1 bit.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is usually accessed in </a:t>
            </a:r>
            <a:r>
              <a:rPr b="0" i="1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-bit groups. </a:t>
            </a:r>
            <a:r>
              <a:rPr b="0" i="1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called word length.</a:t>
            </a:r>
            <a:endParaRPr/>
          </a:p>
        </p:txBody>
      </p:sp>
      <p:grpSp>
        <p:nvGrpSpPr>
          <p:cNvPr id="495" name="Google Shape;495;p40"/>
          <p:cNvGrpSpPr/>
          <p:nvPr/>
        </p:nvGrpSpPr>
        <p:grpSpPr>
          <a:xfrm>
            <a:off x="3733800" y="1339850"/>
            <a:ext cx="4814887" cy="5518150"/>
            <a:chOff x="697" y="816"/>
            <a:chExt cx="3033" cy="4018"/>
          </a:xfrm>
        </p:grpSpPr>
        <p:sp>
          <p:nvSpPr>
            <p:cNvPr id="496" name="Google Shape;496;p40"/>
            <p:cNvSpPr txBox="1"/>
            <p:nvPr/>
          </p:nvSpPr>
          <p:spPr>
            <a:xfrm>
              <a:off x="3048" y="1364"/>
              <a:ext cx="682" cy="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second word</a:t>
              </a:r>
              <a:endParaRPr/>
            </a:p>
          </p:txBody>
        </p:sp>
        <p:cxnSp>
          <p:nvCxnSpPr>
            <p:cNvPr id="497" name="Google Shape;497;p40"/>
            <p:cNvCxnSpPr/>
            <p:nvPr/>
          </p:nvCxnSpPr>
          <p:spPr>
            <a:xfrm flipH="1">
              <a:off x="697" y="3011"/>
              <a:ext cx="1881" cy="1"/>
            </a:xfrm>
            <a:prstGeom prst="straightConnector1">
              <a:avLst/>
            </a:prstGeom>
            <a:noFill/>
            <a:ln cap="flat" cmpd="sng" w="20625">
              <a:solidFill>
                <a:srgbClr val="00FF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98" name="Google Shape;498;p40"/>
            <p:cNvCxnSpPr/>
            <p:nvPr/>
          </p:nvCxnSpPr>
          <p:spPr>
            <a:xfrm flipH="1">
              <a:off x="697" y="1600"/>
              <a:ext cx="1881" cy="1"/>
            </a:xfrm>
            <a:prstGeom prst="straightConnector1">
              <a:avLst/>
            </a:prstGeom>
            <a:noFill/>
            <a:ln cap="flat" cmpd="sng" w="20625">
              <a:solidFill>
                <a:srgbClr val="00FF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499" name="Google Shape;499;p40"/>
            <p:cNvSpPr/>
            <p:nvPr/>
          </p:nvSpPr>
          <p:spPr>
            <a:xfrm>
              <a:off x="710" y="881"/>
              <a:ext cx="78" cy="40"/>
            </a:xfrm>
            <a:custGeom>
              <a:rect b="b" l="l" r="r" t="t"/>
              <a:pathLst>
                <a:path extrusionOk="0" h="3" w="6">
                  <a:moveTo>
                    <a:pt x="6" y="0"/>
                  </a:moveTo>
                  <a:lnTo>
                    <a:pt x="0" y="1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0"/>
                  </a:lnTo>
                </a:path>
              </a:pathLst>
            </a:custGeom>
            <a:noFill/>
            <a:ln cap="flat" cmpd="sng" w="206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40"/>
            <p:cNvSpPr/>
            <p:nvPr/>
          </p:nvSpPr>
          <p:spPr>
            <a:xfrm>
              <a:off x="710" y="881"/>
              <a:ext cx="78" cy="40"/>
            </a:xfrm>
            <a:custGeom>
              <a:rect b="b" l="l" r="r" t="t"/>
              <a:pathLst>
                <a:path extrusionOk="0" h="40" w="78">
                  <a:moveTo>
                    <a:pt x="78" y="0"/>
                  </a:moveTo>
                  <a:lnTo>
                    <a:pt x="0" y="13"/>
                  </a:lnTo>
                  <a:lnTo>
                    <a:pt x="78" y="40"/>
                  </a:lnTo>
                  <a:lnTo>
                    <a:pt x="78" y="1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1" name="Google Shape;501;p40"/>
            <p:cNvCxnSpPr/>
            <p:nvPr/>
          </p:nvCxnSpPr>
          <p:spPr>
            <a:xfrm>
              <a:off x="772" y="894"/>
              <a:ext cx="630" cy="1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02" name="Google Shape;502;p40"/>
            <p:cNvSpPr/>
            <p:nvPr/>
          </p:nvSpPr>
          <p:spPr>
            <a:xfrm>
              <a:off x="2497" y="881"/>
              <a:ext cx="79" cy="40"/>
            </a:xfrm>
            <a:custGeom>
              <a:rect b="b" l="l" r="r" t="t"/>
              <a:pathLst>
                <a:path extrusionOk="0" h="3" w="6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cap="flat" cmpd="sng" w="206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40"/>
            <p:cNvSpPr/>
            <p:nvPr/>
          </p:nvSpPr>
          <p:spPr>
            <a:xfrm>
              <a:off x="2497" y="881"/>
              <a:ext cx="79" cy="40"/>
            </a:xfrm>
            <a:custGeom>
              <a:rect b="b" l="l" r="r" t="t"/>
              <a:pathLst>
                <a:path extrusionOk="0" h="40" w="79">
                  <a:moveTo>
                    <a:pt x="0" y="40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4" name="Google Shape;504;p40"/>
            <p:cNvCxnSpPr/>
            <p:nvPr/>
          </p:nvCxnSpPr>
          <p:spPr>
            <a:xfrm flipH="1">
              <a:off x="1873" y="894"/>
              <a:ext cx="660" cy="1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05" name="Google Shape;505;p40"/>
            <p:cNvCxnSpPr/>
            <p:nvPr/>
          </p:nvCxnSpPr>
          <p:spPr>
            <a:xfrm flipH="1" rot="10800000">
              <a:off x="697" y="855"/>
              <a:ext cx="1" cy="92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06" name="Google Shape;506;p40"/>
            <p:cNvCxnSpPr/>
            <p:nvPr/>
          </p:nvCxnSpPr>
          <p:spPr>
            <a:xfrm flipH="1" rot="10800000">
              <a:off x="2578" y="855"/>
              <a:ext cx="1" cy="92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07" name="Google Shape;507;p40"/>
            <p:cNvCxnSpPr/>
            <p:nvPr/>
          </p:nvCxnSpPr>
          <p:spPr>
            <a:xfrm flipH="1">
              <a:off x="697" y="1325"/>
              <a:ext cx="1881" cy="1"/>
            </a:xfrm>
            <a:prstGeom prst="straightConnector1">
              <a:avLst/>
            </a:prstGeom>
            <a:noFill/>
            <a:ln cap="flat" cmpd="sng" w="20625">
              <a:solidFill>
                <a:srgbClr val="00FF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08" name="Google Shape;508;p40"/>
            <p:cNvSpPr txBox="1"/>
            <p:nvPr/>
          </p:nvSpPr>
          <p:spPr>
            <a:xfrm>
              <a:off x="3048" y="1090"/>
              <a:ext cx="487" cy="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first word</a:t>
              </a:r>
              <a:endParaRPr/>
            </a:p>
          </p:txBody>
        </p:sp>
        <p:cxnSp>
          <p:nvCxnSpPr>
            <p:cNvPr id="509" name="Google Shape;509;p40"/>
            <p:cNvCxnSpPr/>
            <p:nvPr/>
          </p:nvCxnSpPr>
          <p:spPr>
            <a:xfrm flipH="1">
              <a:off x="697" y="2710"/>
              <a:ext cx="1881" cy="1"/>
            </a:xfrm>
            <a:prstGeom prst="straightConnector1">
              <a:avLst/>
            </a:prstGeom>
            <a:noFill/>
            <a:ln cap="flat" cmpd="sng" w="20625">
              <a:solidFill>
                <a:srgbClr val="00FF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10" name="Google Shape;510;p40"/>
            <p:cNvCxnSpPr/>
            <p:nvPr/>
          </p:nvCxnSpPr>
          <p:spPr>
            <a:xfrm flipH="1">
              <a:off x="697" y="4147"/>
              <a:ext cx="1881" cy="1"/>
            </a:xfrm>
            <a:prstGeom prst="straightConnector1">
              <a:avLst/>
            </a:prstGeom>
            <a:noFill/>
            <a:ln cap="flat" cmpd="sng" w="20625">
              <a:solidFill>
                <a:srgbClr val="00FF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11" name="Google Shape;511;p40"/>
            <p:cNvSpPr txBox="1"/>
            <p:nvPr/>
          </p:nvSpPr>
          <p:spPr>
            <a:xfrm>
              <a:off x="697" y="1038"/>
              <a:ext cx="1881" cy="3383"/>
            </a:xfrm>
            <a:prstGeom prst="rect">
              <a:avLst/>
            </a:prstGeom>
            <a:noFill/>
            <a:ln cap="flat" cmpd="sng" w="20625">
              <a:solidFill>
                <a:srgbClr val="00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40"/>
            <p:cNvSpPr txBox="1"/>
            <p:nvPr/>
          </p:nvSpPr>
          <p:spPr>
            <a:xfrm>
              <a:off x="1429" y="4656"/>
              <a:ext cx="1596" cy="1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Figure 2.5.   Memory words.</a:t>
              </a:r>
              <a:endParaRPr/>
            </a:p>
          </p:txBody>
        </p:sp>
        <p:sp>
          <p:nvSpPr>
            <p:cNvPr id="513" name="Google Shape;513;p40"/>
            <p:cNvSpPr txBox="1"/>
            <p:nvPr/>
          </p:nvSpPr>
          <p:spPr>
            <a:xfrm>
              <a:off x="1494" y="816"/>
              <a:ext cx="67" cy="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1" lang="en-US" sz="15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/>
            </a:p>
          </p:txBody>
        </p:sp>
        <p:sp>
          <p:nvSpPr>
            <p:cNvPr id="514" name="Google Shape;514;p40"/>
            <p:cNvSpPr txBox="1"/>
            <p:nvPr/>
          </p:nvSpPr>
          <p:spPr>
            <a:xfrm>
              <a:off x="1546" y="816"/>
              <a:ext cx="220" cy="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bits</a:t>
              </a:r>
              <a:endParaRPr/>
            </a:p>
          </p:txBody>
        </p:sp>
        <p:sp>
          <p:nvSpPr>
            <p:cNvPr id="515" name="Google Shape;515;p40"/>
            <p:cNvSpPr txBox="1"/>
            <p:nvPr/>
          </p:nvSpPr>
          <p:spPr>
            <a:xfrm>
              <a:off x="3035" y="4186"/>
              <a:ext cx="481" cy="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last word</a:t>
              </a:r>
              <a:endParaRPr/>
            </a:p>
          </p:txBody>
        </p:sp>
        <p:sp>
          <p:nvSpPr>
            <p:cNvPr id="516" name="Google Shape;516;p40"/>
            <p:cNvSpPr txBox="1"/>
            <p:nvPr/>
          </p:nvSpPr>
          <p:spPr>
            <a:xfrm>
              <a:off x="3035" y="2788"/>
              <a:ext cx="27" cy="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1" lang="en-US" sz="15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</a:t>
              </a:r>
              <a:endParaRPr/>
            </a:p>
          </p:txBody>
        </p:sp>
        <p:sp>
          <p:nvSpPr>
            <p:cNvPr id="517" name="Google Shape;517;p40"/>
            <p:cNvSpPr txBox="1"/>
            <p:nvPr/>
          </p:nvSpPr>
          <p:spPr>
            <a:xfrm>
              <a:off x="3061" y="2788"/>
              <a:ext cx="427" cy="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th word</a:t>
              </a:r>
              <a:endParaRPr/>
            </a:p>
          </p:txBody>
        </p:sp>
        <p:sp>
          <p:nvSpPr>
            <p:cNvPr id="518" name="Google Shape;518;p40"/>
            <p:cNvSpPr/>
            <p:nvPr/>
          </p:nvSpPr>
          <p:spPr>
            <a:xfrm>
              <a:off x="2852" y="2854"/>
              <a:ext cx="79" cy="26"/>
            </a:xfrm>
            <a:custGeom>
              <a:rect b="b" l="l" r="r" t="t"/>
              <a:pathLst>
                <a:path extrusionOk="0" h="2" w="6">
                  <a:moveTo>
                    <a:pt x="0" y="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cap="flat" cmpd="sng" w="206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40"/>
            <p:cNvSpPr/>
            <p:nvPr/>
          </p:nvSpPr>
          <p:spPr>
            <a:xfrm>
              <a:off x="2852" y="2854"/>
              <a:ext cx="79" cy="26"/>
            </a:xfrm>
            <a:custGeom>
              <a:rect b="b" l="l" r="r" t="t"/>
              <a:pathLst>
                <a:path extrusionOk="0" h="26" w="79">
                  <a:moveTo>
                    <a:pt x="0" y="26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0" name="Google Shape;520;p40"/>
            <p:cNvCxnSpPr/>
            <p:nvPr/>
          </p:nvCxnSpPr>
          <p:spPr>
            <a:xfrm flipH="1">
              <a:off x="2473" y="2867"/>
              <a:ext cx="379" cy="1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21" name="Google Shape;521;p40"/>
            <p:cNvSpPr/>
            <p:nvPr/>
          </p:nvSpPr>
          <p:spPr>
            <a:xfrm>
              <a:off x="2852" y="1443"/>
              <a:ext cx="79" cy="39"/>
            </a:xfrm>
            <a:custGeom>
              <a:rect b="b" l="l" r="r" t="t"/>
              <a:pathLst>
                <a:path extrusionOk="0" h="3" w="6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cap="flat" cmpd="sng" w="206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2852" y="1443"/>
              <a:ext cx="79" cy="39"/>
            </a:xfrm>
            <a:custGeom>
              <a:rect b="b" l="l" r="r" t="t"/>
              <a:pathLst>
                <a:path extrusionOk="0" h="39" w="79">
                  <a:moveTo>
                    <a:pt x="0" y="39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3" name="Google Shape;523;p40"/>
            <p:cNvCxnSpPr/>
            <p:nvPr/>
          </p:nvCxnSpPr>
          <p:spPr>
            <a:xfrm flipH="1">
              <a:off x="2473" y="1456"/>
              <a:ext cx="379" cy="1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24" name="Google Shape;524;p40"/>
            <p:cNvSpPr/>
            <p:nvPr/>
          </p:nvSpPr>
          <p:spPr>
            <a:xfrm>
              <a:off x="2852" y="1169"/>
              <a:ext cx="79" cy="26"/>
            </a:xfrm>
            <a:custGeom>
              <a:rect b="b" l="l" r="r" t="t"/>
              <a:pathLst>
                <a:path extrusionOk="0" h="2" w="6">
                  <a:moveTo>
                    <a:pt x="0" y="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cap="flat" cmpd="sng" w="206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2852" y="1169"/>
              <a:ext cx="79" cy="26"/>
            </a:xfrm>
            <a:custGeom>
              <a:rect b="b" l="l" r="r" t="t"/>
              <a:pathLst>
                <a:path extrusionOk="0" h="26" w="79">
                  <a:moveTo>
                    <a:pt x="0" y="26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6" name="Google Shape;526;p40"/>
            <p:cNvCxnSpPr/>
            <p:nvPr/>
          </p:nvCxnSpPr>
          <p:spPr>
            <a:xfrm flipH="1">
              <a:off x="2473" y="1182"/>
              <a:ext cx="379" cy="1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27" name="Google Shape;527;p40"/>
            <p:cNvSpPr/>
            <p:nvPr/>
          </p:nvSpPr>
          <p:spPr>
            <a:xfrm>
              <a:off x="2852" y="4265"/>
              <a:ext cx="79" cy="39"/>
            </a:xfrm>
            <a:custGeom>
              <a:rect b="b" l="l" r="r" t="t"/>
              <a:pathLst>
                <a:path extrusionOk="0" h="3" w="6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cap="flat" cmpd="sng" w="206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2852" y="4265"/>
              <a:ext cx="79" cy="39"/>
            </a:xfrm>
            <a:custGeom>
              <a:rect b="b" l="l" r="r" t="t"/>
              <a:pathLst>
                <a:path extrusionOk="0" h="39" w="79">
                  <a:moveTo>
                    <a:pt x="0" y="39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9" name="Google Shape;529;p40"/>
            <p:cNvCxnSpPr/>
            <p:nvPr/>
          </p:nvCxnSpPr>
          <p:spPr>
            <a:xfrm flipH="1">
              <a:off x="2473" y="4278"/>
              <a:ext cx="379" cy="1"/>
            </a:xfrm>
            <a:prstGeom prst="straightConnector1">
              <a:avLst/>
            </a:prstGeom>
            <a:noFill/>
            <a:ln cap="flat" cmpd="sng" w="206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30" name="Google Shape;530;p40"/>
            <p:cNvSpPr txBox="1"/>
            <p:nvPr/>
          </p:nvSpPr>
          <p:spPr>
            <a:xfrm>
              <a:off x="1536" y="1884"/>
              <a:ext cx="168" cy="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2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</a:t>
              </a:r>
              <a:endParaRPr/>
            </a:p>
            <a:p>
              <a:pPr indent="0" lvl="0" marL="0" marR="0" rtl="0" algn="l">
                <a:lnSpc>
                  <a:spcPct val="2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</a:t>
              </a:r>
              <a:endParaRPr/>
            </a:p>
            <a:p>
              <a:pPr indent="0" lvl="0" marL="0" marR="0" rtl="0" algn="l">
                <a:lnSpc>
                  <a:spcPct val="2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40"/>
            <p:cNvSpPr txBox="1"/>
            <p:nvPr/>
          </p:nvSpPr>
          <p:spPr>
            <a:xfrm>
              <a:off x="1548" y="3306"/>
              <a:ext cx="168" cy="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2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</a:t>
              </a:r>
              <a:endParaRPr/>
            </a:p>
            <a:p>
              <a:pPr indent="0" lvl="0" marL="0" marR="0" rtl="0" algn="l">
                <a:lnSpc>
                  <a:spcPct val="2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</a:t>
              </a:r>
              <a:endParaRPr/>
            </a:p>
            <a:p>
              <a:pPr indent="0" lvl="0" marL="0" marR="0" rtl="0" algn="l">
                <a:lnSpc>
                  <a:spcPct val="2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2" name="Google Shape;532;p4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1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Location, Addresses, and Operation</a:t>
            </a:r>
            <a:endParaRPr/>
          </a:p>
        </p:txBody>
      </p:sp>
      <p:sp>
        <p:nvSpPr>
          <p:cNvPr id="542" name="Google Shape;542;p41"/>
          <p:cNvSpPr txBox="1"/>
          <p:nvPr>
            <p:ph idx="4294967295" type="body"/>
          </p:nvPr>
        </p:nvSpPr>
        <p:spPr>
          <a:xfrm>
            <a:off x="457200" y="1719262"/>
            <a:ext cx="82296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32-bit word length example</a:t>
            </a:r>
            <a:endParaRPr/>
          </a:p>
        </p:txBody>
      </p:sp>
      <p:sp>
        <p:nvSpPr>
          <p:cNvPr id="543" name="Google Shape;543;p41"/>
          <p:cNvSpPr txBox="1"/>
          <p:nvPr/>
        </p:nvSpPr>
        <p:spPr>
          <a:xfrm>
            <a:off x="3575050" y="6577012"/>
            <a:ext cx="1838325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Helvetica Neue"/>
              <a:buNone/>
            </a:pPr>
            <a:r>
              <a:rPr b="0" i="0" lang="en-US" sz="17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(b) Four characters</a:t>
            </a:r>
            <a:endParaRPr/>
          </a:p>
        </p:txBody>
      </p:sp>
      <p:sp>
        <p:nvSpPr>
          <p:cNvPr id="544" name="Google Shape;544;p41"/>
          <p:cNvSpPr txBox="1"/>
          <p:nvPr/>
        </p:nvSpPr>
        <p:spPr>
          <a:xfrm>
            <a:off x="6502400" y="6126162"/>
            <a:ext cx="90170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</a:t>
            </a:r>
            <a:endParaRPr/>
          </a:p>
        </p:txBody>
      </p:sp>
      <p:sp>
        <p:nvSpPr>
          <p:cNvPr id="545" name="Google Shape;545;p41"/>
          <p:cNvSpPr txBox="1"/>
          <p:nvPr/>
        </p:nvSpPr>
        <p:spPr>
          <a:xfrm>
            <a:off x="4954587" y="6126162"/>
            <a:ext cx="90170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</a:t>
            </a:r>
            <a:endParaRPr/>
          </a:p>
        </p:txBody>
      </p:sp>
      <p:sp>
        <p:nvSpPr>
          <p:cNvPr id="546" name="Google Shape;546;p41"/>
          <p:cNvSpPr txBox="1"/>
          <p:nvPr/>
        </p:nvSpPr>
        <p:spPr>
          <a:xfrm>
            <a:off x="1885950" y="6126162"/>
            <a:ext cx="90170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</a:t>
            </a:r>
            <a:endParaRPr/>
          </a:p>
        </p:txBody>
      </p:sp>
      <p:sp>
        <p:nvSpPr>
          <p:cNvPr id="547" name="Google Shape;547;p41"/>
          <p:cNvSpPr txBox="1"/>
          <p:nvPr/>
        </p:nvSpPr>
        <p:spPr>
          <a:xfrm>
            <a:off x="3408362" y="6126162"/>
            <a:ext cx="90170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</a:t>
            </a:r>
            <a:endParaRPr/>
          </a:p>
        </p:txBody>
      </p:sp>
      <p:sp>
        <p:nvSpPr>
          <p:cNvPr id="548" name="Google Shape;548;p41"/>
          <p:cNvSpPr txBox="1"/>
          <p:nvPr/>
        </p:nvSpPr>
        <p:spPr>
          <a:xfrm>
            <a:off x="3551237" y="4173537"/>
            <a:ext cx="1889125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Helvetica Neue"/>
              <a:buNone/>
            </a:pPr>
            <a:r>
              <a:rPr b="0" i="0" lang="en-US" sz="17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(a) A signed integer</a:t>
            </a:r>
            <a:endParaRPr/>
          </a:p>
        </p:txBody>
      </p:sp>
      <p:sp>
        <p:nvSpPr>
          <p:cNvPr id="549" name="Google Shape;549;p41"/>
          <p:cNvSpPr txBox="1"/>
          <p:nvPr/>
        </p:nvSpPr>
        <p:spPr>
          <a:xfrm>
            <a:off x="2266950" y="3365500"/>
            <a:ext cx="782637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Sign bit:</a:t>
            </a:r>
            <a:endParaRPr/>
          </a:p>
        </p:txBody>
      </p:sp>
      <p:sp>
        <p:nvSpPr>
          <p:cNvPr id="550" name="Google Shape;550;p41"/>
          <p:cNvSpPr txBox="1"/>
          <p:nvPr/>
        </p:nvSpPr>
        <p:spPr>
          <a:xfrm>
            <a:off x="3813175" y="3360737"/>
            <a:ext cx="2246312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positive numbers</a:t>
            </a:r>
            <a:endParaRPr/>
          </a:p>
        </p:txBody>
      </p:sp>
      <p:sp>
        <p:nvSpPr>
          <p:cNvPr id="551" name="Google Shape;551;p41"/>
          <p:cNvSpPr txBox="1"/>
          <p:nvPr/>
        </p:nvSpPr>
        <p:spPr>
          <a:xfrm>
            <a:off x="3813175" y="3668712"/>
            <a:ext cx="2341562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negative numbers</a:t>
            </a:r>
            <a:endParaRPr/>
          </a:p>
        </p:txBody>
      </p:sp>
      <p:sp>
        <p:nvSpPr>
          <p:cNvPr id="552" name="Google Shape;552;p41"/>
          <p:cNvSpPr txBox="1"/>
          <p:nvPr/>
        </p:nvSpPr>
        <p:spPr>
          <a:xfrm>
            <a:off x="6597650" y="5911850"/>
            <a:ext cx="5651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ASCII</a:t>
            </a:r>
            <a:endParaRPr/>
          </a:p>
        </p:txBody>
      </p:sp>
      <p:sp>
        <p:nvSpPr>
          <p:cNvPr id="553" name="Google Shape;553;p41"/>
          <p:cNvSpPr txBox="1"/>
          <p:nvPr/>
        </p:nvSpPr>
        <p:spPr>
          <a:xfrm>
            <a:off x="5073650" y="5911850"/>
            <a:ext cx="5651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ASCII</a:t>
            </a:r>
            <a:endParaRPr/>
          </a:p>
        </p:txBody>
      </p:sp>
      <p:sp>
        <p:nvSpPr>
          <p:cNvPr id="554" name="Google Shape;554;p41"/>
          <p:cNvSpPr txBox="1"/>
          <p:nvPr/>
        </p:nvSpPr>
        <p:spPr>
          <a:xfrm>
            <a:off x="3527425" y="5911850"/>
            <a:ext cx="5651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ASCII</a:t>
            </a:r>
            <a:endParaRPr/>
          </a:p>
        </p:txBody>
      </p:sp>
      <p:sp>
        <p:nvSpPr>
          <p:cNvPr id="555" name="Google Shape;555;p41"/>
          <p:cNvSpPr txBox="1"/>
          <p:nvPr/>
        </p:nvSpPr>
        <p:spPr>
          <a:xfrm>
            <a:off x="1981200" y="5911850"/>
            <a:ext cx="5651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ASCII</a:t>
            </a:r>
            <a:endParaRPr/>
          </a:p>
        </p:txBody>
      </p:sp>
      <p:cxnSp>
        <p:nvCxnSpPr>
          <p:cNvPr id="556" name="Google Shape;556;p41"/>
          <p:cNvCxnSpPr/>
          <p:nvPr/>
        </p:nvCxnSpPr>
        <p:spPr>
          <a:xfrm flipH="1" rot="10800000">
            <a:off x="1957387" y="2651125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57" name="Google Shape;557;p41"/>
          <p:cNvCxnSpPr/>
          <p:nvPr/>
        </p:nvCxnSpPr>
        <p:spPr>
          <a:xfrm flipH="1" rot="10800000">
            <a:off x="2409825" y="2651125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58" name="Google Shape;558;p41"/>
          <p:cNvCxnSpPr/>
          <p:nvPr/>
        </p:nvCxnSpPr>
        <p:spPr>
          <a:xfrm flipH="1" rot="10800000">
            <a:off x="6740525" y="2651125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59" name="Google Shape;559;p41"/>
          <p:cNvCxnSpPr/>
          <p:nvPr/>
        </p:nvCxnSpPr>
        <p:spPr>
          <a:xfrm flipH="1" rot="10800000">
            <a:off x="7191375" y="2651125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60" name="Google Shape;560;p41"/>
          <p:cNvCxnSpPr/>
          <p:nvPr/>
        </p:nvCxnSpPr>
        <p:spPr>
          <a:xfrm>
            <a:off x="1481137" y="3103562"/>
            <a:ext cx="6186487" cy="158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61" name="Google Shape;561;p41"/>
          <p:cNvCxnSpPr/>
          <p:nvPr/>
        </p:nvCxnSpPr>
        <p:spPr>
          <a:xfrm>
            <a:off x="1481137" y="2651125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62" name="Google Shape;562;p41"/>
          <p:cNvCxnSpPr/>
          <p:nvPr/>
        </p:nvCxnSpPr>
        <p:spPr>
          <a:xfrm flipH="1">
            <a:off x="1481137" y="2651125"/>
            <a:ext cx="6186487" cy="1587"/>
          </a:xfrm>
          <a:prstGeom prst="straightConnector1">
            <a:avLst/>
          </a:prstGeom>
          <a:noFill/>
          <a:ln cap="flat" cmpd="sng" w="71425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63" name="Google Shape;563;p41"/>
          <p:cNvCxnSpPr/>
          <p:nvPr/>
        </p:nvCxnSpPr>
        <p:spPr>
          <a:xfrm>
            <a:off x="1481137" y="2198687"/>
            <a:ext cx="1587" cy="309562"/>
          </a:xfrm>
          <a:prstGeom prst="straightConnector1">
            <a:avLst/>
          </a:prstGeom>
          <a:noFill/>
          <a:ln cap="flat" cmpd="sng" w="2380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64" name="Google Shape;564;p41"/>
          <p:cNvCxnSpPr/>
          <p:nvPr/>
        </p:nvCxnSpPr>
        <p:spPr>
          <a:xfrm rot="10800000">
            <a:off x="7669212" y="2198687"/>
            <a:ext cx="20637" cy="309562"/>
          </a:xfrm>
          <a:prstGeom prst="straightConnector1">
            <a:avLst/>
          </a:prstGeom>
          <a:noFill/>
          <a:ln cap="flat" cmpd="sng" w="2380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65" name="Google Shape;565;p41"/>
          <p:cNvSpPr/>
          <p:nvPr/>
        </p:nvSpPr>
        <p:spPr>
          <a:xfrm>
            <a:off x="7477125" y="2317750"/>
            <a:ext cx="142875" cy="47625"/>
          </a:xfrm>
          <a:custGeom>
            <a:rect b="b" l="l" r="r" t="t"/>
            <a:pathLst>
              <a:path extrusionOk="0" h="2" w="6">
                <a:moveTo>
                  <a:pt x="0" y="2"/>
                </a:moveTo>
                <a:lnTo>
                  <a:pt x="6" y="1"/>
                </a:lnTo>
                <a:lnTo>
                  <a:pt x="0" y="0"/>
                </a:lnTo>
                <a:lnTo>
                  <a:pt x="0" y="1"/>
                </a:lnTo>
                <a:lnTo>
                  <a:pt x="0" y="2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41"/>
          <p:cNvSpPr/>
          <p:nvPr/>
        </p:nvSpPr>
        <p:spPr>
          <a:xfrm>
            <a:off x="7477125" y="2317750"/>
            <a:ext cx="142875" cy="47625"/>
          </a:xfrm>
          <a:custGeom>
            <a:rect b="b" l="l" r="r" t="t"/>
            <a:pathLst>
              <a:path extrusionOk="0" h="30" w="90">
                <a:moveTo>
                  <a:pt x="0" y="30"/>
                </a:moveTo>
                <a:lnTo>
                  <a:pt x="90" y="15"/>
                </a:lnTo>
                <a:lnTo>
                  <a:pt x="0" y="0"/>
                </a:lnTo>
                <a:lnTo>
                  <a:pt x="0" y="15"/>
                </a:lnTo>
                <a:lnTo>
                  <a:pt x="0" y="3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7" name="Google Shape;567;p41"/>
          <p:cNvCxnSpPr/>
          <p:nvPr/>
        </p:nvCxnSpPr>
        <p:spPr>
          <a:xfrm flipH="1">
            <a:off x="5026025" y="2341562"/>
            <a:ext cx="2451100" cy="1587"/>
          </a:xfrm>
          <a:prstGeom prst="straightConnector1">
            <a:avLst/>
          </a:prstGeom>
          <a:noFill/>
          <a:ln cap="flat" cmpd="sng" w="2380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68" name="Google Shape;568;p41"/>
          <p:cNvSpPr/>
          <p:nvPr/>
        </p:nvSpPr>
        <p:spPr>
          <a:xfrm>
            <a:off x="1528762" y="2317750"/>
            <a:ext cx="142875" cy="47625"/>
          </a:xfrm>
          <a:custGeom>
            <a:rect b="b" l="l" r="r" t="t"/>
            <a:pathLst>
              <a:path extrusionOk="0" h="2" w="6">
                <a:moveTo>
                  <a:pt x="6" y="0"/>
                </a:moveTo>
                <a:lnTo>
                  <a:pt x="0" y="1"/>
                </a:lnTo>
                <a:lnTo>
                  <a:pt x="6" y="2"/>
                </a:lnTo>
                <a:lnTo>
                  <a:pt x="6" y="1"/>
                </a:lnTo>
                <a:lnTo>
                  <a:pt x="6" y="0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1"/>
          <p:cNvSpPr/>
          <p:nvPr/>
        </p:nvSpPr>
        <p:spPr>
          <a:xfrm>
            <a:off x="1528762" y="2317750"/>
            <a:ext cx="142875" cy="47625"/>
          </a:xfrm>
          <a:custGeom>
            <a:rect b="b" l="l" r="r" t="t"/>
            <a:pathLst>
              <a:path extrusionOk="0" h="30" w="90">
                <a:moveTo>
                  <a:pt x="90" y="0"/>
                </a:moveTo>
                <a:lnTo>
                  <a:pt x="0" y="15"/>
                </a:lnTo>
                <a:lnTo>
                  <a:pt x="90" y="30"/>
                </a:lnTo>
                <a:lnTo>
                  <a:pt x="90" y="15"/>
                </a:lnTo>
                <a:lnTo>
                  <a:pt x="90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0" name="Google Shape;570;p41"/>
          <p:cNvCxnSpPr/>
          <p:nvPr/>
        </p:nvCxnSpPr>
        <p:spPr>
          <a:xfrm>
            <a:off x="1671637" y="2341562"/>
            <a:ext cx="2451100" cy="1587"/>
          </a:xfrm>
          <a:prstGeom prst="straightConnector1">
            <a:avLst/>
          </a:prstGeom>
          <a:noFill/>
          <a:ln cap="flat" cmpd="sng" w="2380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71" name="Google Shape;571;p41"/>
          <p:cNvSpPr txBox="1"/>
          <p:nvPr/>
        </p:nvSpPr>
        <p:spPr>
          <a:xfrm>
            <a:off x="4289425" y="2198687"/>
            <a:ext cx="638175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 bits</a:t>
            </a:r>
            <a:endParaRPr/>
          </a:p>
        </p:txBody>
      </p:sp>
      <p:cxnSp>
        <p:nvCxnSpPr>
          <p:cNvPr id="572" name="Google Shape;572;p41"/>
          <p:cNvCxnSpPr/>
          <p:nvPr/>
        </p:nvCxnSpPr>
        <p:spPr>
          <a:xfrm flipH="1" rot="10800000">
            <a:off x="3027362" y="5078412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73" name="Google Shape;573;p41"/>
          <p:cNvCxnSpPr/>
          <p:nvPr/>
        </p:nvCxnSpPr>
        <p:spPr>
          <a:xfrm flipH="1" rot="10800000">
            <a:off x="4575175" y="5078412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74" name="Google Shape;574;p41"/>
          <p:cNvCxnSpPr/>
          <p:nvPr/>
        </p:nvCxnSpPr>
        <p:spPr>
          <a:xfrm flipH="1" rot="10800000">
            <a:off x="6121400" y="5078412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75" name="Google Shape;575;p41"/>
          <p:cNvSpPr txBox="1"/>
          <p:nvPr/>
        </p:nvSpPr>
        <p:spPr>
          <a:xfrm>
            <a:off x="1481137" y="5078412"/>
            <a:ext cx="6186487" cy="452437"/>
          </a:xfrm>
          <a:prstGeom prst="rect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41"/>
          <p:cNvSpPr txBox="1"/>
          <p:nvPr/>
        </p:nvSpPr>
        <p:spPr>
          <a:xfrm>
            <a:off x="2028825" y="5126037"/>
            <a:ext cx="517525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 bits</a:t>
            </a:r>
            <a:endParaRPr/>
          </a:p>
        </p:txBody>
      </p:sp>
      <p:sp>
        <p:nvSpPr>
          <p:cNvPr id="577" name="Google Shape;577;p41"/>
          <p:cNvSpPr txBox="1"/>
          <p:nvPr/>
        </p:nvSpPr>
        <p:spPr>
          <a:xfrm>
            <a:off x="3575050" y="5126037"/>
            <a:ext cx="517525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 bits</a:t>
            </a:r>
            <a:endParaRPr/>
          </a:p>
        </p:txBody>
      </p:sp>
      <p:sp>
        <p:nvSpPr>
          <p:cNvPr id="578" name="Google Shape;578;p41"/>
          <p:cNvSpPr txBox="1"/>
          <p:nvPr/>
        </p:nvSpPr>
        <p:spPr>
          <a:xfrm>
            <a:off x="5121275" y="5126037"/>
            <a:ext cx="517525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 bits</a:t>
            </a:r>
            <a:endParaRPr/>
          </a:p>
        </p:txBody>
      </p:sp>
      <p:sp>
        <p:nvSpPr>
          <p:cNvPr id="579" name="Google Shape;579;p41"/>
          <p:cNvSpPr txBox="1"/>
          <p:nvPr/>
        </p:nvSpPr>
        <p:spPr>
          <a:xfrm>
            <a:off x="6645275" y="5126037"/>
            <a:ext cx="517525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 bits</a:t>
            </a:r>
            <a:endParaRPr/>
          </a:p>
        </p:txBody>
      </p:sp>
      <p:cxnSp>
        <p:nvCxnSpPr>
          <p:cNvPr id="580" name="Google Shape;580;p41"/>
          <p:cNvCxnSpPr/>
          <p:nvPr/>
        </p:nvCxnSpPr>
        <p:spPr>
          <a:xfrm flipH="1" rot="10800000">
            <a:off x="7667625" y="2651125"/>
            <a:ext cx="1587" cy="452437"/>
          </a:xfrm>
          <a:prstGeom prst="straightConnector1">
            <a:avLst/>
          </a:prstGeom>
          <a:noFill/>
          <a:ln cap="flat" cmpd="sng" w="2380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81" name="Google Shape;581;p41"/>
          <p:cNvSpPr/>
          <p:nvPr/>
        </p:nvSpPr>
        <p:spPr>
          <a:xfrm>
            <a:off x="1695450" y="3222625"/>
            <a:ext cx="47625" cy="142875"/>
          </a:xfrm>
          <a:custGeom>
            <a:rect b="b" l="l" r="r" t="t"/>
            <a:pathLst>
              <a:path extrusionOk="0" h="6" w="2">
                <a:moveTo>
                  <a:pt x="2" y="6"/>
                </a:moveTo>
                <a:lnTo>
                  <a:pt x="1" y="0"/>
                </a:lnTo>
                <a:lnTo>
                  <a:pt x="0" y="6"/>
                </a:lnTo>
                <a:lnTo>
                  <a:pt x="1" y="6"/>
                </a:lnTo>
                <a:lnTo>
                  <a:pt x="2" y="6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41"/>
          <p:cNvSpPr/>
          <p:nvPr/>
        </p:nvSpPr>
        <p:spPr>
          <a:xfrm>
            <a:off x="1695450" y="3222625"/>
            <a:ext cx="47625" cy="142875"/>
          </a:xfrm>
          <a:custGeom>
            <a:rect b="b" l="l" r="r" t="t"/>
            <a:pathLst>
              <a:path extrusionOk="0" h="90" w="30">
                <a:moveTo>
                  <a:pt x="30" y="90"/>
                </a:moveTo>
                <a:lnTo>
                  <a:pt x="15" y="0"/>
                </a:lnTo>
                <a:lnTo>
                  <a:pt x="0" y="90"/>
                </a:lnTo>
                <a:lnTo>
                  <a:pt x="15" y="90"/>
                </a:lnTo>
                <a:lnTo>
                  <a:pt x="30" y="9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41"/>
          <p:cNvSpPr/>
          <p:nvPr/>
        </p:nvSpPr>
        <p:spPr>
          <a:xfrm>
            <a:off x="1719262" y="3365500"/>
            <a:ext cx="381000" cy="166687"/>
          </a:xfrm>
          <a:custGeom>
            <a:rect b="b" l="l" r="r" t="t"/>
            <a:pathLst>
              <a:path extrusionOk="0" h="7" w="16">
                <a:moveTo>
                  <a:pt x="0" y="0"/>
                </a:moveTo>
                <a:lnTo>
                  <a:pt x="0" y="2"/>
                </a:lnTo>
                <a:lnTo>
                  <a:pt x="0" y="7"/>
                </a:lnTo>
                <a:lnTo>
                  <a:pt x="7" y="7"/>
                </a:lnTo>
                <a:lnTo>
                  <a:pt x="16" y="7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41"/>
          <p:cNvSpPr txBox="1"/>
          <p:nvPr/>
        </p:nvSpPr>
        <p:spPr>
          <a:xfrm>
            <a:off x="1600200" y="2698750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85" name="Google Shape;585;p41"/>
          <p:cNvSpPr txBox="1"/>
          <p:nvPr/>
        </p:nvSpPr>
        <p:spPr>
          <a:xfrm>
            <a:off x="1719262" y="2817812"/>
            <a:ext cx="18415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/>
          </a:p>
        </p:txBody>
      </p:sp>
      <p:sp>
        <p:nvSpPr>
          <p:cNvPr id="586" name="Google Shape;586;p41"/>
          <p:cNvSpPr txBox="1"/>
          <p:nvPr/>
        </p:nvSpPr>
        <p:spPr>
          <a:xfrm>
            <a:off x="2052637" y="2698750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87" name="Google Shape;587;p41"/>
          <p:cNvSpPr txBox="1"/>
          <p:nvPr/>
        </p:nvSpPr>
        <p:spPr>
          <a:xfrm>
            <a:off x="2171700" y="2817812"/>
            <a:ext cx="18415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/>
          </a:p>
        </p:txBody>
      </p:sp>
      <p:sp>
        <p:nvSpPr>
          <p:cNvPr id="588" name="Google Shape;588;p41"/>
          <p:cNvSpPr txBox="1"/>
          <p:nvPr/>
        </p:nvSpPr>
        <p:spPr>
          <a:xfrm>
            <a:off x="6881812" y="2698750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89" name="Google Shape;589;p41"/>
          <p:cNvSpPr txBox="1"/>
          <p:nvPr/>
        </p:nvSpPr>
        <p:spPr>
          <a:xfrm>
            <a:off x="7000875" y="281781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90" name="Google Shape;590;p41"/>
          <p:cNvSpPr txBox="1"/>
          <p:nvPr/>
        </p:nvSpPr>
        <p:spPr>
          <a:xfrm>
            <a:off x="7334250" y="2698750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91" name="Google Shape;591;p41"/>
          <p:cNvSpPr txBox="1"/>
          <p:nvPr/>
        </p:nvSpPr>
        <p:spPr>
          <a:xfrm>
            <a:off x="7453312" y="281781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592" name="Google Shape;592;p41"/>
          <p:cNvSpPr txBox="1"/>
          <p:nvPr/>
        </p:nvSpPr>
        <p:spPr>
          <a:xfrm>
            <a:off x="3146425" y="3365500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93" name="Google Shape;593;p41"/>
          <p:cNvSpPr txBox="1"/>
          <p:nvPr/>
        </p:nvSpPr>
        <p:spPr>
          <a:xfrm>
            <a:off x="3265487" y="3482975"/>
            <a:ext cx="18415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/>
          </a:p>
        </p:txBody>
      </p:sp>
      <p:sp>
        <p:nvSpPr>
          <p:cNvPr id="594" name="Google Shape;594;p41"/>
          <p:cNvSpPr txBox="1"/>
          <p:nvPr/>
        </p:nvSpPr>
        <p:spPr>
          <a:xfrm>
            <a:off x="3670300" y="3365500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595" name="Google Shape;595;p41"/>
          <p:cNvSpPr txBox="1"/>
          <p:nvPr/>
        </p:nvSpPr>
        <p:spPr>
          <a:xfrm>
            <a:off x="3432175" y="3365500"/>
            <a:ext cx="125412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596" name="Google Shape;596;p41"/>
          <p:cNvSpPr txBox="1"/>
          <p:nvPr/>
        </p:nvSpPr>
        <p:spPr>
          <a:xfrm>
            <a:off x="3146425" y="3673475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97" name="Google Shape;597;p41"/>
          <p:cNvSpPr txBox="1"/>
          <p:nvPr/>
        </p:nvSpPr>
        <p:spPr>
          <a:xfrm>
            <a:off x="3265487" y="3792537"/>
            <a:ext cx="18415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/>
          </a:p>
        </p:txBody>
      </p:sp>
      <p:sp>
        <p:nvSpPr>
          <p:cNvPr id="598" name="Google Shape;598;p41"/>
          <p:cNvSpPr txBox="1"/>
          <p:nvPr/>
        </p:nvSpPr>
        <p:spPr>
          <a:xfrm>
            <a:off x="3670300" y="3673475"/>
            <a:ext cx="120650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99" name="Google Shape;599;p41"/>
          <p:cNvSpPr txBox="1"/>
          <p:nvPr/>
        </p:nvSpPr>
        <p:spPr>
          <a:xfrm>
            <a:off x="3432175" y="3673475"/>
            <a:ext cx="125412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600" name="Google Shape;600;p41"/>
          <p:cNvSpPr/>
          <p:nvPr/>
        </p:nvSpPr>
        <p:spPr>
          <a:xfrm>
            <a:off x="6881812" y="5697537"/>
            <a:ext cx="690562" cy="119062"/>
          </a:xfrm>
          <a:custGeom>
            <a:rect b="b" l="l" r="r" t="t"/>
            <a:pathLst>
              <a:path extrusionOk="0" h="5" w="29">
                <a:moveTo>
                  <a:pt x="29" y="0"/>
                </a:moveTo>
                <a:lnTo>
                  <a:pt x="28" y="1"/>
                </a:lnTo>
                <a:lnTo>
                  <a:pt x="27" y="2"/>
                </a:lnTo>
                <a:lnTo>
                  <a:pt x="26" y="2"/>
                </a:lnTo>
                <a:lnTo>
                  <a:pt x="18" y="2"/>
                </a:lnTo>
                <a:lnTo>
                  <a:pt x="15" y="2"/>
                </a:lnTo>
                <a:lnTo>
                  <a:pt x="11" y="2"/>
                </a:lnTo>
                <a:lnTo>
                  <a:pt x="3" y="2"/>
                </a:lnTo>
                <a:lnTo>
                  <a:pt x="2" y="2"/>
                </a:lnTo>
                <a:lnTo>
                  <a:pt x="1" y="3"/>
                </a:lnTo>
                <a:lnTo>
                  <a:pt x="0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41"/>
          <p:cNvSpPr/>
          <p:nvPr/>
        </p:nvSpPr>
        <p:spPr>
          <a:xfrm>
            <a:off x="6216650" y="5697537"/>
            <a:ext cx="665162" cy="119062"/>
          </a:xfrm>
          <a:custGeom>
            <a:rect b="b" l="l" r="r" t="t"/>
            <a:pathLst>
              <a:path extrusionOk="0" h="5" w="28">
                <a:moveTo>
                  <a:pt x="0" y="0"/>
                </a:moveTo>
                <a:lnTo>
                  <a:pt x="0" y="1"/>
                </a:lnTo>
                <a:lnTo>
                  <a:pt x="1" y="2"/>
                </a:lnTo>
                <a:lnTo>
                  <a:pt x="2" y="2"/>
                </a:lnTo>
                <a:lnTo>
                  <a:pt x="10" y="2"/>
                </a:lnTo>
                <a:lnTo>
                  <a:pt x="14" y="2"/>
                </a:lnTo>
                <a:lnTo>
                  <a:pt x="18" y="2"/>
                </a:lnTo>
                <a:lnTo>
                  <a:pt x="26" y="2"/>
                </a:lnTo>
                <a:lnTo>
                  <a:pt x="27" y="2"/>
                </a:lnTo>
                <a:lnTo>
                  <a:pt x="27" y="3"/>
                </a:lnTo>
                <a:lnTo>
                  <a:pt x="28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41"/>
          <p:cNvSpPr/>
          <p:nvPr/>
        </p:nvSpPr>
        <p:spPr>
          <a:xfrm>
            <a:off x="5335587" y="5697537"/>
            <a:ext cx="690562" cy="119062"/>
          </a:xfrm>
          <a:custGeom>
            <a:rect b="b" l="l" r="r" t="t"/>
            <a:pathLst>
              <a:path extrusionOk="0" h="5" w="29">
                <a:moveTo>
                  <a:pt x="29" y="0"/>
                </a:moveTo>
                <a:lnTo>
                  <a:pt x="28" y="1"/>
                </a:lnTo>
                <a:lnTo>
                  <a:pt x="28" y="2"/>
                </a:lnTo>
                <a:lnTo>
                  <a:pt x="27" y="2"/>
                </a:lnTo>
                <a:lnTo>
                  <a:pt x="26" y="2"/>
                </a:lnTo>
                <a:lnTo>
                  <a:pt x="18" y="2"/>
                </a:lnTo>
                <a:lnTo>
                  <a:pt x="15" y="2"/>
                </a:lnTo>
                <a:lnTo>
                  <a:pt x="11" y="2"/>
                </a:lnTo>
                <a:lnTo>
                  <a:pt x="3" y="2"/>
                </a:lnTo>
                <a:lnTo>
                  <a:pt x="2" y="2"/>
                </a:lnTo>
                <a:lnTo>
                  <a:pt x="1" y="3"/>
                </a:lnTo>
                <a:lnTo>
                  <a:pt x="0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1"/>
          <p:cNvSpPr/>
          <p:nvPr/>
        </p:nvSpPr>
        <p:spPr>
          <a:xfrm>
            <a:off x="4668837" y="5697537"/>
            <a:ext cx="666750" cy="119062"/>
          </a:xfrm>
          <a:custGeom>
            <a:rect b="b" l="l" r="r" t="t"/>
            <a:pathLst>
              <a:path extrusionOk="0" h="5" w="28">
                <a:moveTo>
                  <a:pt x="0" y="0"/>
                </a:moveTo>
                <a:lnTo>
                  <a:pt x="1" y="1"/>
                </a:lnTo>
                <a:lnTo>
                  <a:pt x="1" y="2"/>
                </a:lnTo>
                <a:lnTo>
                  <a:pt x="2" y="2"/>
                </a:lnTo>
                <a:lnTo>
                  <a:pt x="3" y="2"/>
                </a:lnTo>
                <a:lnTo>
                  <a:pt x="10" y="2"/>
                </a:lnTo>
                <a:lnTo>
                  <a:pt x="14" y="2"/>
                </a:lnTo>
                <a:lnTo>
                  <a:pt x="18" y="2"/>
                </a:lnTo>
                <a:lnTo>
                  <a:pt x="26" y="2"/>
                </a:lnTo>
                <a:lnTo>
                  <a:pt x="27" y="2"/>
                </a:lnTo>
                <a:lnTo>
                  <a:pt x="27" y="3"/>
                </a:lnTo>
                <a:lnTo>
                  <a:pt x="28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1"/>
          <p:cNvSpPr/>
          <p:nvPr/>
        </p:nvSpPr>
        <p:spPr>
          <a:xfrm>
            <a:off x="3813175" y="5697537"/>
            <a:ext cx="666750" cy="119062"/>
          </a:xfrm>
          <a:custGeom>
            <a:rect b="b" l="l" r="r" t="t"/>
            <a:pathLst>
              <a:path extrusionOk="0" h="5" w="28">
                <a:moveTo>
                  <a:pt x="28" y="0"/>
                </a:moveTo>
                <a:lnTo>
                  <a:pt x="27" y="1"/>
                </a:lnTo>
                <a:lnTo>
                  <a:pt x="27" y="2"/>
                </a:lnTo>
                <a:lnTo>
                  <a:pt x="26" y="2"/>
                </a:lnTo>
                <a:lnTo>
                  <a:pt x="25" y="2"/>
                </a:lnTo>
                <a:lnTo>
                  <a:pt x="18" y="2"/>
                </a:lnTo>
                <a:lnTo>
                  <a:pt x="14" y="2"/>
                </a:lnTo>
                <a:lnTo>
                  <a:pt x="10" y="2"/>
                </a:lnTo>
                <a:lnTo>
                  <a:pt x="2" y="2"/>
                </a:lnTo>
                <a:lnTo>
                  <a:pt x="1" y="2"/>
                </a:lnTo>
                <a:lnTo>
                  <a:pt x="1" y="3"/>
                </a:lnTo>
                <a:lnTo>
                  <a:pt x="0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41"/>
          <p:cNvSpPr/>
          <p:nvPr/>
        </p:nvSpPr>
        <p:spPr>
          <a:xfrm>
            <a:off x="3122612" y="5697537"/>
            <a:ext cx="690562" cy="119062"/>
          </a:xfrm>
          <a:custGeom>
            <a:rect b="b" l="l" r="r" t="t"/>
            <a:pathLst>
              <a:path extrusionOk="0" h="5" w="29">
                <a:moveTo>
                  <a:pt x="0" y="0"/>
                </a:moveTo>
                <a:lnTo>
                  <a:pt x="1" y="1"/>
                </a:lnTo>
                <a:lnTo>
                  <a:pt x="1" y="2"/>
                </a:lnTo>
                <a:lnTo>
                  <a:pt x="2" y="2"/>
                </a:lnTo>
                <a:lnTo>
                  <a:pt x="3" y="2"/>
                </a:lnTo>
                <a:lnTo>
                  <a:pt x="11" y="2"/>
                </a:lnTo>
                <a:lnTo>
                  <a:pt x="14" y="2"/>
                </a:lnTo>
                <a:lnTo>
                  <a:pt x="18" y="2"/>
                </a:lnTo>
                <a:lnTo>
                  <a:pt x="26" y="2"/>
                </a:lnTo>
                <a:lnTo>
                  <a:pt x="27" y="2"/>
                </a:lnTo>
                <a:lnTo>
                  <a:pt x="28" y="3"/>
                </a:lnTo>
                <a:lnTo>
                  <a:pt x="29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1"/>
          <p:cNvSpPr/>
          <p:nvPr/>
        </p:nvSpPr>
        <p:spPr>
          <a:xfrm>
            <a:off x="2266950" y="5697537"/>
            <a:ext cx="688975" cy="119062"/>
          </a:xfrm>
          <a:custGeom>
            <a:rect b="b" l="l" r="r" t="t"/>
            <a:pathLst>
              <a:path extrusionOk="0" h="5" w="29">
                <a:moveTo>
                  <a:pt x="29" y="0"/>
                </a:moveTo>
                <a:lnTo>
                  <a:pt x="28" y="1"/>
                </a:lnTo>
                <a:lnTo>
                  <a:pt x="27" y="2"/>
                </a:lnTo>
                <a:lnTo>
                  <a:pt x="26" y="2"/>
                </a:lnTo>
                <a:lnTo>
                  <a:pt x="18" y="2"/>
                </a:lnTo>
                <a:lnTo>
                  <a:pt x="14" y="2"/>
                </a:lnTo>
                <a:lnTo>
                  <a:pt x="11" y="2"/>
                </a:lnTo>
                <a:lnTo>
                  <a:pt x="3" y="2"/>
                </a:lnTo>
                <a:lnTo>
                  <a:pt x="2" y="2"/>
                </a:lnTo>
                <a:lnTo>
                  <a:pt x="1" y="2"/>
                </a:lnTo>
                <a:lnTo>
                  <a:pt x="1" y="3"/>
                </a:lnTo>
                <a:lnTo>
                  <a:pt x="0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1"/>
          <p:cNvSpPr/>
          <p:nvPr/>
        </p:nvSpPr>
        <p:spPr>
          <a:xfrm>
            <a:off x="1576387" y="5697537"/>
            <a:ext cx="690562" cy="119062"/>
          </a:xfrm>
          <a:custGeom>
            <a:rect b="b" l="l" r="r" t="t"/>
            <a:pathLst>
              <a:path extrusionOk="0" h="5" w="29">
                <a:moveTo>
                  <a:pt x="0" y="0"/>
                </a:moveTo>
                <a:lnTo>
                  <a:pt x="1" y="1"/>
                </a:lnTo>
                <a:lnTo>
                  <a:pt x="2" y="2"/>
                </a:lnTo>
                <a:lnTo>
                  <a:pt x="3" y="2"/>
                </a:lnTo>
                <a:lnTo>
                  <a:pt x="11" y="2"/>
                </a:lnTo>
                <a:lnTo>
                  <a:pt x="15" y="2"/>
                </a:lnTo>
                <a:lnTo>
                  <a:pt x="18" y="2"/>
                </a:lnTo>
                <a:lnTo>
                  <a:pt x="26" y="2"/>
                </a:lnTo>
                <a:lnTo>
                  <a:pt x="27" y="2"/>
                </a:lnTo>
                <a:lnTo>
                  <a:pt x="28" y="3"/>
                </a:lnTo>
                <a:lnTo>
                  <a:pt x="29" y="5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41"/>
          <p:cNvSpPr txBox="1"/>
          <p:nvPr/>
        </p:nvSpPr>
        <p:spPr>
          <a:xfrm rot="-5400000">
            <a:off x="4521200" y="2352675"/>
            <a:ext cx="266700" cy="10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4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2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Location, Addresses, and Operation</a:t>
            </a:r>
            <a:endParaRPr/>
          </a:p>
        </p:txBody>
      </p:sp>
      <p:sp>
        <p:nvSpPr>
          <p:cNvPr id="619" name="Google Shape;619;p42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retrieve information from memory, either for one word or one byte (8-bit), addresses for each location are needed.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0" i="1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-bit address memory has 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memory locations, namely 0 – 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-1, called memory space.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24-bit memory: 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16,777,216 = 16M (1M=2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32-bit memory: 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4G (1G=2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1K(kilo)=2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1T(tera)=2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/>
          </a:p>
        </p:txBody>
      </p:sp>
      <p:sp>
        <p:nvSpPr>
          <p:cNvPr id="620" name="Google Shape;620;p4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3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Location, Addresses, and Operation</a:t>
            </a:r>
            <a:endParaRPr/>
          </a:p>
        </p:txBody>
      </p:sp>
      <p:sp>
        <p:nvSpPr>
          <p:cNvPr id="630" name="Google Shape;630;p43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impractical to assign distinct addresses to individual bit locations in the memory.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most practical assignment is to have successive addresses refer to successive byte locations in the memory – byte-addressable memory.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Byte locations have addresses 0, 1, 2, … If word length is 32 bits, they successive words are located at addresses 0, 4, 8,…</a:t>
            </a:r>
            <a:endParaRPr/>
          </a:p>
        </p:txBody>
      </p:sp>
      <p:sp>
        <p:nvSpPr>
          <p:cNvPr id="631" name="Google Shape;631;p4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4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Big-Endian and Little-Endian Assignments</a:t>
            </a:r>
            <a:endParaRPr/>
          </a:p>
        </p:txBody>
      </p:sp>
      <p:sp>
        <p:nvSpPr>
          <p:cNvPr id="641" name="Google Shape;641;p44"/>
          <p:cNvSpPr txBox="1"/>
          <p:nvPr/>
        </p:nvSpPr>
        <p:spPr>
          <a:xfrm>
            <a:off x="1747837" y="2671762"/>
            <a:ext cx="2397125" cy="3116262"/>
          </a:xfrm>
          <a:prstGeom prst="rect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2" name="Google Shape;642;p44"/>
          <p:cNvCxnSpPr/>
          <p:nvPr/>
        </p:nvCxnSpPr>
        <p:spPr>
          <a:xfrm flipH="1">
            <a:off x="1747837" y="3143250"/>
            <a:ext cx="2397125" cy="15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43" name="Google Shape;643;p44"/>
          <p:cNvCxnSpPr/>
          <p:nvPr/>
        </p:nvCxnSpPr>
        <p:spPr>
          <a:xfrm flipH="1">
            <a:off x="1747837" y="3635375"/>
            <a:ext cx="2397125" cy="15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44" name="Google Shape;644;p44"/>
          <p:cNvCxnSpPr/>
          <p:nvPr/>
        </p:nvCxnSpPr>
        <p:spPr>
          <a:xfrm flipH="1" rot="10800000">
            <a:off x="2351087" y="2671762"/>
            <a:ext cx="1587" cy="963612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45" name="Google Shape;645;p44"/>
          <p:cNvCxnSpPr/>
          <p:nvPr/>
        </p:nvCxnSpPr>
        <p:spPr>
          <a:xfrm flipH="1" rot="10800000">
            <a:off x="2936875" y="2671762"/>
            <a:ext cx="1587" cy="963612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46" name="Google Shape;646;p44"/>
          <p:cNvCxnSpPr/>
          <p:nvPr/>
        </p:nvCxnSpPr>
        <p:spPr>
          <a:xfrm flipH="1" rot="10800000">
            <a:off x="3541712" y="2671762"/>
            <a:ext cx="1587" cy="963612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47" name="Google Shape;647;p44"/>
          <p:cNvCxnSpPr/>
          <p:nvPr/>
        </p:nvCxnSpPr>
        <p:spPr>
          <a:xfrm flipH="1">
            <a:off x="1747837" y="5316537"/>
            <a:ext cx="2397125" cy="15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48" name="Google Shape;648;p44"/>
          <p:cNvCxnSpPr/>
          <p:nvPr/>
        </p:nvCxnSpPr>
        <p:spPr>
          <a:xfrm flipH="1" rot="10800000">
            <a:off x="2351087" y="5316537"/>
            <a:ext cx="1587" cy="4714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49" name="Google Shape;649;p44"/>
          <p:cNvCxnSpPr/>
          <p:nvPr/>
        </p:nvCxnSpPr>
        <p:spPr>
          <a:xfrm flipH="1" rot="10800000">
            <a:off x="2936875" y="5316537"/>
            <a:ext cx="1587" cy="4714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50" name="Google Shape;650;p44"/>
          <p:cNvCxnSpPr/>
          <p:nvPr/>
        </p:nvCxnSpPr>
        <p:spPr>
          <a:xfrm flipH="1" rot="10800000">
            <a:off x="3541712" y="5316537"/>
            <a:ext cx="1587" cy="4714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651" name="Google Shape;651;p44"/>
          <p:cNvSpPr txBox="1"/>
          <p:nvPr/>
        </p:nvSpPr>
        <p:spPr>
          <a:xfrm>
            <a:off x="1860550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52" name="Google Shape;652;p44"/>
          <p:cNvSpPr txBox="1"/>
          <p:nvPr/>
        </p:nvSpPr>
        <p:spPr>
          <a:xfrm>
            <a:off x="1954212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653" name="Google Shape;653;p44"/>
          <p:cNvSpPr txBox="1"/>
          <p:nvPr/>
        </p:nvSpPr>
        <p:spPr>
          <a:xfrm>
            <a:off x="2143125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54" name="Google Shape;654;p44"/>
          <p:cNvSpPr txBox="1"/>
          <p:nvPr/>
        </p:nvSpPr>
        <p:spPr>
          <a:xfrm>
            <a:off x="2030412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655" name="Google Shape;655;p44"/>
          <p:cNvSpPr txBox="1"/>
          <p:nvPr/>
        </p:nvSpPr>
        <p:spPr>
          <a:xfrm>
            <a:off x="2465387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56" name="Google Shape;656;p44"/>
          <p:cNvSpPr txBox="1"/>
          <p:nvPr/>
        </p:nvSpPr>
        <p:spPr>
          <a:xfrm>
            <a:off x="2559050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657" name="Google Shape;657;p44"/>
          <p:cNvSpPr txBox="1"/>
          <p:nvPr/>
        </p:nvSpPr>
        <p:spPr>
          <a:xfrm>
            <a:off x="2747962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58" name="Google Shape;658;p44"/>
          <p:cNvSpPr txBox="1"/>
          <p:nvPr/>
        </p:nvSpPr>
        <p:spPr>
          <a:xfrm>
            <a:off x="2635250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659" name="Google Shape;659;p44"/>
          <p:cNvSpPr txBox="1"/>
          <p:nvPr/>
        </p:nvSpPr>
        <p:spPr>
          <a:xfrm>
            <a:off x="3068637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60" name="Google Shape;660;p44"/>
          <p:cNvSpPr txBox="1"/>
          <p:nvPr/>
        </p:nvSpPr>
        <p:spPr>
          <a:xfrm>
            <a:off x="3144837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661" name="Google Shape;661;p44"/>
          <p:cNvSpPr txBox="1"/>
          <p:nvPr/>
        </p:nvSpPr>
        <p:spPr>
          <a:xfrm>
            <a:off x="3352800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62" name="Google Shape;662;p44"/>
          <p:cNvSpPr txBox="1"/>
          <p:nvPr/>
        </p:nvSpPr>
        <p:spPr>
          <a:xfrm>
            <a:off x="3219450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663" name="Google Shape;663;p44"/>
          <p:cNvSpPr txBox="1"/>
          <p:nvPr/>
        </p:nvSpPr>
        <p:spPr>
          <a:xfrm>
            <a:off x="3654425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64" name="Google Shape;664;p44"/>
          <p:cNvSpPr txBox="1"/>
          <p:nvPr/>
        </p:nvSpPr>
        <p:spPr>
          <a:xfrm>
            <a:off x="3748087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665" name="Google Shape;665;p44"/>
          <p:cNvSpPr txBox="1"/>
          <p:nvPr/>
        </p:nvSpPr>
        <p:spPr>
          <a:xfrm>
            <a:off x="3956050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66" name="Google Shape;666;p44"/>
          <p:cNvSpPr txBox="1"/>
          <p:nvPr/>
        </p:nvSpPr>
        <p:spPr>
          <a:xfrm>
            <a:off x="3824287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667" name="Google Shape;667;p44"/>
          <p:cNvSpPr txBox="1"/>
          <p:nvPr/>
        </p:nvSpPr>
        <p:spPr>
          <a:xfrm>
            <a:off x="4560887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68" name="Google Shape;668;p44"/>
          <p:cNvSpPr txBox="1"/>
          <p:nvPr/>
        </p:nvSpPr>
        <p:spPr>
          <a:xfrm>
            <a:off x="4654550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669" name="Google Shape;669;p44"/>
          <p:cNvSpPr txBox="1"/>
          <p:nvPr/>
        </p:nvSpPr>
        <p:spPr>
          <a:xfrm>
            <a:off x="4862512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70" name="Google Shape;670;p44"/>
          <p:cNvSpPr txBox="1"/>
          <p:nvPr/>
        </p:nvSpPr>
        <p:spPr>
          <a:xfrm>
            <a:off x="4730750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671" name="Google Shape;671;p44"/>
          <p:cNvSpPr txBox="1"/>
          <p:nvPr/>
        </p:nvSpPr>
        <p:spPr>
          <a:xfrm>
            <a:off x="1200150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72" name="Google Shape;672;p44"/>
          <p:cNvSpPr txBox="1"/>
          <p:nvPr/>
        </p:nvSpPr>
        <p:spPr>
          <a:xfrm>
            <a:off x="1293812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673" name="Google Shape;673;p44"/>
          <p:cNvSpPr txBox="1"/>
          <p:nvPr/>
        </p:nvSpPr>
        <p:spPr>
          <a:xfrm>
            <a:off x="1482725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74" name="Google Shape;674;p44"/>
          <p:cNvSpPr txBox="1"/>
          <p:nvPr/>
        </p:nvSpPr>
        <p:spPr>
          <a:xfrm>
            <a:off x="1370012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675" name="Google Shape;675;p44"/>
          <p:cNvSpPr txBox="1"/>
          <p:nvPr/>
        </p:nvSpPr>
        <p:spPr>
          <a:xfrm>
            <a:off x="1992312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676" name="Google Shape;676;p44"/>
          <p:cNvSpPr txBox="1"/>
          <p:nvPr/>
        </p:nvSpPr>
        <p:spPr>
          <a:xfrm>
            <a:off x="2597150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77" name="Google Shape;677;p44"/>
          <p:cNvSpPr txBox="1"/>
          <p:nvPr/>
        </p:nvSpPr>
        <p:spPr>
          <a:xfrm>
            <a:off x="3200400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78" name="Google Shape;678;p44"/>
          <p:cNvSpPr txBox="1"/>
          <p:nvPr/>
        </p:nvSpPr>
        <p:spPr>
          <a:xfrm>
            <a:off x="3805237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79" name="Google Shape;679;p44"/>
          <p:cNvSpPr txBox="1"/>
          <p:nvPr/>
        </p:nvSpPr>
        <p:spPr>
          <a:xfrm>
            <a:off x="1992312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80" name="Google Shape;680;p44"/>
          <p:cNvSpPr txBox="1"/>
          <p:nvPr/>
        </p:nvSpPr>
        <p:spPr>
          <a:xfrm>
            <a:off x="2597150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681" name="Google Shape;681;p44"/>
          <p:cNvSpPr txBox="1"/>
          <p:nvPr/>
        </p:nvSpPr>
        <p:spPr>
          <a:xfrm>
            <a:off x="3200400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682" name="Google Shape;682;p44"/>
          <p:cNvSpPr txBox="1"/>
          <p:nvPr/>
        </p:nvSpPr>
        <p:spPr>
          <a:xfrm>
            <a:off x="3805237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683" name="Google Shape;683;p44"/>
          <p:cNvSpPr txBox="1"/>
          <p:nvPr/>
        </p:nvSpPr>
        <p:spPr>
          <a:xfrm>
            <a:off x="4824412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684" name="Google Shape;684;p44"/>
          <p:cNvSpPr txBox="1"/>
          <p:nvPr/>
        </p:nvSpPr>
        <p:spPr>
          <a:xfrm>
            <a:off x="1331912" y="2786062"/>
            <a:ext cx="13811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endParaRPr/>
          </a:p>
        </p:txBody>
      </p:sp>
      <p:sp>
        <p:nvSpPr>
          <p:cNvPr id="685" name="Google Shape;685;p44"/>
          <p:cNvSpPr txBox="1"/>
          <p:nvPr/>
        </p:nvSpPr>
        <p:spPr>
          <a:xfrm>
            <a:off x="1370012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86" name="Google Shape;686;p44"/>
          <p:cNvSpPr txBox="1"/>
          <p:nvPr/>
        </p:nvSpPr>
        <p:spPr>
          <a:xfrm>
            <a:off x="5108575" y="2671762"/>
            <a:ext cx="2416175" cy="3116262"/>
          </a:xfrm>
          <a:prstGeom prst="rect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7" name="Google Shape;687;p44"/>
          <p:cNvCxnSpPr/>
          <p:nvPr/>
        </p:nvCxnSpPr>
        <p:spPr>
          <a:xfrm flipH="1">
            <a:off x="5108575" y="3143250"/>
            <a:ext cx="2416175" cy="15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88" name="Google Shape;688;p44"/>
          <p:cNvCxnSpPr/>
          <p:nvPr/>
        </p:nvCxnSpPr>
        <p:spPr>
          <a:xfrm flipH="1">
            <a:off x="5108575" y="3635375"/>
            <a:ext cx="2416175" cy="15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89" name="Google Shape;689;p44"/>
          <p:cNvCxnSpPr/>
          <p:nvPr/>
        </p:nvCxnSpPr>
        <p:spPr>
          <a:xfrm flipH="1" rot="10800000">
            <a:off x="5711825" y="2671762"/>
            <a:ext cx="1587" cy="963612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0" name="Google Shape;690;p44"/>
          <p:cNvCxnSpPr/>
          <p:nvPr/>
        </p:nvCxnSpPr>
        <p:spPr>
          <a:xfrm flipH="1" rot="10800000">
            <a:off x="6316662" y="2671762"/>
            <a:ext cx="1587" cy="963612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1" name="Google Shape;691;p44"/>
          <p:cNvCxnSpPr/>
          <p:nvPr/>
        </p:nvCxnSpPr>
        <p:spPr>
          <a:xfrm flipH="1" rot="10800000">
            <a:off x="6921500" y="2671762"/>
            <a:ext cx="1587" cy="963612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2" name="Google Shape;692;p44"/>
          <p:cNvCxnSpPr/>
          <p:nvPr/>
        </p:nvCxnSpPr>
        <p:spPr>
          <a:xfrm flipH="1">
            <a:off x="5108575" y="5316537"/>
            <a:ext cx="2416175" cy="15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3" name="Google Shape;693;p44"/>
          <p:cNvCxnSpPr/>
          <p:nvPr/>
        </p:nvCxnSpPr>
        <p:spPr>
          <a:xfrm flipH="1" rot="10800000">
            <a:off x="5711825" y="5316537"/>
            <a:ext cx="1587" cy="4714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4" name="Google Shape;694;p44"/>
          <p:cNvCxnSpPr/>
          <p:nvPr/>
        </p:nvCxnSpPr>
        <p:spPr>
          <a:xfrm flipH="1" rot="10800000">
            <a:off x="6316662" y="5316537"/>
            <a:ext cx="1587" cy="4714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5" name="Google Shape;695;p44"/>
          <p:cNvCxnSpPr/>
          <p:nvPr/>
        </p:nvCxnSpPr>
        <p:spPr>
          <a:xfrm flipH="1" rot="10800000">
            <a:off x="6921500" y="5316537"/>
            <a:ext cx="1587" cy="471487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696" name="Google Shape;696;p44"/>
          <p:cNvSpPr txBox="1"/>
          <p:nvPr/>
        </p:nvSpPr>
        <p:spPr>
          <a:xfrm>
            <a:off x="5240337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97" name="Google Shape;697;p44"/>
          <p:cNvSpPr txBox="1"/>
          <p:nvPr/>
        </p:nvSpPr>
        <p:spPr>
          <a:xfrm>
            <a:off x="5316537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698" name="Google Shape;698;p44"/>
          <p:cNvSpPr txBox="1"/>
          <p:nvPr/>
        </p:nvSpPr>
        <p:spPr>
          <a:xfrm>
            <a:off x="5522912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9" name="Google Shape;699;p44"/>
          <p:cNvSpPr txBox="1"/>
          <p:nvPr/>
        </p:nvSpPr>
        <p:spPr>
          <a:xfrm>
            <a:off x="5391150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700" name="Google Shape;700;p44"/>
          <p:cNvSpPr txBox="1"/>
          <p:nvPr/>
        </p:nvSpPr>
        <p:spPr>
          <a:xfrm>
            <a:off x="5826125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01" name="Google Shape;701;p44"/>
          <p:cNvSpPr txBox="1"/>
          <p:nvPr/>
        </p:nvSpPr>
        <p:spPr>
          <a:xfrm>
            <a:off x="5919787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702" name="Google Shape;702;p44"/>
          <p:cNvSpPr txBox="1"/>
          <p:nvPr/>
        </p:nvSpPr>
        <p:spPr>
          <a:xfrm>
            <a:off x="6127750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03" name="Google Shape;703;p44"/>
          <p:cNvSpPr txBox="1"/>
          <p:nvPr/>
        </p:nvSpPr>
        <p:spPr>
          <a:xfrm>
            <a:off x="5995987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704" name="Google Shape;704;p44"/>
          <p:cNvSpPr txBox="1"/>
          <p:nvPr/>
        </p:nvSpPr>
        <p:spPr>
          <a:xfrm>
            <a:off x="6429375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05" name="Google Shape;705;p44"/>
          <p:cNvSpPr txBox="1"/>
          <p:nvPr/>
        </p:nvSpPr>
        <p:spPr>
          <a:xfrm>
            <a:off x="6524625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706" name="Google Shape;706;p44"/>
          <p:cNvSpPr txBox="1"/>
          <p:nvPr/>
        </p:nvSpPr>
        <p:spPr>
          <a:xfrm>
            <a:off x="6713537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07" name="Google Shape;707;p44"/>
          <p:cNvSpPr txBox="1"/>
          <p:nvPr/>
        </p:nvSpPr>
        <p:spPr>
          <a:xfrm>
            <a:off x="6599237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708" name="Google Shape;708;p44"/>
          <p:cNvSpPr txBox="1"/>
          <p:nvPr/>
        </p:nvSpPr>
        <p:spPr>
          <a:xfrm>
            <a:off x="7034212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09" name="Google Shape;709;p44"/>
          <p:cNvSpPr txBox="1"/>
          <p:nvPr/>
        </p:nvSpPr>
        <p:spPr>
          <a:xfrm>
            <a:off x="7127875" y="5391150"/>
            <a:ext cx="6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710" name="Google Shape;710;p44"/>
          <p:cNvSpPr txBox="1"/>
          <p:nvPr/>
        </p:nvSpPr>
        <p:spPr>
          <a:xfrm>
            <a:off x="7316787" y="546735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711" name="Google Shape;711;p44"/>
          <p:cNvSpPr txBox="1"/>
          <p:nvPr/>
        </p:nvSpPr>
        <p:spPr>
          <a:xfrm>
            <a:off x="7204075" y="5467350"/>
            <a:ext cx="555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712" name="Google Shape;712;p44"/>
          <p:cNvSpPr txBox="1"/>
          <p:nvPr/>
        </p:nvSpPr>
        <p:spPr>
          <a:xfrm>
            <a:off x="5372100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13" name="Google Shape;713;p44"/>
          <p:cNvSpPr txBox="1"/>
          <p:nvPr/>
        </p:nvSpPr>
        <p:spPr>
          <a:xfrm>
            <a:off x="5976937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14" name="Google Shape;714;p44"/>
          <p:cNvSpPr txBox="1"/>
          <p:nvPr/>
        </p:nvSpPr>
        <p:spPr>
          <a:xfrm>
            <a:off x="6562725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5" name="Google Shape;715;p44"/>
          <p:cNvSpPr txBox="1"/>
          <p:nvPr/>
        </p:nvSpPr>
        <p:spPr>
          <a:xfrm>
            <a:off x="7165975" y="2786062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716" name="Google Shape;716;p44"/>
          <p:cNvSpPr txBox="1"/>
          <p:nvPr/>
        </p:nvSpPr>
        <p:spPr>
          <a:xfrm>
            <a:off x="5372100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717" name="Google Shape;717;p44"/>
          <p:cNvSpPr txBox="1"/>
          <p:nvPr/>
        </p:nvSpPr>
        <p:spPr>
          <a:xfrm>
            <a:off x="5976937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718" name="Google Shape;718;p44"/>
          <p:cNvSpPr txBox="1"/>
          <p:nvPr/>
        </p:nvSpPr>
        <p:spPr>
          <a:xfrm>
            <a:off x="6562725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719" name="Google Shape;719;p44"/>
          <p:cNvSpPr txBox="1"/>
          <p:nvPr/>
        </p:nvSpPr>
        <p:spPr>
          <a:xfrm>
            <a:off x="7165975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720" name="Google Shape;720;p44"/>
          <p:cNvSpPr txBox="1"/>
          <p:nvPr/>
        </p:nvSpPr>
        <p:spPr>
          <a:xfrm>
            <a:off x="5881687" y="2370137"/>
            <a:ext cx="96520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Byte address</a:t>
            </a:r>
            <a:endParaRPr/>
          </a:p>
        </p:txBody>
      </p:sp>
      <p:sp>
        <p:nvSpPr>
          <p:cNvPr id="721" name="Google Shape;721;p44"/>
          <p:cNvSpPr txBox="1"/>
          <p:nvPr/>
        </p:nvSpPr>
        <p:spPr>
          <a:xfrm>
            <a:off x="2501900" y="2370137"/>
            <a:ext cx="96520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Byte address</a:t>
            </a:r>
            <a:endParaRPr/>
          </a:p>
        </p:txBody>
      </p:sp>
      <p:sp>
        <p:nvSpPr>
          <p:cNvPr id="722" name="Google Shape;722;p44"/>
          <p:cNvSpPr txBox="1"/>
          <p:nvPr/>
        </p:nvSpPr>
        <p:spPr>
          <a:xfrm>
            <a:off x="1954212" y="6165850"/>
            <a:ext cx="1931987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r>
              <a:rPr b="0" i="0" lang="en-US" sz="13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(a) Big-endian assignment</a:t>
            </a:r>
            <a:endParaRPr/>
          </a:p>
        </p:txBody>
      </p:sp>
      <p:sp>
        <p:nvSpPr>
          <p:cNvPr id="723" name="Google Shape;723;p44"/>
          <p:cNvSpPr txBox="1"/>
          <p:nvPr/>
        </p:nvSpPr>
        <p:spPr>
          <a:xfrm>
            <a:off x="5259387" y="6165850"/>
            <a:ext cx="204311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None/>
            </a:pPr>
            <a:r>
              <a:rPr b="0" i="0" lang="en-US" sz="13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(b) Little-endian assignment</a:t>
            </a:r>
            <a:endParaRPr/>
          </a:p>
        </p:txBody>
      </p:sp>
      <p:sp>
        <p:nvSpPr>
          <p:cNvPr id="724" name="Google Shape;724;p44"/>
          <p:cNvSpPr txBox="1"/>
          <p:nvPr/>
        </p:nvSpPr>
        <p:spPr>
          <a:xfrm>
            <a:off x="4824412" y="3276600"/>
            <a:ext cx="920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725" name="Google Shape;725;p44"/>
          <p:cNvSpPr txBox="1"/>
          <p:nvPr/>
        </p:nvSpPr>
        <p:spPr>
          <a:xfrm>
            <a:off x="1200150" y="2143125"/>
            <a:ext cx="155575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/>
          </a:p>
        </p:txBody>
      </p:sp>
      <p:sp>
        <p:nvSpPr>
          <p:cNvPr id="726" name="Google Shape;726;p44"/>
          <p:cNvSpPr txBox="1"/>
          <p:nvPr/>
        </p:nvSpPr>
        <p:spPr>
          <a:xfrm>
            <a:off x="1350962" y="2143125"/>
            <a:ext cx="23971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ord</a:t>
            </a:r>
            <a:endParaRPr/>
          </a:p>
        </p:txBody>
      </p:sp>
      <p:sp>
        <p:nvSpPr>
          <p:cNvPr id="727" name="Google Shape;727;p44"/>
          <p:cNvSpPr txBox="1"/>
          <p:nvPr/>
        </p:nvSpPr>
        <p:spPr>
          <a:xfrm>
            <a:off x="1143000" y="2351087"/>
            <a:ext cx="58896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address</a:t>
            </a:r>
            <a:endParaRPr/>
          </a:p>
        </p:txBody>
      </p:sp>
      <p:sp>
        <p:nvSpPr>
          <p:cNvPr id="728" name="Google Shape;728;p44"/>
          <p:cNvSpPr txBox="1"/>
          <p:nvPr/>
        </p:nvSpPr>
        <p:spPr>
          <a:xfrm>
            <a:off x="6216650" y="4035425"/>
            <a:ext cx="266700" cy="10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44"/>
          <p:cNvSpPr txBox="1"/>
          <p:nvPr/>
        </p:nvSpPr>
        <p:spPr>
          <a:xfrm>
            <a:off x="2768600" y="4035425"/>
            <a:ext cx="266700" cy="10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44"/>
          <p:cNvSpPr txBox="1"/>
          <p:nvPr/>
        </p:nvSpPr>
        <p:spPr>
          <a:xfrm>
            <a:off x="2895600" y="6477000"/>
            <a:ext cx="32750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2.7.  Byte and word addressing.</a:t>
            </a:r>
            <a:endParaRPr/>
          </a:p>
        </p:txBody>
      </p:sp>
      <p:sp>
        <p:nvSpPr>
          <p:cNvPr id="731" name="Google Shape;731;p44"/>
          <p:cNvSpPr txBox="1"/>
          <p:nvPr/>
        </p:nvSpPr>
        <p:spPr>
          <a:xfrm>
            <a:off x="685800" y="1295400"/>
            <a:ext cx="7315200" cy="836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Big-Endian: lower byte addresses are used for the most significant bytes of the word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Little-Endian: opposite ordering. lower byte addresses are used for the less significant bytes of the word</a:t>
            </a:r>
            <a:endParaRPr/>
          </a:p>
        </p:txBody>
      </p:sp>
      <p:sp>
        <p:nvSpPr>
          <p:cNvPr id="732" name="Google Shape;732;p4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5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Location, Addresses, and Operation</a:t>
            </a:r>
            <a:endParaRPr/>
          </a:p>
        </p:txBody>
      </p:sp>
      <p:sp>
        <p:nvSpPr>
          <p:cNvPr id="742" name="Google Shape;742;p45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 ordering of bytes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Word alignment</a:t>
            </a:r>
            <a:endParaRPr/>
          </a:p>
          <a:p>
            <a:pPr indent="-347662" lvl="1" marL="6921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Words are said to be aligned in memory if they begin at a byte addr. that is a multiple of the num of bytes in a word.</a:t>
            </a:r>
            <a:endParaRPr/>
          </a:p>
          <a:p>
            <a:pPr indent="-293687" lvl="2" marL="987425" marR="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16-bit word: word addresses: 0, 2, 4,….</a:t>
            </a:r>
            <a:endParaRPr/>
          </a:p>
          <a:p>
            <a:pPr indent="-293687" lvl="2" marL="987425" marR="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32-bit word: word addresses: 0, 4, 8,….</a:t>
            </a:r>
            <a:endParaRPr/>
          </a:p>
          <a:p>
            <a:pPr indent="-293687" lvl="2" marL="987425" marR="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64-bit word: word addresses: 0, 8,16,….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numbers, characters, and character strings</a:t>
            </a:r>
            <a:endParaRPr/>
          </a:p>
        </p:txBody>
      </p:sp>
      <p:sp>
        <p:nvSpPr>
          <p:cNvPr id="743" name="Google Shape;743;p4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46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 Operation</a:t>
            </a:r>
            <a:endParaRPr/>
          </a:p>
        </p:txBody>
      </p:sp>
      <p:sp>
        <p:nvSpPr>
          <p:cNvPr id="753" name="Google Shape;753;p46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(or Read or Fetch)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Copy the content. The memory content doesn’t change.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 – Load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Registers can be used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 (or Write)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Overwrite the content in memory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 and Data – Store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Registers can be used</a:t>
            </a:r>
            <a:endParaRPr/>
          </a:p>
        </p:txBody>
      </p:sp>
      <p:sp>
        <p:nvSpPr>
          <p:cNvPr id="754" name="Google Shape;754;p4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7"/>
          <p:cNvSpPr txBox="1"/>
          <p:nvPr>
            <p:ph idx="4294967295"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Instruction and Instruction Sequencing</a:t>
            </a:r>
            <a:endParaRPr/>
          </a:p>
        </p:txBody>
      </p:sp>
      <p:sp>
        <p:nvSpPr>
          <p:cNvPr id="764" name="Google Shape;764;p47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4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48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“Must-Perform” Operations</a:t>
            </a:r>
            <a:endParaRPr/>
          </a:p>
        </p:txBody>
      </p:sp>
      <p:sp>
        <p:nvSpPr>
          <p:cNvPr id="775" name="Google Shape;775;p48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transfers between the memory and the processor registers(MOV,PUSH,POP,XCHG)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Arithmetic and logic operations on data(ADD,SUB,MUL,DIV,AND,OR,NOT)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sequencing and control(LOOP,INT)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I/O transfers(IN,OUT)</a:t>
            </a:r>
            <a:endParaRPr/>
          </a:p>
        </p:txBody>
      </p:sp>
      <p:sp>
        <p:nvSpPr>
          <p:cNvPr id="776" name="Google Shape;776;p4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49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Register Transfer Notation</a:t>
            </a:r>
            <a:endParaRPr/>
          </a:p>
        </p:txBody>
      </p:sp>
      <p:sp>
        <p:nvSpPr>
          <p:cNvPr id="786" name="Google Shape;786;p49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 a location by a symbolic name standing for its hardware binary address (LOC, R0,…)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Contents of a location are denoted by placing square brackets around the name of the location (R1←[LOC], R3 ←[R1]+[R2])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Register Transfer Notation (RTN)</a:t>
            </a:r>
            <a:endParaRPr/>
          </a:p>
        </p:txBody>
      </p:sp>
      <p:sp>
        <p:nvSpPr>
          <p:cNvPr id="787" name="Google Shape;787;p4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0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Assembly Language Notation</a:t>
            </a:r>
            <a:endParaRPr/>
          </a:p>
        </p:txBody>
      </p:sp>
      <p:sp>
        <p:nvSpPr>
          <p:cNvPr id="797" name="Google Shape;797;p50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 machine instructions and programs.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LOC, R1 = R1←[LOC]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R1, R2, R3 = R3 ←[R1]+[R2]</a:t>
            </a:r>
            <a:endParaRPr/>
          </a:p>
        </p:txBody>
      </p:sp>
      <p:sp>
        <p:nvSpPr>
          <p:cNvPr id="798" name="Google Shape;798;p5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51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CPU Organization</a:t>
            </a:r>
            <a:endParaRPr/>
          </a:p>
        </p:txBody>
      </p:sp>
      <p:sp>
        <p:nvSpPr>
          <p:cNvPr id="804" name="Google Shape;804;p51"/>
          <p:cNvSpPr txBox="1"/>
          <p:nvPr>
            <p:ph idx="4294967295" type="body"/>
          </p:nvPr>
        </p:nvSpPr>
        <p:spPr>
          <a:xfrm>
            <a:off x="381000" y="1600200"/>
            <a:ext cx="8280400" cy="4498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Single Accumulator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 usually goes to the Accumulator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Accumulator has to be saved to memory quite often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Register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Registers hold operands thus reduce memory traffic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Register bookkeeping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Stack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Operands and result are always in the stack</a:t>
            </a:r>
            <a:endParaRPr/>
          </a:p>
        </p:txBody>
      </p:sp>
      <p:cxnSp>
        <p:nvCxnSpPr>
          <p:cNvPr id="805" name="Google Shape;805;p51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806" name="Google Shape;806;p5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52"/>
          <p:cNvSpPr txBox="1"/>
          <p:nvPr>
            <p:ph idx="4294967295" type="title"/>
          </p:nvPr>
        </p:nvSpPr>
        <p:spPr>
          <a:xfrm>
            <a:off x="457200" y="122237"/>
            <a:ext cx="75438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Instruction Formats</a:t>
            </a:r>
            <a:endParaRPr/>
          </a:p>
        </p:txBody>
      </p:sp>
      <p:sp>
        <p:nvSpPr>
          <p:cNvPr id="812" name="Google Shape;812;p52"/>
          <p:cNvSpPr txBox="1"/>
          <p:nvPr>
            <p:ph idx="4294967295" type="body"/>
          </p:nvPr>
        </p:nvSpPr>
        <p:spPr>
          <a:xfrm>
            <a:off x="381000" y="1219200"/>
            <a:ext cx="8280400" cy="4543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Three-Address Instructions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R1, R2, R3		R1 ← R2 + R3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Two-Address Instructions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R1, R2			R1 ← R1 + R2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One-Address Instructions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M			AC ← AC + M[AR]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Zero-Address Instructions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			TOS ← TOS + (TOS – 1)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RISC Instructions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Lots of registers. Memory is restricted to Load &amp; Store</a:t>
            </a:r>
            <a:endParaRPr/>
          </a:p>
        </p:txBody>
      </p:sp>
      <p:cxnSp>
        <p:nvCxnSpPr>
          <p:cNvPr id="813" name="Google Shape;813;p52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814" name="Google Shape;814;p52"/>
          <p:cNvSpPr/>
          <p:nvPr/>
        </p:nvSpPr>
        <p:spPr>
          <a:xfrm>
            <a:off x="2592387" y="5826125"/>
            <a:ext cx="4262437" cy="663575"/>
          </a:xfrm>
          <a:prstGeom prst="cube">
            <a:avLst>
              <a:gd fmla="val 9870" name="adj"/>
            </a:avLst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52"/>
          <p:cNvSpPr/>
          <p:nvPr/>
        </p:nvSpPr>
        <p:spPr>
          <a:xfrm>
            <a:off x="2773362" y="5864225"/>
            <a:ext cx="3806825" cy="2127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FF00"/>
                </a:solidFill>
                <a:latin typeface="Arial Black"/>
              </a:rPr>
              <a:t>Instruction </a:t>
            </a:r>
          </a:p>
        </p:txBody>
      </p:sp>
      <p:sp>
        <p:nvSpPr>
          <p:cNvPr id="816" name="Google Shape;816;p52"/>
          <p:cNvSpPr txBox="1"/>
          <p:nvPr/>
        </p:nvSpPr>
        <p:spPr>
          <a:xfrm>
            <a:off x="2592387" y="6129337"/>
            <a:ext cx="900112" cy="36036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Opcode</a:t>
            </a:r>
            <a:endParaRPr/>
          </a:p>
        </p:txBody>
      </p:sp>
      <p:sp>
        <p:nvSpPr>
          <p:cNvPr id="817" name="Google Shape;817;p52"/>
          <p:cNvSpPr txBox="1"/>
          <p:nvPr/>
        </p:nvSpPr>
        <p:spPr>
          <a:xfrm>
            <a:off x="3492500" y="6129337"/>
            <a:ext cx="3059112" cy="36036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Operand(s) or Address(es)</a:t>
            </a:r>
            <a:endParaRPr/>
          </a:p>
        </p:txBody>
      </p:sp>
      <p:sp>
        <p:nvSpPr>
          <p:cNvPr id="818" name="Google Shape;818;p5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53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Instruction Formats</a:t>
            </a:r>
            <a:endParaRPr/>
          </a:p>
        </p:txBody>
      </p:sp>
      <p:sp>
        <p:nvSpPr>
          <p:cNvPr id="824" name="Google Shape;824;p53"/>
          <p:cNvSpPr txBox="1"/>
          <p:nvPr>
            <p:ph idx="4294967295" type="body"/>
          </p:nvPr>
        </p:nvSpPr>
        <p:spPr>
          <a:xfrm>
            <a:off x="457200" y="1719262"/>
            <a:ext cx="8229600" cy="3894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533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Example:   Evaluate (A+B) * (C+D)</a:t>
            </a:r>
            <a:endParaRPr/>
          </a:p>
          <a:p>
            <a:pPr indent="-533400" lvl="0" marL="533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Three-Address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R1, A, B	; R1 ← M[A] + M[B]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R2, C, D	; R2 ← M[C] + M[D]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	X, R1, R2	; M[X] ← R1 * R2</a:t>
            </a:r>
            <a:endParaRPr/>
          </a:p>
        </p:txBody>
      </p:sp>
      <p:cxnSp>
        <p:nvCxnSpPr>
          <p:cNvPr id="825" name="Google Shape;825;p53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826" name="Google Shape;826;p5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54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Instruction Formats</a:t>
            </a:r>
            <a:endParaRPr/>
          </a:p>
        </p:txBody>
      </p:sp>
      <p:sp>
        <p:nvSpPr>
          <p:cNvPr id="832" name="Google Shape;832;p54"/>
          <p:cNvSpPr txBox="1"/>
          <p:nvPr>
            <p:ph idx="4294967295" type="body"/>
          </p:nvPr>
        </p:nvSpPr>
        <p:spPr>
          <a:xfrm>
            <a:off x="304800" y="1447800"/>
            <a:ext cx="8280400" cy="440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533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Example:   Evaluate (A+B) * (C+D)</a:t>
            </a:r>
            <a:endParaRPr/>
          </a:p>
          <a:p>
            <a:pPr indent="-533400" lvl="0" marL="533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Two-Address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	R1, A	; R1 ← M[A]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R1, B	; R1 ← R1 + M[B]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	R2, C	; R2 ← M[C]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	R2, D	; R2 ← R2 + M[D]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	R1, R2	; R1 ← R1 * R2</a:t>
            </a:r>
            <a:endParaRPr/>
          </a:p>
          <a:p>
            <a:pPr indent="-457199" lvl="1" marL="989012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Times New Roman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	X, R1	; M[X] ← R1</a:t>
            </a:r>
            <a:endParaRPr/>
          </a:p>
        </p:txBody>
      </p:sp>
      <p:cxnSp>
        <p:nvCxnSpPr>
          <p:cNvPr id="833" name="Google Shape;833;p54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834" name="Google Shape;834;p5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55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Using Registers</a:t>
            </a:r>
            <a:endParaRPr/>
          </a:p>
        </p:txBody>
      </p:sp>
      <p:sp>
        <p:nvSpPr>
          <p:cNvPr id="844" name="Google Shape;844;p55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Registers are faster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Shorter instructions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number of registers is smaller (e.g. 32 registers need 5 bits)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Potential speedup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Minimize the frequency with which data is moved back and forth between the memory and processor registers.</a:t>
            </a:r>
            <a:endParaRPr/>
          </a:p>
        </p:txBody>
      </p:sp>
      <p:sp>
        <p:nvSpPr>
          <p:cNvPr id="845" name="Google Shape;845;p5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6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Instruction Execution and Straight-Line Sequencing</a:t>
            </a:r>
            <a:endParaRPr/>
          </a:p>
        </p:txBody>
      </p:sp>
      <p:sp>
        <p:nvSpPr>
          <p:cNvPr id="855" name="Google Shape;855;p56"/>
          <p:cNvSpPr txBox="1"/>
          <p:nvPr/>
        </p:nvSpPr>
        <p:spPr>
          <a:xfrm>
            <a:off x="3548062" y="2651125"/>
            <a:ext cx="346075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R0,C</a:t>
            </a:r>
            <a:endParaRPr/>
          </a:p>
        </p:txBody>
      </p:sp>
      <p:sp>
        <p:nvSpPr>
          <p:cNvPr id="856" name="Google Shape;856;p56"/>
          <p:cNvSpPr txBox="1"/>
          <p:nvPr/>
        </p:nvSpPr>
        <p:spPr>
          <a:xfrm>
            <a:off x="3548062" y="2355850"/>
            <a:ext cx="338137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B,R0</a:t>
            </a:r>
            <a:endParaRPr/>
          </a:p>
        </p:txBody>
      </p:sp>
      <p:sp>
        <p:nvSpPr>
          <p:cNvPr id="857" name="Google Shape;857;p56"/>
          <p:cNvSpPr txBox="1"/>
          <p:nvPr/>
        </p:nvSpPr>
        <p:spPr>
          <a:xfrm>
            <a:off x="3548062" y="2076450"/>
            <a:ext cx="338137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A,R0</a:t>
            </a:r>
            <a:endParaRPr/>
          </a:p>
        </p:txBody>
      </p:sp>
      <p:sp>
        <p:nvSpPr>
          <p:cNvPr id="858" name="Google Shape;858;p56"/>
          <p:cNvSpPr txBox="1"/>
          <p:nvPr/>
        </p:nvSpPr>
        <p:spPr>
          <a:xfrm>
            <a:off x="3073400" y="2651125"/>
            <a:ext cx="371475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859" name="Google Shape;859;p56"/>
          <p:cNvSpPr txBox="1"/>
          <p:nvPr/>
        </p:nvSpPr>
        <p:spPr>
          <a:xfrm>
            <a:off x="2136775" y="2601912"/>
            <a:ext cx="3651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860" name="Google Shape;860;p56"/>
          <p:cNvSpPr txBox="1"/>
          <p:nvPr/>
        </p:nvSpPr>
        <p:spPr>
          <a:xfrm>
            <a:off x="2185987" y="2601912"/>
            <a:ext cx="280987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+ 8</a:t>
            </a:r>
            <a:endParaRPr/>
          </a:p>
        </p:txBody>
      </p:sp>
      <p:cxnSp>
        <p:nvCxnSpPr>
          <p:cNvPr id="861" name="Google Shape;861;p56"/>
          <p:cNvCxnSpPr/>
          <p:nvPr/>
        </p:nvCxnSpPr>
        <p:spPr>
          <a:xfrm flipH="1">
            <a:off x="2514600" y="2897187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62" name="Google Shape;862;p56"/>
          <p:cNvSpPr txBox="1"/>
          <p:nvPr/>
        </p:nvSpPr>
        <p:spPr>
          <a:xfrm>
            <a:off x="228600" y="2076450"/>
            <a:ext cx="1425575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Begin execution here</a:t>
            </a:r>
            <a:endParaRPr/>
          </a:p>
        </p:txBody>
      </p:sp>
      <p:sp>
        <p:nvSpPr>
          <p:cNvPr id="863" name="Google Shape;863;p56"/>
          <p:cNvSpPr txBox="1"/>
          <p:nvPr/>
        </p:nvSpPr>
        <p:spPr>
          <a:xfrm>
            <a:off x="3073400" y="2076450"/>
            <a:ext cx="371475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864" name="Google Shape;864;p56"/>
          <p:cNvSpPr txBox="1"/>
          <p:nvPr/>
        </p:nvSpPr>
        <p:spPr>
          <a:xfrm>
            <a:off x="2136775" y="2043112"/>
            <a:ext cx="3651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865" name="Google Shape;865;p56"/>
          <p:cNvSpPr/>
          <p:nvPr/>
        </p:nvSpPr>
        <p:spPr>
          <a:xfrm>
            <a:off x="1924050" y="2174875"/>
            <a:ext cx="98425" cy="31750"/>
          </a:xfrm>
          <a:custGeom>
            <a:rect b="b" l="l" r="r" t="t"/>
            <a:pathLst>
              <a:path extrusionOk="0" h="2" w="6">
                <a:moveTo>
                  <a:pt x="0" y="2"/>
                </a:moveTo>
                <a:lnTo>
                  <a:pt x="6" y="1"/>
                </a:lnTo>
                <a:lnTo>
                  <a:pt x="0" y="0"/>
                </a:lnTo>
                <a:lnTo>
                  <a:pt x="0" y="1"/>
                </a:lnTo>
                <a:lnTo>
                  <a:pt x="0" y="2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56"/>
          <p:cNvSpPr/>
          <p:nvPr/>
        </p:nvSpPr>
        <p:spPr>
          <a:xfrm>
            <a:off x="1924050" y="2174875"/>
            <a:ext cx="98425" cy="31750"/>
          </a:xfrm>
          <a:custGeom>
            <a:rect b="b" l="l" r="r" t="t"/>
            <a:pathLst>
              <a:path extrusionOk="0" h="20" w="62">
                <a:moveTo>
                  <a:pt x="0" y="20"/>
                </a:moveTo>
                <a:lnTo>
                  <a:pt x="62" y="10"/>
                </a:lnTo>
                <a:lnTo>
                  <a:pt x="0" y="0"/>
                </a:lnTo>
                <a:lnTo>
                  <a:pt x="0" y="10"/>
                </a:lnTo>
                <a:lnTo>
                  <a:pt x="0" y="2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7" name="Google Shape;867;p56"/>
          <p:cNvCxnSpPr/>
          <p:nvPr/>
        </p:nvCxnSpPr>
        <p:spPr>
          <a:xfrm flipH="1">
            <a:off x="1727200" y="2190750"/>
            <a:ext cx="179387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68" name="Google Shape;868;p56"/>
          <p:cNvSpPr txBox="1"/>
          <p:nvPr/>
        </p:nvSpPr>
        <p:spPr>
          <a:xfrm>
            <a:off x="3187700" y="1600200"/>
            <a:ext cx="608012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869" name="Google Shape;869;p56"/>
          <p:cNvSpPr txBox="1"/>
          <p:nvPr/>
        </p:nvSpPr>
        <p:spPr>
          <a:xfrm>
            <a:off x="1973262" y="1600200"/>
            <a:ext cx="557212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Address</a:t>
            </a:r>
            <a:endParaRPr/>
          </a:p>
        </p:txBody>
      </p:sp>
      <p:sp>
        <p:nvSpPr>
          <p:cNvPr id="870" name="Google Shape;870;p56"/>
          <p:cNvSpPr txBox="1"/>
          <p:nvPr/>
        </p:nvSpPr>
        <p:spPr>
          <a:xfrm>
            <a:off x="2136775" y="5473700"/>
            <a:ext cx="109537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871" name="Google Shape;871;p56"/>
          <p:cNvSpPr txBox="1"/>
          <p:nvPr/>
        </p:nvSpPr>
        <p:spPr>
          <a:xfrm>
            <a:off x="2136775" y="4521200"/>
            <a:ext cx="101600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872" name="Google Shape;872;p56"/>
          <p:cNvSpPr txBox="1"/>
          <p:nvPr/>
        </p:nvSpPr>
        <p:spPr>
          <a:xfrm>
            <a:off x="2136775" y="3586162"/>
            <a:ext cx="101600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873" name="Google Shape;873;p56"/>
          <p:cNvSpPr txBox="1"/>
          <p:nvPr/>
        </p:nvSpPr>
        <p:spPr>
          <a:xfrm>
            <a:off x="5029200" y="4603750"/>
            <a:ext cx="819150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program</a:t>
            </a:r>
            <a:endParaRPr/>
          </a:p>
        </p:txBody>
      </p:sp>
      <p:sp>
        <p:nvSpPr>
          <p:cNvPr id="874" name="Google Shape;874;p56"/>
          <p:cNvSpPr txBox="1"/>
          <p:nvPr/>
        </p:nvSpPr>
        <p:spPr>
          <a:xfrm>
            <a:off x="5008562" y="4456112"/>
            <a:ext cx="541337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for</a:t>
            </a:r>
            <a:endParaRPr/>
          </a:p>
        </p:txBody>
      </p:sp>
      <p:sp>
        <p:nvSpPr>
          <p:cNvPr id="875" name="Google Shape;875;p56"/>
          <p:cNvSpPr txBox="1"/>
          <p:nvPr/>
        </p:nvSpPr>
        <p:spPr>
          <a:xfrm>
            <a:off x="4730750" y="2454275"/>
            <a:ext cx="63500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segment</a:t>
            </a:r>
            <a:endParaRPr/>
          </a:p>
        </p:txBody>
      </p:sp>
      <p:sp>
        <p:nvSpPr>
          <p:cNvPr id="876" name="Google Shape;876;p56"/>
          <p:cNvSpPr txBox="1"/>
          <p:nvPr/>
        </p:nvSpPr>
        <p:spPr>
          <a:xfrm>
            <a:off x="4730750" y="2322512"/>
            <a:ext cx="617537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</a:t>
            </a:r>
            <a:endParaRPr/>
          </a:p>
        </p:txBody>
      </p:sp>
      <p:sp>
        <p:nvSpPr>
          <p:cNvPr id="877" name="Google Shape;877;p56"/>
          <p:cNvSpPr txBox="1"/>
          <p:nvPr/>
        </p:nvSpPr>
        <p:spPr>
          <a:xfrm>
            <a:off x="4730750" y="2174875"/>
            <a:ext cx="90170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3-instruction</a:t>
            </a:r>
            <a:endParaRPr/>
          </a:p>
        </p:txBody>
      </p:sp>
      <p:cxnSp>
        <p:nvCxnSpPr>
          <p:cNvPr id="878" name="Google Shape;878;p56"/>
          <p:cNvCxnSpPr/>
          <p:nvPr/>
        </p:nvCxnSpPr>
        <p:spPr>
          <a:xfrm flipH="1" rot="10800000">
            <a:off x="4402137" y="1846262"/>
            <a:ext cx="1587" cy="4070350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9" name="Google Shape;879;p56"/>
          <p:cNvCxnSpPr/>
          <p:nvPr/>
        </p:nvCxnSpPr>
        <p:spPr>
          <a:xfrm flipH="1">
            <a:off x="2514600" y="5719762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0" name="Google Shape;880;p56"/>
          <p:cNvCxnSpPr/>
          <p:nvPr/>
        </p:nvCxnSpPr>
        <p:spPr>
          <a:xfrm flipH="1">
            <a:off x="2514600" y="4487862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1" name="Google Shape;881;p56"/>
          <p:cNvCxnSpPr/>
          <p:nvPr/>
        </p:nvCxnSpPr>
        <p:spPr>
          <a:xfrm flipH="1">
            <a:off x="2514600" y="4767262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2" name="Google Shape;882;p56"/>
          <p:cNvCxnSpPr/>
          <p:nvPr/>
        </p:nvCxnSpPr>
        <p:spPr>
          <a:xfrm flipH="1">
            <a:off x="2514600" y="5440362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3" name="Google Shape;883;p56"/>
          <p:cNvCxnSpPr/>
          <p:nvPr/>
        </p:nvCxnSpPr>
        <p:spPr>
          <a:xfrm flipH="1">
            <a:off x="2514600" y="3832225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4" name="Google Shape;884;p56"/>
          <p:cNvCxnSpPr/>
          <p:nvPr/>
        </p:nvCxnSpPr>
        <p:spPr>
          <a:xfrm flipH="1">
            <a:off x="2514600" y="3552825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5" name="Google Shape;885;p56"/>
          <p:cNvCxnSpPr/>
          <p:nvPr/>
        </p:nvCxnSpPr>
        <p:spPr>
          <a:xfrm flipH="1" rot="10800000">
            <a:off x="2514600" y="1846262"/>
            <a:ext cx="1587" cy="4070350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6" name="Google Shape;886;p56"/>
          <p:cNvCxnSpPr/>
          <p:nvPr/>
        </p:nvCxnSpPr>
        <p:spPr>
          <a:xfrm flipH="1">
            <a:off x="2514600" y="2027237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7" name="Google Shape;887;p56"/>
          <p:cNvCxnSpPr/>
          <p:nvPr/>
        </p:nvCxnSpPr>
        <p:spPr>
          <a:xfrm flipH="1">
            <a:off x="2514600" y="2322512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8" name="Google Shape;888;p56"/>
          <p:cNvCxnSpPr/>
          <p:nvPr/>
        </p:nvCxnSpPr>
        <p:spPr>
          <a:xfrm flipH="1">
            <a:off x="2514600" y="2601912"/>
            <a:ext cx="1887537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89" name="Google Shape;889;p56"/>
          <p:cNvSpPr/>
          <p:nvPr/>
        </p:nvSpPr>
        <p:spPr>
          <a:xfrm>
            <a:off x="4516437" y="4619625"/>
            <a:ext cx="98425" cy="33337"/>
          </a:xfrm>
          <a:custGeom>
            <a:rect b="b" l="l" r="r" t="t"/>
            <a:pathLst>
              <a:path extrusionOk="0" h="2" w="6">
                <a:moveTo>
                  <a:pt x="6" y="0"/>
                </a:moveTo>
                <a:lnTo>
                  <a:pt x="0" y="1"/>
                </a:lnTo>
                <a:lnTo>
                  <a:pt x="6" y="2"/>
                </a:lnTo>
                <a:lnTo>
                  <a:pt x="6" y="1"/>
                </a:lnTo>
                <a:lnTo>
                  <a:pt x="6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56"/>
          <p:cNvSpPr/>
          <p:nvPr/>
        </p:nvSpPr>
        <p:spPr>
          <a:xfrm>
            <a:off x="4516437" y="4619625"/>
            <a:ext cx="98425" cy="33337"/>
          </a:xfrm>
          <a:custGeom>
            <a:rect b="b" l="l" r="r" t="t"/>
            <a:pathLst>
              <a:path extrusionOk="0" h="21" w="62">
                <a:moveTo>
                  <a:pt x="62" y="0"/>
                </a:moveTo>
                <a:lnTo>
                  <a:pt x="0" y="10"/>
                </a:lnTo>
                <a:lnTo>
                  <a:pt x="62" y="21"/>
                </a:lnTo>
                <a:lnTo>
                  <a:pt x="62" y="10"/>
                </a:lnTo>
                <a:lnTo>
                  <a:pt x="62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1" name="Google Shape;891;p56"/>
          <p:cNvCxnSpPr/>
          <p:nvPr/>
        </p:nvCxnSpPr>
        <p:spPr>
          <a:xfrm>
            <a:off x="4632325" y="4635500"/>
            <a:ext cx="246062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92" name="Google Shape;892;p56"/>
          <p:cNvSpPr txBox="1"/>
          <p:nvPr/>
        </p:nvSpPr>
        <p:spPr>
          <a:xfrm>
            <a:off x="3073400" y="2355850"/>
            <a:ext cx="269875" cy="182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endParaRPr/>
          </a:p>
        </p:txBody>
      </p:sp>
      <p:sp>
        <p:nvSpPr>
          <p:cNvPr id="893" name="Google Shape;893;p56"/>
          <p:cNvSpPr txBox="1"/>
          <p:nvPr/>
        </p:nvSpPr>
        <p:spPr>
          <a:xfrm>
            <a:off x="2136775" y="2322512"/>
            <a:ext cx="36512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894" name="Google Shape;894;p56"/>
          <p:cNvSpPr txBox="1"/>
          <p:nvPr/>
        </p:nvSpPr>
        <p:spPr>
          <a:xfrm>
            <a:off x="2185987" y="2322512"/>
            <a:ext cx="280987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+ 4</a:t>
            </a:r>
            <a:endParaRPr/>
          </a:p>
        </p:txBody>
      </p:sp>
      <p:sp>
        <p:nvSpPr>
          <p:cNvPr id="895" name="Google Shape;895;p56"/>
          <p:cNvSpPr/>
          <p:nvPr/>
        </p:nvSpPr>
        <p:spPr>
          <a:xfrm>
            <a:off x="3449637" y="3109912"/>
            <a:ext cx="17462" cy="15875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56"/>
          <p:cNvSpPr/>
          <p:nvPr/>
        </p:nvSpPr>
        <p:spPr>
          <a:xfrm>
            <a:off x="3449637" y="3208337"/>
            <a:ext cx="17462" cy="15875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56"/>
          <p:cNvSpPr/>
          <p:nvPr/>
        </p:nvSpPr>
        <p:spPr>
          <a:xfrm>
            <a:off x="3449637" y="3322637"/>
            <a:ext cx="17462" cy="17462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56"/>
          <p:cNvSpPr/>
          <p:nvPr/>
        </p:nvSpPr>
        <p:spPr>
          <a:xfrm>
            <a:off x="3449637" y="4044950"/>
            <a:ext cx="17462" cy="17462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56"/>
          <p:cNvSpPr/>
          <p:nvPr/>
        </p:nvSpPr>
        <p:spPr>
          <a:xfrm>
            <a:off x="3449637" y="4143375"/>
            <a:ext cx="17462" cy="17462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6"/>
          <p:cNvSpPr/>
          <p:nvPr/>
        </p:nvSpPr>
        <p:spPr>
          <a:xfrm>
            <a:off x="3449637" y="4259262"/>
            <a:ext cx="17462" cy="15875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56"/>
          <p:cNvSpPr/>
          <p:nvPr/>
        </p:nvSpPr>
        <p:spPr>
          <a:xfrm>
            <a:off x="3449637" y="5013325"/>
            <a:ext cx="17462" cy="17462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56"/>
          <p:cNvSpPr/>
          <p:nvPr/>
        </p:nvSpPr>
        <p:spPr>
          <a:xfrm>
            <a:off x="3449637" y="5111750"/>
            <a:ext cx="17462" cy="17462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56"/>
          <p:cNvSpPr/>
          <p:nvPr/>
        </p:nvSpPr>
        <p:spPr>
          <a:xfrm>
            <a:off x="3449637" y="5227637"/>
            <a:ext cx="17462" cy="15875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56"/>
          <p:cNvSpPr/>
          <p:nvPr/>
        </p:nvSpPr>
        <p:spPr>
          <a:xfrm>
            <a:off x="4500562" y="2027237"/>
            <a:ext cx="98425" cy="442912"/>
          </a:xfrm>
          <a:custGeom>
            <a:rect b="b" l="l" r="r" t="t"/>
            <a:pathLst>
              <a:path extrusionOk="0" h="27" w="6">
                <a:moveTo>
                  <a:pt x="0" y="0"/>
                </a:moveTo>
                <a:lnTo>
                  <a:pt x="2" y="1"/>
                </a:lnTo>
                <a:lnTo>
                  <a:pt x="3" y="1"/>
                </a:lnTo>
                <a:lnTo>
                  <a:pt x="3" y="2"/>
                </a:lnTo>
                <a:lnTo>
                  <a:pt x="3" y="3"/>
                </a:lnTo>
                <a:lnTo>
                  <a:pt x="3" y="7"/>
                </a:lnTo>
                <a:lnTo>
                  <a:pt x="3" y="12"/>
                </a:lnTo>
                <a:lnTo>
                  <a:pt x="3" y="17"/>
                </a:lnTo>
                <a:lnTo>
                  <a:pt x="3" y="22"/>
                </a:lnTo>
                <a:lnTo>
                  <a:pt x="3" y="23"/>
                </a:lnTo>
                <a:lnTo>
                  <a:pt x="3" y="25"/>
                </a:lnTo>
                <a:lnTo>
                  <a:pt x="4" y="26"/>
                </a:lnTo>
                <a:lnTo>
                  <a:pt x="6" y="27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56"/>
          <p:cNvSpPr/>
          <p:nvPr/>
        </p:nvSpPr>
        <p:spPr>
          <a:xfrm>
            <a:off x="4500562" y="2470150"/>
            <a:ext cx="98425" cy="442912"/>
          </a:xfrm>
          <a:custGeom>
            <a:rect b="b" l="l" r="r" t="t"/>
            <a:pathLst>
              <a:path extrusionOk="0" h="27" w="6">
                <a:moveTo>
                  <a:pt x="0" y="27"/>
                </a:moveTo>
                <a:lnTo>
                  <a:pt x="2" y="26"/>
                </a:lnTo>
                <a:lnTo>
                  <a:pt x="3" y="25"/>
                </a:lnTo>
                <a:lnTo>
                  <a:pt x="3" y="24"/>
                </a:lnTo>
                <a:lnTo>
                  <a:pt x="3" y="20"/>
                </a:lnTo>
                <a:lnTo>
                  <a:pt x="3" y="15"/>
                </a:lnTo>
                <a:lnTo>
                  <a:pt x="3" y="9"/>
                </a:lnTo>
                <a:lnTo>
                  <a:pt x="3" y="5"/>
                </a:lnTo>
                <a:lnTo>
                  <a:pt x="3" y="3"/>
                </a:lnTo>
                <a:lnTo>
                  <a:pt x="3" y="2"/>
                </a:lnTo>
                <a:lnTo>
                  <a:pt x="3" y="1"/>
                </a:lnTo>
                <a:lnTo>
                  <a:pt x="4" y="1"/>
                </a:lnTo>
                <a:lnTo>
                  <a:pt x="6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56"/>
          <p:cNvSpPr/>
          <p:nvPr/>
        </p:nvSpPr>
        <p:spPr>
          <a:xfrm>
            <a:off x="4500562" y="3668712"/>
            <a:ext cx="114300" cy="49212"/>
          </a:xfrm>
          <a:custGeom>
            <a:rect b="b" l="l" r="r" t="t"/>
            <a:pathLst>
              <a:path extrusionOk="0" h="3" w="7">
                <a:moveTo>
                  <a:pt x="7" y="0"/>
                </a:moveTo>
                <a:lnTo>
                  <a:pt x="0" y="1"/>
                </a:lnTo>
                <a:lnTo>
                  <a:pt x="7" y="3"/>
                </a:lnTo>
                <a:lnTo>
                  <a:pt x="7" y="1"/>
                </a:lnTo>
                <a:lnTo>
                  <a:pt x="7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56"/>
          <p:cNvSpPr/>
          <p:nvPr/>
        </p:nvSpPr>
        <p:spPr>
          <a:xfrm>
            <a:off x="4500562" y="3668712"/>
            <a:ext cx="114300" cy="49212"/>
          </a:xfrm>
          <a:custGeom>
            <a:rect b="b" l="l" r="r" t="t"/>
            <a:pathLst>
              <a:path extrusionOk="0" h="31" w="72">
                <a:moveTo>
                  <a:pt x="72" y="0"/>
                </a:moveTo>
                <a:lnTo>
                  <a:pt x="0" y="10"/>
                </a:lnTo>
                <a:lnTo>
                  <a:pt x="72" y="31"/>
                </a:lnTo>
                <a:lnTo>
                  <a:pt x="72" y="10"/>
                </a:lnTo>
                <a:lnTo>
                  <a:pt x="72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56"/>
          <p:cNvSpPr/>
          <p:nvPr/>
        </p:nvSpPr>
        <p:spPr>
          <a:xfrm>
            <a:off x="4614862" y="3684587"/>
            <a:ext cx="279400" cy="885825"/>
          </a:xfrm>
          <a:custGeom>
            <a:rect b="b" l="l" r="r" t="t"/>
            <a:pathLst>
              <a:path extrusionOk="0" h="54" w="17">
                <a:moveTo>
                  <a:pt x="0" y="0"/>
                </a:moveTo>
                <a:lnTo>
                  <a:pt x="17" y="0"/>
                </a:lnTo>
                <a:lnTo>
                  <a:pt x="17" y="54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56"/>
          <p:cNvSpPr/>
          <p:nvPr/>
        </p:nvSpPr>
        <p:spPr>
          <a:xfrm>
            <a:off x="4500562" y="5554662"/>
            <a:ext cx="114300" cy="33337"/>
          </a:xfrm>
          <a:custGeom>
            <a:rect b="b" l="l" r="r" t="t"/>
            <a:pathLst>
              <a:path extrusionOk="0" h="2" w="7">
                <a:moveTo>
                  <a:pt x="7" y="0"/>
                </a:moveTo>
                <a:lnTo>
                  <a:pt x="0" y="1"/>
                </a:lnTo>
                <a:lnTo>
                  <a:pt x="7" y="2"/>
                </a:lnTo>
                <a:lnTo>
                  <a:pt x="7" y="1"/>
                </a:lnTo>
                <a:lnTo>
                  <a:pt x="7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56"/>
          <p:cNvSpPr/>
          <p:nvPr/>
        </p:nvSpPr>
        <p:spPr>
          <a:xfrm>
            <a:off x="4500562" y="5554662"/>
            <a:ext cx="114300" cy="33337"/>
          </a:xfrm>
          <a:custGeom>
            <a:rect b="b" l="l" r="r" t="t"/>
            <a:pathLst>
              <a:path extrusionOk="0" h="21" w="72">
                <a:moveTo>
                  <a:pt x="72" y="0"/>
                </a:moveTo>
                <a:lnTo>
                  <a:pt x="0" y="11"/>
                </a:lnTo>
                <a:lnTo>
                  <a:pt x="72" y="21"/>
                </a:lnTo>
                <a:lnTo>
                  <a:pt x="72" y="11"/>
                </a:lnTo>
                <a:lnTo>
                  <a:pt x="72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56"/>
          <p:cNvSpPr/>
          <p:nvPr/>
        </p:nvSpPr>
        <p:spPr>
          <a:xfrm>
            <a:off x="4614862" y="4702175"/>
            <a:ext cx="279400" cy="869950"/>
          </a:xfrm>
          <a:custGeom>
            <a:rect b="b" l="l" r="r" t="t"/>
            <a:pathLst>
              <a:path extrusionOk="0" h="53" w="17">
                <a:moveTo>
                  <a:pt x="0" y="53"/>
                </a:moveTo>
                <a:lnTo>
                  <a:pt x="17" y="53"/>
                </a:lnTo>
                <a:lnTo>
                  <a:pt x="17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56"/>
          <p:cNvSpPr txBox="1"/>
          <p:nvPr/>
        </p:nvSpPr>
        <p:spPr>
          <a:xfrm>
            <a:off x="1765300" y="6515100"/>
            <a:ext cx="2914650" cy="198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2.8.  A program for C </a:t>
            </a:r>
            <a:r>
              <a:rPr b="0" i="0" lang="en-US" sz="1200" u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← [Α] </a:t>
            </a:r>
            <a:r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b="0" i="0" lang="en-US" sz="1200" u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 [Β].</a:t>
            </a:r>
            <a:endParaRPr/>
          </a:p>
        </p:txBody>
      </p:sp>
      <p:sp>
        <p:nvSpPr>
          <p:cNvPr id="913" name="Google Shape;913;p56"/>
          <p:cNvSpPr txBox="1"/>
          <p:nvPr/>
        </p:nvSpPr>
        <p:spPr>
          <a:xfrm>
            <a:off x="6019800" y="1828800"/>
            <a:ext cx="3016250" cy="2563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Assumptions: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One memory operand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per instruction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- 32-bit word length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Memory is byte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addressable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Full memory address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can be directly specified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in a single-word instruction</a:t>
            </a:r>
            <a:endParaRPr/>
          </a:p>
        </p:txBody>
      </p:sp>
      <p:sp>
        <p:nvSpPr>
          <p:cNvPr id="914" name="Google Shape;914;p56"/>
          <p:cNvSpPr txBox="1"/>
          <p:nvPr/>
        </p:nvSpPr>
        <p:spPr>
          <a:xfrm>
            <a:off x="6080125" y="4684712"/>
            <a:ext cx="240665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Two-phase procedure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 fetch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 execute</a:t>
            </a:r>
            <a:endParaRPr/>
          </a:p>
        </p:txBody>
      </p:sp>
      <p:sp>
        <p:nvSpPr>
          <p:cNvPr id="915" name="Google Shape;915;p56"/>
          <p:cNvSpPr txBox="1"/>
          <p:nvPr/>
        </p:nvSpPr>
        <p:spPr>
          <a:xfrm>
            <a:off x="6172200" y="5638800"/>
            <a:ext cx="13716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Page 43</a:t>
            </a:r>
            <a:endParaRPr/>
          </a:p>
        </p:txBody>
      </p:sp>
      <p:sp>
        <p:nvSpPr>
          <p:cNvPr id="916" name="Google Shape;916;p5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57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Branching</a:t>
            </a:r>
            <a:endParaRPr/>
          </a:p>
        </p:txBody>
      </p:sp>
      <p:sp>
        <p:nvSpPr>
          <p:cNvPr id="926" name="Google Shape;926;p57"/>
          <p:cNvSpPr txBox="1"/>
          <p:nvPr/>
        </p:nvSpPr>
        <p:spPr>
          <a:xfrm>
            <a:off x="3713162" y="5735637"/>
            <a:ext cx="4048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</a:t>
            </a:r>
            <a:endParaRPr/>
          </a:p>
        </p:txBody>
      </p:sp>
      <p:sp>
        <p:nvSpPr>
          <p:cNvPr id="927" name="Google Shape;927;p57"/>
          <p:cNvSpPr txBox="1"/>
          <p:nvPr/>
        </p:nvSpPr>
        <p:spPr>
          <a:xfrm>
            <a:off x="4121150" y="5735637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928" name="Google Shape;928;p57"/>
          <p:cNvSpPr txBox="1"/>
          <p:nvPr/>
        </p:nvSpPr>
        <p:spPr>
          <a:xfrm>
            <a:off x="3713162" y="4629150"/>
            <a:ext cx="50323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NUM2</a:t>
            </a:r>
            <a:endParaRPr/>
          </a:p>
        </p:txBody>
      </p:sp>
      <p:sp>
        <p:nvSpPr>
          <p:cNvPr id="929" name="Google Shape;929;p57"/>
          <p:cNvSpPr txBox="1"/>
          <p:nvPr/>
        </p:nvSpPr>
        <p:spPr>
          <a:xfrm>
            <a:off x="3713162" y="4278312"/>
            <a:ext cx="50323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NUM1</a:t>
            </a:r>
            <a:endParaRPr/>
          </a:p>
        </p:txBody>
      </p:sp>
      <p:sp>
        <p:nvSpPr>
          <p:cNvPr id="930" name="Google Shape;930;p57"/>
          <p:cNvSpPr txBox="1"/>
          <p:nvPr/>
        </p:nvSpPr>
        <p:spPr>
          <a:xfrm>
            <a:off x="5502275" y="2511425"/>
            <a:ext cx="6715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R0,SUM</a:t>
            </a:r>
            <a:endParaRPr/>
          </a:p>
        </p:txBody>
      </p:sp>
      <p:sp>
        <p:nvSpPr>
          <p:cNvPr id="931" name="Google Shape;931;p57"/>
          <p:cNvSpPr txBox="1"/>
          <p:nvPr/>
        </p:nvSpPr>
        <p:spPr>
          <a:xfrm>
            <a:off x="5502275" y="2160587"/>
            <a:ext cx="4048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</a:t>
            </a:r>
            <a:endParaRPr/>
          </a:p>
        </p:txBody>
      </p:sp>
      <p:sp>
        <p:nvSpPr>
          <p:cNvPr id="932" name="Google Shape;932;p57"/>
          <p:cNvSpPr txBox="1"/>
          <p:nvPr/>
        </p:nvSpPr>
        <p:spPr>
          <a:xfrm>
            <a:off x="5910262" y="2160587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933" name="Google Shape;933;p57"/>
          <p:cNvSpPr txBox="1"/>
          <p:nvPr/>
        </p:nvSpPr>
        <p:spPr>
          <a:xfrm>
            <a:off x="6007100" y="2160587"/>
            <a:ext cx="2762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,R0</a:t>
            </a:r>
            <a:endParaRPr/>
          </a:p>
        </p:txBody>
      </p:sp>
      <p:sp>
        <p:nvSpPr>
          <p:cNvPr id="934" name="Google Shape;934;p57"/>
          <p:cNvSpPr txBox="1"/>
          <p:nvPr/>
        </p:nvSpPr>
        <p:spPr>
          <a:xfrm>
            <a:off x="5502275" y="1054100"/>
            <a:ext cx="77946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NUM3,R0</a:t>
            </a:r>
            <a:endParaRPr/>
          </a:p>
        </p:txBody>
      </p:sp>
      <p:sp>
        <p:nvSpPr>
          <p:cNvPr id="935" name="Google Shape;935;p57"/>
          <p:cNvSpPr txBox="1"/>
          <p:nvPr/>
        </p:nvSpPr>
        <p:spPr>
          <a:xfrm>
            <a:off x="5502275" y="723900"/>
            <a:ext cx="77946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NUM2,R0</a:t>
            </a:r>
            <a:endParaRPr/>
          </a:p>
        </p:txBody>
      </p:sp>
      <p:sp>
        <p:nvSpPr>
          <p:cNvPr id="936" name="Google Shape;936;p57"/>
          <p:cNvSpPr txBox="1"/>
          <p:nvPr/>
        </p:nvSpPr>
        <p:spPr>
          <a:xfrm>
            <a:off x="5502275" y="374650"/>
            <a:ext cx="77946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NUM1,R0</a:t>
            </a:r>
            <a:endParaRPr/>
          </a:p>
        </p:txBody>
      </p:sp>
      <p:sp>
        <p:nvSpPr>
          <p:cNvPr id="937" name="Google Shape;937;p57"/>
          <p:cNvSpPr txBox="1"/>
          <p:nvPr/>
        </p:nvSpPr>
        <p:spPr>
          <a:xfrm>
            <a:off x="3203575" y="6477000"/>
            <a:ext cx="49593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2.9.   A straight-line  program for adding </a:t>
            </a: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numbers.</a:t>
            </a:r>
            <a:endParaRPr/>
          </a:p>
        </p:txBody>
      </p:sp>
      <p:sp>
        <p:nvSpPr>
          <p:cNvPr id="938" name="Google Shape;938;p57"/>
          <p:cNvSpPr txBox="1"/>
          <p:nvPr/>
        </p:nvSpPr>
        <p:spPr>
          <a:xfrm>
            <a:off x="4899025" y="1054100"/>
            <a:ext cx="3159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endParaRPr/>
          </a:p>
        </p:txBody>
      </p:sp>
      <p:sp>
        <p:nvSpPr>
          <p:cNvPr id="939" name="Google Shape;939;p57"/>
          <p:cNvSpPr txBox="1"/>
          <p:nvPr/>
        </p:nvSpPr>
        <p:spPr>
          <a:xfrm>
            <a:off x="4899025" y="723900"/>
            <a:ext cx="3159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endParaRPr/>
          </a:p>
        </p:txBody>
      </p:sp>
      <p:sp>
        <p:nvSpPr>
          <p:cNvPr id="940" name="Google Shape;940;p57"/>
          <p:cNvSpPr txBox="1"/>
          <p:nvPr/>
        </p:nvSpPr>
        <p:spPr>
          <a:xfrm>
            <a:off x="4899025" y="374650"/>
            <a:ext cx="4333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941" name="Google Shape;941;p57"/>
          <p:cNvSpPr txBox="1"/>
          <p:nvPr/>
        </p:nvSpPr>
        <p:spPr>
          <a:xfrm>
            <a:off x="3713162" y="3948112"/>
            <a:ext cx="3952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</a:t>
            </a:r>
            <a:endParaRPr/>
          </a:p>
        </p:txBody>
      </p:sp>
      <p:sp>
        <p:nvSpPr>
          <p:cNvPr id="942" name="Google Shape;942;p57"/>
          <p:cNvSpPr txBox="1"/>
          <p:nvPr/>
        </p:nvSpPr>
        <p:spPr>
          <a:xfrm>
            <a:off x="3713162" y="412750"/>
            <a:ext cx="396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cxnSp>
        <p:nvCxnSpPr>
          <p:cNvPr id="943" name="Google Shape;943;p57"/>
          <p:cNvCxnSpPr/>
          <p:nvPr/>
        </p:nvCxnSpPr>
        <p:spPr>
          <a:xfrm flipH="1">
            <a:off x="4471987" y="2452687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44" name="Google Shape;944;p57"/>
          <p:cNvCxnSpPr/>
          <p:nvPr/>
        </p:nvCxnSpPr>
        <p:spPr>
          <a:xfrm flipH="1">
            <a:off x="4471987" y="6027737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45" name="Google Shape;945;p57"/>
          <p:cNvCxnSpPr/>
          <p:nvPr/>
        </p:nvCxnSpPr>
        <p:spPr>
          <a:xfrm flipH="1" rot="10800000">
            <a:off x="4471987" y="198437"/>
            <a:ext cx="1587" cy="59451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46" name="Google Shape;946;p57"/>
          <p:cNvCxnSpPr/>
          <p:nvPr/>
        </p:nvCxnSpPr>
        <p:spPr>
          <a:xfrm flipH="1" rot="10800000">
            <a:off x="6705600" y="198437"/>
            <a:ext cx="1587" cy="59451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47" name="Google Shape;947;p57"/>
          <p:cNvCxnSpPr/>
          <p:nvPr/>
        </p:nvCxnSpPr>
        <p:spPr>
          <a:xfrm flipH="1">
            <a:off x="4471987" y="5697537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48" name="Google Shape;948;p57"/>
          <p:cNvCxnSpPr/>
          <p:nvPr/>
        </p:nvCxnSpPr>
        <p:spPr>
          <a:xfrm flipH="1">
            <a:off x="4471987" y="4900612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49" name="Google Shape;949;p57"/>
          <p:cNvCxnSpPr/>
          <p:nvPr/>
        </p:nvCxnSpPr>
        <p:spPr>
          <a:xfrm flipH="1">
            <a:off x="4471987" y="4570412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0" name="Google Shape;950;p57"/>
          <p:cNvCxnSpPr/>
          <p:nvPr/>
        </p:nvCxnSpPr>
        <p:spPr>
          <a:xfrm flipH="1">
            <a:off x="4471987" y="4240212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1" name="Google Shape;951;p57"/>
          <p:cNvCxnSpPr/>
          <p:nvPr/>
        </p:nvCxnSpPr>
        <p:spPr>
          <a:xfrm flipH="1">
            <a:off x="4471987" y="3889375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2" name="Google Shape;952;p57"/>
          <p:cNvCxnSpPr/>
          <p:nvPr/>
        </p:nvCxnSpPr>
        <p:spPr>
          <a:xfrm flipH="1">
            <a:off x="4471987" y="3113087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3" name="Google Shape;953;p57"/>
          <p:cNvCxnSpPr/>
          <p:nvPr/>
        </p:nvCxnSpPr>
        <p:spPr>
          <a:xfrm flipH="1">
            <a:off x="4471987" y="2782887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4" name="Google Shape;954;p57"/>
          <p:cNvCxnSpPr/>
          <p:nvPr/>
        </p:nvCxnSpPr>
        <p:spPr>
          <a:xfrm flipH="1">
            <a:off x="4471987" y="2103437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5" name="Google Shape;955;p57"/>
          <p:cNvCxnSpPr/>
          <p:nvPr/>
        </p:nvCxnSpPr>
        <p:spPr>
          <a:xfrm flipH="1">
            <a:off x="4471987" y="1325562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6" name="Google Shape;956;p57"/>
          <p:cNvCxnSpPr/>
          <p:nvPr/>
        </p:nvCxnSpPr>
        <p:spPr>
          <a:xfrm flipH="1">
            <a:off x="4471987" y="315912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7" name="Google Shape;957;p57"/>
          <p:cNvCxnSpPr/>
          <p:nvPr/>
        </p:nvCxnSpPr>
        <p:spPr>
          <a:xfrm flipH="1">
            <a:off x="4471987" y="665162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58" name="Google Shape;958;p57"/>
          <p:cNvCxnSpPr/>
          <p:nvPr/>
        </p:nvCxnSpPr>
        <p:spPr>
          <a:xfrm flipH="1">
            <a:off x="4471987" y="995362"/>
            <a:ext cx="2233612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959" name="Google Shape;959;p57"/>
          <p:cNvSpPr txBox="1"/>
          <p:nvPr/>
        </p:nvSpPr>
        <p:spPr>
          <a:xfrm>
            <a:off x="4899025" y="2511425"/>
            <a:ext cx="4333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960" name="Google Shape;960;p57"/>
          <p:cNvSpPr txBox="1"/>
          <p:nvPr/>
        </p:nvSpPr>
        <p:spPr>
          <a:xfrm>
            <a:off x="4899025" y="2160587"/>
            <a:ext cx="3159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endParaRPr/>
          </a:p>
        </p:txBody>
      </p:sp>
      <p:sp>
        <p:nvSpPr>
          <p:cNvPr id="961" name="Google Shape;961;p57"/>
          <p:cNvSpPr txBox="1"/>
          <p:nvPr/>
        </p:nvSpPr>
        <p:spPr>
          <a:xfrm>
            <a:off x="3713162" y="2490787"/>
            <a:ext cx="396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962" name="Google Shape;962;p57"/>
          <p:cNvSpPr txBox="1"/>
          <p:nvPr/>
        </p:nvSpPr>
        <p:spPr>
          <a:xfrm>
            <a:off x="3967162" y="2500312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3" name="Google Shape;963;p57"/>
          <p:cNvSpPr txBox="1"/>
          <p:nvPr/>
        </p:nvSpPr>
        <p:spPr>
          <a:xfrm>
            <a:off x="4064000" y="2500312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964" name="Google Shape;964;p57"/>
          <p:cNvSpPr txBox="1"/>
          <p:nvPr/>
        </p:nvSpPr>
        <p:spPr>
          <a:xfrm>
            <a:off x="3811587" y="2509837"/>
            <a:ext cx="1031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965" name="Google Shape;965;p57"/>
          <p:cNvSpPr txBox="1"/>
          <p:nvPr/>
        </p:nvSpPr>
        <p:spPr>
          <a:xfrm>
            <a:off x="3713162" y="2160587"/>
            <a:ext cx="396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966" name="Google Shape;966;p57"/>
          <p:cNvSpPr txBox="1"/>
          <p:nvPr/>
        </p:nvSpPr>
        <p:spPr>
          <a:xfrm>
            <a:off x="3967162" y="2170112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7" name="Google Shape;967;p57"/>
          <p:cNvSpPr txBox="1"/>
          <p:nvPr/>
        </p:nvSpPr>
        <p:spPr>
          <a:xfrm>
            <a:off x="4064000" y="2170112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968" name="Google Shape;968;p57"/>
          <p:cNvSpPr txBox="1"/>
          <p:nvPr/>
        </p:nvSpPr>
        <p:spPr>
          <a:xfrm>
            <a:off x="4316412" y="2170112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9" name="Google Shape;969;p57"/>
          <p:cNvSpPr txBox="1"/>
          <p:nvPr/>
        </p:nvSpPr>
        <p:spPr>
          <a:xfrm>
            <a:off x="4179887" y="2170112"/>
            <a:ext cx="5873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970" name="Google Shape;970;p57"/>
          <p:cNvSpPr txBox="1"/>
          <p:nvPr/>
        </p:nvSpPr>
        <p:spPr>
          <a:xfrm>
            <a:off x="3811587" y="2170112"/>
            <a:ext cx="1031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971" name="Google Shape;971;p57"/>
          <p:cNvSpPr txBox="1"/>
          <p:nvPr/>
        </p:nvSpPr>
        <p:spPr>
          <a:xfrm>
            <a:off x="3713162" y="1035050"/>
            <a:ext cx="396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972" name="Google Shape;972;p57"/>
          <p:cNvSpPr txBox="1"/>
          <p:nvPr/>
        </p:nvSpPr>
        <p:spPr>
          <a:xfrm>
            <a:off x="3967162" y="1035050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973" name="Google Shape;973;p57"/>
          <p:cNvSpPr txBox="1"/>
          <p:nvPr/>
        </p:nvSpPr>
        <p:spPr>
          <a:xfrm>
            <a:off x="3811587" y="1035050"/>
            <a:ext cx="1031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974" name="Google Shape;974;p57"/>
          <p:cNvSpPr txBox="1"/>
          <p:nvPr/>
        </p:nvSpPr>
        <p:spPr>
          <a:xfrm>
            <a:off x="3713162" y="704850"/>
            <a:ext cx="396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975" name="Google Shape;975;p57"/>
          <p:cNvSpPr txBox="1"/>
          <p:nvPr/>
        </p:nvSpPr>
        <p:spPr>
          <a:xfrm>
            <a:off x="3967162" y="704850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76" name="Google Shape;976;p57"/>
          <p:cNvSpPr txBox="1"/>
          <p:nvPr/>
        </p:nvSpPr>
        <p:spPr>
          <a:xfrm>
            <a:off x="3811587" y="704850"/>
            <a:ext cx="1031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977" name="Google Shape;977;p57"/>
          <p:cNvSpPr txBox="1"/>
          <p:nvPr/>
        </p:nvSpPr>
        <p:spPr>
          <a:xfrm>
            <a:off x="5430837" y="1360487"/>
            <a:ext cx="266700" cy="879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57"/>
          <p:cNvSpPr txBox="1"/>
          <p:nvPr/>
        </p:nvSpPr>
        <p:spPr>
          <a:xfrm>
            <a:off x="5421312" y="3141662"/>
            <a:ext cx="266700" cy="879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57"/>
          <p:cNvSpPr txBox="1"/>
          <p:nvPr/>
        </p:nvSpPr>
        <p:spPr>
          <a:xfrm>
            <a:off x="5440362" y="4941887"/>
            <a:ext cx="266700" cy="879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5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58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Branching</a:t>
            </a:r>
            <a:endParaRPr/>
          </a:p>
        </p:txBody>
      </p:sp>
      <p:sp>
        <p:nvSpPr>
          <p:cNvPr id="990" name="Google Shape;990;p58"/>
          <p:cNvSpPr txBox="1"/>
          <p:nvPr/>
        </p:nvSpPr>
        <p:spPr>
          <a:xfrm>
            <a:off x="6470650" y="257175"/>
            <a:ext cx="4048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N,R1</a:t>
            </a:r>
            <a:endParaRPr/>
          </a:p>
        </p:txBody>
      </p:sp>
      <p:sp>
        <p:nvSpPr>
          <p:cNvPr id="991" name="Google Shape;991;p58"/>
          <p:cNvSpPr txBox="1"/>
          <p:nvPr/>
        </p:nvSpPr>
        <p:spPr>
          <a:xfrm>
            <a:off x="5494337" y="257175"/>
            <a:ext cx="4333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992" name="Google Shape;992;p58"/>
          <p:cNvSpPr txBox="1"/>
          <p:nvPr/>
        </p:nvSpPr>
        <p:spPr>
          <a:xfrm>
            <a:off x="4340225" y="6218237"/>
            <a:ext cx="4048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</a:t>
            </a:r>
            <a:endParaRPr/>
          </a:p>
        </p:txBody>
      </p:sp>
      <p:sp>
        <p:nvSpPr>
          <p:cNvPr id="993" name="Google Shape;993;p58"/>
          <p:cNvSpPr txBox="1"/>
          <p:nvPr/>
        </p:nvSpPr>
        <p:spPr>
          <a:xfrm>
            <a:off x="4751387" y="6218237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994" name="Google Shape;994;p58"/>
          <p:cNvSpPr txBox="1"/>
          <p:nvPr/>
        </p:nvSpPr>
        <p:spPr>
          <a:xfrm>
            <a:off x="4321175" y="5105400"/>
            <a:ext cx="50323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NUM2</a:t>
            </a:r>
            <a:endParaRPr/>
          </a:p>
        </p:txBody>
      </p:sp>
      <p:sp>
        <p:nvSpPr>
          <p:cNvPr id="995" name="Google Shape;995;p58"/>
          <p:cNvSpPr txBox="1"/>
          <p:nvPr/>
        </p:nvSpPr>
        <p:spPr>
          <a:xfrm>
            <a:off x="4321175" y="4752975"/>
            <a:ext cx="50323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NUM1</a:t>
            </a:r>
            <a:endParaRPr/>
          </a:p>
        </p:txBody>
      </p:sp>
      <p:sp>
        <p:nvSpPr>
          <p:cNvPr id="996" name="Google Shape;996;p58"/>
          <p:cNvSpPr txBox="1"/>
          <p:nvPr/>
        </p:nvSpPr>
        <p:spPr>
          <a:xfrm>
            <a:off x="6470650" y="2622550"/>
            <a:ext cx="6715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R0,SUM</a:t>
            </a:r>
            <a:endParaRPr/>
          </a:p>
        </p:txBody>
      </p:sp>
      <p:sp>
        <p:nvSpPr>
          <p:cNvPr id="997" name="Google Shape;997;p58"/>
          <p:cNvSpPr txBox="1"/>
          <p:nvPr/>
        </p:nvSpPr>
        <p:spPr>
          <a:xfrm>
            <a:off x="6470650" y="1938337"/>
            <a:ext cx="2270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R1</a:t>
            </a:r>
            <a:endParaRPr/>
          </a:p>
        </p:txBody>
      </p:sp>
      <p:sp>
        <p:nvSpPr>
          <p:cNvPr id="998" name="Google Shape;998;p58"/>
          <p:cNvSpPr txBox="1"/>
          <p:nvPr/>
        </p:nvSpPr>
        <p:spPr>
          <a:xfrm>
            <a:off x="5414962" y="1449387"/>
            <a:ext cx="16144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"Next" number to R0</a:t>
            </a:r>
            <a:endParaRPr/>
          </a:p>
        </p:txBody>
      </p:sp>
      <p:sp>
        <p:nvSpPr>
          <p:cNvPr id="999" name="Google Shape;999;p58"/>
          <p:cNvSpPr txBox="1"/>
          <p:nvPr/>
        </p:nvSpPr>
        <p:spPr>
          <a:xfrm>
            <a:off x="228600" y="5105400"/>
            <a:ext cx="38258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2.10.   Using a loop to add </a:t>
            </a: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numbers.</a:t>
            </a:r>
            <a:endParaRPr/>
          </a:p>
        </p:txBody>
      </p:sp>
      <p:cxnSp>
        <p:nvCxnSpPr>
          <p:cNvPr id="1000" name="Google Shape;1000;p58"/>
          <p:cNvCxnSpPr/>
          <p:nvPr/>
        </p:nvCxnSpPr>
        <p:spPr>
          <a:xfrm flipH="1">
            <a:off x="5102225" y="6511925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1" name="Google Shape;1001;p58"/>
          <p:cNvCxnSpPr/>
          <p:nvPr/>
        </p:nvCxnSpPr>
        <p:spPr>
          <a:xfrm flipH="1">
            <a:off x="5102225" y="217487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002" name="Google Shape;1002;p58"/>
          <p:cNvSpPr txBox="1"/>
          <p:nvPr/>
        </p:nvSpPr>
        <p:spPr>
          <a:xfrm>
            <a:off x="6470650" y="2289175"/>
            <a:ext cx="4937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LOOP</a:t>
            </a:r>
            <a:endParaRPr/>
          </a:p>
        </p:txBody>
      </p:sp>
      <p:sp>
        <p:nvSpPr>
          <p:cNvPr id="1003" name="Google Shape;1003;p58"/>
          <p:cNvSpPr txBox="1"/>
          <p:nvPr/>
        </p:nvSpPr>
        <p:spPr>
          <a:xfrm>
            <a:off x="5494337" y="1938337"/>
            <a:ext cx="86677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Decrement</a:t>
            </a:r>
            <a:endParaRPr/>
          </a:p>
        </p:txBody>
      </p:sp>
      <p:sp>
        <p:nvSpPr>
          <p:cNvPr id="1004" name="Google Shape;1004;p58"/>
          <p:cNvSpPr txBox="1"/>
          <p:nvPr/>
        </p:nvSpPr>
        <p:spPr>
          <a:xfrm>
            <a:off x="5494337" y="2622550"/>
            <a:ext cx="4333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1005" name="Google Shape;1005;p58"/>
          <p:cNvSpPr txBox="1"/>
          <p:nvPr/>
        </p:nvSpPr>
        <p:spPr>
          <a:xfrm>
            <a:off x="4359275" y="920750"/>
            <a:ext cx="4937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LOOP</a:t>
            </a:r>
            <a:endParaRPr/>
          </a:p>
        </p:txBody>
      </p:sp>
      <p:cxnSp>
        <p:nvCxnSpPr>
          <p:cNvPr id="1006" name="Google Shape;1006;p58"/>
          <p:cNvCxnSpPr/>
          <p:nvPr/>
        </p:nvCxnSpPr>
        <p:spPr>
          <a:xfrm flipH="1">
            <a:off x="5102225" y="1898650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7" name="Google Shape;1007;p58"/>
          <p:cNvCxnSpPr/>
          <p:nvPr/>
        </p:nvCxnSpPr>
        <p:spPr>
          <a:xfrm flipH="1" rot="10800000">
            <a:off x="5102225" y="1449387"/>
            <a:ext cx="1587" cy="518001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8" name="Google Shape;1008;p58"/>
          <p:cNvCxnSpPr/>
          <p:nvPr/>
        </p:nvCxnSpPr>
        <p:spPr>
          <a:xfrm flipH="1" rot="10800000">
            <a:off x="5102225" y="100012"/>
            <a:ext cx="1587" cy="1231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9" name="Google Shape;1009;p58"/>
          <p:cNvCxnSpPr/>
          <p:nvPr/>
        </p:nvCxnSpPr>
        <p:spPr>
          <a:xfrm flipH="1" rot="10800000">
            <a:off x="7370762" y="1449387"/>
            <a:ext cx="1587" cy="518001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0" name="Google Shape;1010;p58"/>
          <p:cNvCxnSpPr/>
          <p:nvPr/>
        </p:nvCxnSpPr>
        <p:spPr>
          <a:xfrm flipH="1" rot="10800000">
            <a:off x="7370762" y="100012"/>
            <a:ext cx="1587" cy="1231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1" name="Google Shape;1011;p58"/>
          <p:cNvCxnSpPr/>
          <p:nvPr/>
        </p:nvCxnSpPr>
        <p:spPr>
          <a:xfrm flipH="1">
            <a:off x="5005387" y="1390650"/>
            <a:ext cx="214312" cy="1174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2" name="Google Shape;1012;p58"/>
          <p:cNvCxnSpPr/>
          <p:nvPr/>
        </p:nvCxnSpPr>
        <p:spPr>
          <a:xfrm flipH="1">
            <a:off x="5005387" y="1292225"/>
            <a:ext cx="214312" cy="9842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3" name="Google Shape;1013;p58"/>
          <p:cNvCxnSpPr/>
          <p:nvPr/>
        </p:nvCxnSpPr>
        <p:spPr>
          <a:xfrm flipH="1">
            <a:off x="7253287" y="1390650"/>
            <a:ext cx="214312" cy="1174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4" name="Google Shape;1014;p58"/>
          <p:cNvCxnSpPr/>
          <p:nvPr/>
        </p:nvCxnSpPr>
        <p:spPr>
          <a:xfrm flipH="1">
            <a:off x="7253287" y="1292225"/>
            <a:ext cx="214312" cy="9842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5" name="Google Shape;1015;p58"/>
          <p:cNvCxnSpPr/>
          <p:nvPr/>
        </p:nvCxnSpPr>
        <p:spPr>
          <a:xfrm flipH="1">
            <a:off x="5102225" y="550862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6" name="Google Shape;1016;p58"/>
          <p:cNvCxnSpPr/>
          <p:nvPr/>
        </p:nvCxnSpPr>
        <p:spPr>
          <a:xfrm flipH="1">
            <a:off x="5102225" y="882650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7" name="Google Shape;1017;p58"/>
          <p:cNvCxnSpPr/>
          <p:nvPr/>
        </p:nvCxnSpPr>
        <p:spPr>
          <a:xfrm flipH="1">
            <a:off x="5102225" y="2251075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8" name="Google Shape;1018;p58"/>
          <p:cNvCxnSpPr/>
          <p:nvPr/>
        </p:nvCxnSpPr>
        <p:spPr>
          <a:xfrm flipH="1">
            <a:off x="5102225" y="2582862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19" name="Google Shape;1019;p58"/>
          <p:cNvCxnSpPr/>
          <p:nvPr/>
        </p:nvCxnSpPr>
        <p:spPr>
          <a:xfrm flipH="1">
            <a:off x="5102225" y="2916237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20" name="Google Shape;1020;p58"/>
          <p:cNvCxnSpPr/>
          <p:nvPr/>
        </p:nvCxnSpPr>
        <p:spPr>
          <a:xfrm flipH="1">
            <a:off x="5102225" y="3248025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21" name="Google Shape;1021;p58"/>
          <p:cNvCxnSpPr/>
          <p:nvPr/>
        </p:nvCxnSpPr>
        <p:spPr>
          <a:xfrm flipH="1">
            <a:off x="5102225" y="4049712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22" name="Google Shape;1022;p58"/>
          <p:cNvCxnSpPr/>
          <p:nvPr/>
        </p:nvCxnSpPr>
        <p:spPr>
          <a:xfrm flipH="1">
            <a:off x="5102225" y="4381500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23" name="Google Shape;1023;p58"/>
          <p:cNvCxnSpPr/>
          <p:nvPr/>
        </p:nvCxnSpPr>
        <p:spPr>
          <a:xfrm flipH="1">
            <a:off x="5102225" y="4713287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24" name="Google Shape;1024;p58"/>
          <p:cNvCxnSpPr/>
          <p:nvPr/>
        </p:nvCxnSpPr>
        <p:spPr>
          <a:xfrm flipH="1">
            <a:off x="5102225" y="5065712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25" name="Google Shape;1025;p58"/>
          <p:cNvCxnSpPr/>
          <p:nvPr/>
        </p:nvCxnSpPr>
        <p:spPr>
          <a:xfrm flipH="1">
            <a:off x="5102225" y="5397500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026" name="Google Shape;1026;p58"/>
          <p:cNvSpPr txBox="1"/>
          <p:nvPr/>
        </p:nvSpPr>
        <p:spPr>
          <a:xfrm>
            <a:off x="3578225" y="1684337"/>
            <a:ext cx="33496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loop</a:t>
            </a:r>
            <a:endParaRPr/>
          </a:p>
        </p:txBody>
      </p:sp>
      <p:sp>
        <p:nvSpPr>
          <p:cNvPr id="1027" name="Google Shape;1027;p58"/>
          <p:cNvSpPr txBox="1"/>
          <p:nvPr/>
        </p:nvSpPr>
        <p:spPr>
          <a:xfrm>
            <a:off x="3402012" y="1468437"/>
            <a:ext cx="679450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</a:t>
            </a:r>
            <a:endParaRPr/>
          </a:p>
        </p:txBody>
      </p:sp>
      <p:sp>
        <p:nvSpPr>
          <p:cNvPr id="1028" name="Google Shape;1028;p58"/>
          <p:cNvSpPr txBox="1"/>
          <p:nvPr/>
        </p:nvSpPr>
        <p:spPr>
          <a:xfrm>
            <a:off x="5414962" y="1096962"/>
            <a:ext cx="169386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Determine address of</a:t>
            </a:r>
            <a:endParaRPr/>
          </a:p>
        </p:txBody>
      </p:sp>
      <p:sp>
        <p:nvSpPr>
          <p:cNvPr id="1029" name="Google Shape;1029;p58"/>
          <p:cNvSpPr txBox="1"/>
          <p:nvPr/>
        </p:nvSpPr>
        <p:spPr>
          <a:xfrm>
            <a:off x="5414962" y="1273175"/>
            <a:ext cx="18303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"Next" number and add</a:t>
            </a:r>
            <a:endParaRPr/>
          </a:p>
        </p:txBody>
      </p:sp>
      <p:sp>
        <p:nvSpPr>
          <p:cNvPr id="1030" name="Google Shape;1030;p58"/>
          <p:cNvSpPr txBox="1"/>
          <p:nvPr/>
        </p:nvSpPr>
        <p:spPr>
          <a:xfrm>
            <a:off x="4321175" y="4421187"/>
            <a:ext cx="1285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1031" name="Google Shape;1031;p58"/>
          <p:cNvSpPr txBox="1"/>
          <p:nvPr/>
        </p:nvSpPr>
        <p:spPr>
          <a:xfrm>
            <a:off x="4321175" y="4087812"/>
            <a:ext cx="3952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</a:t>
            </a:r>
            <a:endParaRPr/>
          </a:p>
        </p:txBody>
      </p:sp>
      <p:sp>
        <p:nvSpPr>
          <p:cNvPr id="1032" name="Google Shape;1032;p58"/>
          <p:cNvSpPr txBox="1"/>
          <p:nvPr/>
        </p:nvSpPr>
        <p:spPr>
          <a:xfrm>
            <a:off x="6197600" y="4421187"/>
            <a:ext cx="98425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1033" name="Google Shape;1033;p58"/>
          <p:cNvSpPr txBox="1"/>
          <p:nvPr/>
        </p:nvSpPr>
        <p:spPr>
          <a:xfrm>
            <a:off x="6470650" y="588962"/>
            <a:ext cx="22701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</a:t>
            </a:r>
            <a:endParaRPr/>
          </a:p>
        </p:txBody>
      </p:sp>
      <p:sp>
        <p:nvSpPr>
          <p:cNvPr id="1034" name="Google Shape;1034;p58"/>
          <p:cNvSpPr txBox="1"/>
          <p:nvPr/>
        </p:nvSpPr>
        <p:spPr>
          <a:xfrm>
            <a:off x="5494337" y="588962"/>
            <a:ext cx="423862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Clear</a:t>
            </a:r>
            <a:endParaRPr/>
          </a:p>
        </p:txBody>
      </p:sp>
      <p:sp>
        <p:nvSpPr>
          <p:cNvPr id="1035" name="Google Shape;1035;p58"/>
          <p:cNvSpPr/>
          <p:nvPr/>
        </p:nvSpPr>
        <p:spPr>
          <a:xfrm>
            <a:off x="4125912" y="901700"/>
            <a:ext cx="96837" cy="820737"/>
          </a:xfrm>
          <a:custGeom>
            <a:rect b="b" l="l" r="r" t="t"/>
            <a:pathLst>
              <a:path extrusionOk="0" h="42" w="5">
                <a:moveTo>
                  <a:pt x="5" y="0"/>
                </a:moveTo>
                <a:lnTo>
                  <a:pt x="4" y="1"/>
                </a:lnTo>
                <a:lnTo>
                  <a:pt x="3" y="1"/>
                </a:lnTo>
                <a:lnTo>
                  <a:pt x="3" y="2"/>
                </a:lnTo>
                <a:lnTo>
                  <a:pt x="2" y="2"/>
                </a:lnTo>
                <a:lnTo>
                  <a:pt x="2" y="3"/>
                </a:lnTo>
                <a:lnTo>
                  <a:pt x="2" y="10"/>
                </a:lnTo>
                <a:lnTo>
                  <a:pt x="2" y="21"/>
                </a:lnTo>
                <a:lnTo>
                  <a:pt x="2" y="31"/>
                </a:lnTo>
                <a:lnTo>
                  <a:pt x="2" y="39"/>
                </a:lnTo>
                <a:lnTo>
                  <a:pt x="2" y="40"/>
                </a:lnTo>
                <a:lnTo>
                  <a:pt x="2" y="41"/>
                </a:lnTo>
                <a:lnTo>
                  <a:pt x="1" y="41"/>
                </a:lnTo>
                <a:lnTo>
                  <a:pt x="0" y="42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58"/>
          <p:cNvSpPr/>
          <p:nvPr/>
        </p:nvSpPr>
        <p:spPr>
          <a:xfrm>
            <a:off x="4125912" y="1722437"/>
            <a:ext cx="96837" cy="822325"/>
          </a:xfrm>
          <a:custGeom>
            <a:rect b="b" l="l" r="r" t="t"/>
            <a:pathLst>
              <a:path extrusionOk="0" h="42" w="5">
                <a:moveTo>
                  <a:pt x="5" y="42"/>
                </a:moveTo>
                <a:lnTo>
                  <a:pt x="4" y="41"/>
                </a:lnTo>
                <a:lnTo>
                  <a:pt x="3" y="40"/>
                </a:lnTo>
                <a:lnTo>
                  <a:pt x="2" y="40"/>
                </a:lnTo>
                <a:lnTo>
                  <a:pt x="2" y="39"/>
                </a:lnTo>
                <a:lnTo>
                  <a:pt x="2" y="31"/>
                </a:lnTo>
                <a:lnTo>
                  <a:pt x="2" y="21"/>
                </a:lnTo>
                <a:lnTo>
                  <a:pt x="2" y="10"/>
                </a:lnTo>
                <a:lnTo>
                  <a:pt x="2" y="3"/>
                </a:lnTo>
                <a:lnTo>
                  <a:pt x="2" y="2"/>
                </a:lnTo>
                <a:lnTo>
                  <a:pt x="2" y="1"/>
                </a:lnTo>
                <a:lnTo>
                  <a:pt x="1" y="1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58"/>
          <p:cNvSpPr/>
          <p:nvPr/>
        </p:nvSpPr>
        <p:spPr>
          <a:xfrm>
            <a:off x="6237287" y="3502025"/>
            <a:ext cx="19050" cy="19050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58"/>
          <p:cNvSpPr/>
          <p:nvPr/>
        </p:nvSpPr>
        <p:spPr>
          <a:xfrm>
            <a:off x="6237287" y="3638550"/>
            <a:ext cx="19050" cy="19050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58"/>
          <p:cNvSpPr/>
          <p:nvPr/>
        </p:nvSpPr>
        <p:spPr>
          <a:xfrm>
            <a:off x="6237287" y="3775075"/>
            <a:ext cx="19050" cy="2063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58"/>
          <p:cNvSpPr/>
          <p:nvPr/>
        </p:nvSpPr>
        <p:spPr>
          <a:xfrm>
            <a:off x="6237287" y="5672137"/>
            <a:ext cx="19050" cy="19050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58"/>
          <p:cNvSpPr/>
          <p:nvPr/>
        </p:nvSpPr>
        <p:spPr>
          <a:xfrm>
            <a:off x="6237287" y="5789612"/>
            <a:ext cx="19050" cy="19050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58"/>
          <p:cNvSpPr/>
          <p:nvPr/>
        </p:nvSpPr>
        <p:spPr>
          <a:xfrm>
            <a:off x="6237287" y="5926137"/>
            <a:ext cx="19050" cy="19050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58"/>
          <p:cNvSpPr txBox="1"/>
          <p:nvPr/>
        </p:nvSpPr>
        <p:spPr>
          <a:xfrm>
            <a:off x="5494337" y="2289175"/>
            <a:ext cx="763587" cy="21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Branch&gt;0</a:t>
            </a:r>
            <a:endParaRPr/>
          </a:p>
        </p:txBody>
      </p:sp>
      <p:sp>
        <p:nvSpPr>
          <p:cNvPr id="1044" name="Google Shape;1044;p58"/>
          <p:cNvSpPr txBox="1"/>
          <p:nvPr/>
        </p:nvSpPr>
        <p:spPr>
          <a:xfrm>
            <a:off x="6130925" y="3281362"/>
            <a:ext cx="393700" cy="6762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045" name="Google Shape;1045;p58"/>
          <p:cNvSpPr txBox="1"/>
          <p:nvPr/>
        </p:nvSpPr>
        <p:spPr>
          <a:xfrm>
            <a:off x="6130925" y="5427662"/>
            <a:ext cx="393700" cy="6762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cxnSp>
        <p:nvCxnSpPr>
          <p:cNvPr id="1046" name="Google Shape;1046;p58"/>
          <p:cNvCxnSpPr/>
          <p:nvPr/>
        </p:nvCxnSpPr>
        <p:spPr>
          <a:xfrm flipH="1">
            <a:off x="5102225" y="6180137"/>
            <a:ext cx="226853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047" name="Google Shape;1047;p58"/>
          <p:cNvSpPr txBox="1"/>
          <p:nvPr/>
        </p:nvSpPr>
        <p:spPr>
          <a:xfrm>
            <a:off x="669925" y="2322512"/>
            <a:ext cx="15557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Branch target</a:t>
            </a:r>
            <a:endParaRPr/>
          </a:p>
        </p:txBody>
      </p:sp>
      <p:sp>
        <p:nvSpPr>
          <p:cNvPr id="1048" name="Google Shape;1048;p58"/>
          <p:cNvSpPr txBox="1"/>
          <p:nvPr/>
        </p:nvSpPr>
        <p:spPr>
          <a:xfrm>
            <a:off x="685800" y="2971800"/>
            <a:ext cx="2089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Conditional branch</a:t>
            </a:r>
            <a:endParaRPr/>
          </a:p>
        </p:txBody>
      </p:sp>
      <p:sp>
        <p:nvSpPr>
          <p:cNvPr id="1049" name="Google Shape;1049;p5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59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Condition Codes</a:t>
            </a:r>
            <a:endParaRPr/>
          </a:p>
        </p:txBody>
      </p:sp>
      <p:sp>
        <p:nvSpPr>
          <p:cNvPr id="1059" name="Google Shape;1059;p59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Condition code flags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Condition code register / status register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(negative)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 (zero)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(overflow)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 (carry)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Different instructions affect different flags</a:t>
            </a:r>
            <a:endParaRPr/>
          </a:p>
        </p:txBody>
      </p:sp>
      <p:sp>
        <p:nvSpPr>
          <p:cNvPr id="1060" name="Google Shape;1060;p5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60"/>
          <p:cNvSpPr txBox="1"/>
          <p:nvPr>
            <p:ph idx="4294967295"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100"/>
              <a:buFont typeface="Arial"/>
              <a:buNone/>
            </a:pPr>
            <a:r>
              <a:rPr b="1" i="0" lang="en-US" sz="6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070" name="Google Shape;1070;p60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6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61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Generating Memory Addresses</a:t>
            </a:r>
            <a:endParaRPr/>
          </a:p>
        </p:txBody>
      </p:sp>
      <p:sp>
        <p:nvSpPr>
          <p:cNvPr id="1081" name="Google Shape;1081;p61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specify the address of branch target?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we give the memory operand address directly in a single Add instruction in the loop?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a register to hold the address of NUM1; then increment by 4 on each pass through the loop.</a:t>
            </a:r>
            <a:endParaRPr/>
          </a:p>
        </p:txBody>
      </p:sp>
      <p:sp>
        <p:nvSpPr>
          <p:cNvPr id="1082" name="Google Shape;1082;p6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62"/>
          <p:cNvSpPr txBox="1"/>
          <p:nvPr>
            <p:ph idx="4294967295" type="title"/>
          </p:nvPr>
        </p:nvSpPr>
        <p:spPr>
          <a:xfrm>
            <a:off x="457200" y="122237"/>
            <a:ext cx="7543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088" name="Google Shape;1088;p62"/>
          <p:cNvSpPr txBox="1"/>
          <p:nvPr>
            <p:ph idx="4294967295" type="body"/>
          </p:nvPr>
        </p:nvSpPr>
        <p:spPr>
          <a:xfrm>
            <a:off x="431800" y="1089025"/>
            <a:ext cx="8280400" cy="495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Implementation of variables and constants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Register Addressing Mode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the operand is the contents of a processor register.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Absolute or Direct Addressing Mode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the operand is in a memory location; the address of this location is given explicitly in the instruction.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Immediate Addressing Mode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the operand is given explicitly in the instruction. </a:t>
            </a:r>
            <a:endParaRPr/>
          </a:p>
        </p:txBody>
      </p:sp>
      <p:cxnSp>
        <p:nvCxnSpPr>
          <p:cNvPr id="1089" name="Google Shape;1089;p62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090" name="Google Shape;1090;p6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63"/>
          <p:cNvSpPr txBox="1"/>
          <p:nvPr>
            <p:ph idx="4294967295" type="title"/>
          </p:nvPr>
        </p:nvSpPr>
        <p:spPr>
          <a:xfrm>
            <a:off x="457200" y="122237"/>
            <a:ext cx="7543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096" name="Google Shape;1096;p63"/>
          <p:cNvSpPr txBox="1"/>
          <p:nvPr>
            <p:ph idx="4294967295" type="body"/>
          </p:nvPr>
        </p:nvSpPr>
        <p:spPr>
          <a:xfrm>
            <a:off x="431800" y="1089025"/>
            <a:ext cx="8280400" cy="495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Pointers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Register Indirect Addressing Mode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one of the register in the instruction holds the address of the operand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EA=[Ri]    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 startAt="2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Indirect Addressing Mode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the effective address of the operand is the memory location whose address appears in the instruction 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EA=[LOC]           </a:t>
            </a:r>
            <a:endParaRPr/>
          </a:p>
        </p:txBody>
      </p:sp>
      <p:cxnSp>
        <p:nvCxnSpPr>
          <p:cNvPr id="1097" name="Google Shape;1097;p63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098" name="Google Shape;1098;p6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64"/>
          <p:cNvSpPr txBox="1"/>
          <p:nvPr>
            <p:ph idx="4294967295" type="title"/>
          </p:nvPr>
        </p:nvSpPr>
        <p:spPr>
          <a:xfrm>
            <a:off x="457200" y="122237"/>
            <a:ext cx="7543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104" name="Google Shape;1104;p64"/>
          <p:cNvSpPr txBox="1"/>
          <p:nvPr>
            <p:ph idx="4294967295" type="body"/>
          </p:nvPr>
        </p:nvSpPr>
        <p:spPr>
          <a:xfrm>
            <a:off x="457200" y="990600"/>
            <a:ext cx="8229600" cy="1960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Indirect Address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Indicate the memory location that holds the address of the memory location that holds the data</a:t>
            </a:r>
            <a:endParaRPr/>
          </a:p>
        </p:txBody>
      </p:sp>
      <p:sp>
        <p:nvSpPr>
          <p:cNvPr id="1105" name="Google Shape;1105;p64"/>
          <p:cNvSpPr txBox="1"/>
          <p:nvPr/>
        </p:nvSpPr>
        <p:spPr>
          <a:xfrm>
            <a:off x="3851275" y="2889250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 = </a:t>
            </a:r>
            <a:r>
              <a:rPr b="1" i="0" lang="en-US" sz="20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101</a:t>
            </a:r>
            <a:endParaRPr/>
          </a:p>
        </p:txBody>
      </p:sp>
      <p:cxnSp>
        <p:nvCxnSpPr>
          <p:cNvPr id="1106" name="Google Shape;1106;p64"/>
          <p:cNvCxnSpPr/>
          <p:nvPr/>
        </p:nvCxnSpPr>
        <p:spPr>
          <a:xfrm flipH="1" rot="-5400000">
            <a:off x="5028375" y="3345687"/>
            <a:ext cx="1262100" cy="708000"/>
          </a:xfrm>
          <a:prstGeom prst="curvedConnector3">
            <a:avLst>
              <a:gd fmla="val 0" name="adj1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grpSp>
        <p:nvGrpSpPr>
          <p:cNvPr id="1107" name="Google Shape;1107;p64"/>
          <p:cNvGrpSpPr/>
          <p:nvPr/>
        </p:nvGrpSpPr>
        <p:grpSpPr>
          <a:xfrm>
            <a:off x="6011862" y="2528887"/>
            <a:ext cx="2341562" cy="3779837"/>
            <a:chOff x="3787" y="1593"/>
            <a:chExt cx="1475" cy="2381"/>
          </a:xfrm>
        </p:grpSpPr>
        <p:sp>
          <p:nvSpPr>
            <p:cNvPr id="1108" name="Google Shape;1108;p64"/>
            <p:cNvSpPr/>
            <p:nvPr/>
          </p:nvSpPr>
          <p:spPr>
            <a:xfrm>
              <a:off x="4127" y="1818"/>
              <a:ext cx="1135" cy="2156"/>
            </a:xfrm>
            <a:prstGeom prst="cube">
              <a:avLst>
                <a:gd fmla="val 2055" name="adj"/>
              </a:avLst>
            </a:prstGeom>
            <a:solidFill>
              <a:srgbClr val="E6E6E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64"/>
            <p:cNvSpPr txBox="1"/>
            <p:nvPr/>
          </p:nvSpPr>
          <p:spPr>
            <a:xfrm>
              <a:off x="3787" y="2387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100</a:t>
              </a:r>
              <a:endParaRPr/>
            </a:p>
          </p:txBody>
        </p:sp>
        <p:sp>
          <p:nvSpPr>
            <p:cNvPr id="1110" name="Google Shape;1110;p64"/>
            <p:cNvSpPr txBox="1"/>
            <p:nvPr/>
          </p:nvSpPr>
          <p:spPr>
            <a:xfrm>
              <a:off x="3788" y="2614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101</a:t>
              </a:r>
              <a:endParaRPr/>
            </a:p>
          </p:txBody>
        </p:sp>
        <p:sp>
          <p:nvSpPr>
            <p:cNvPr id="1111" name="Google Shape;1111;p64"/>
            <p:cNvSpPr txBox="1"/>
            <p:nvPr/>
          </p:nvSpPr>
          <p:spPr>
            <a:xfrm>
              <a:off x="3789" y="284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102</a:t>
              </a:r>
              <a:endParaRPr/>
            </a:p>
          </p:txBody>
        </p:sp>
        <p:sp>
          <p:nvSpPr>
            <p:cNvPr id="1112" name="Google Shape;1112;p64"/>
            <p:cNvSpPr txBox="1"/>
            <p:nvPr/>
          </p:nvSpPr>
          <p:spPr>
            <a:xfrm>
              <a:off x="3790" y="3068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103</a:t>
              </a:r>
              <a:endParaRPr/>
            </a:p>
          </p:txBody>
        </p:sp>
        <p:sp>
          <p:nvSpPr>
            <p:cNvPr id="1113" name="Google Shape;1113;p64"/>
            <p:cNvSpPr txBox="1"/>
            <p:nvPr/>
          </p:nvSpPr>
          <p:spPr>
            <a:xfrm>
              <a:off x="3791" y="329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104</a:t>
              </a:r>
              <a:endParaRPr/>
            </a:p>
          </p:txBody>
        </p:sp>
        <p:cxnSp>
          <p:nvCxnSpPr>
            <p:cNvPr id="1114" name="Google Shape;1114;p64"/>
            <p:cNvCxnSpPr/>
            <p:nvPr/>
          </p:nvCxnSpPr>
          <p:spPr>
            <a:xfrm>
              <a:off x="4127" y="2385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15" name="Google Shape;1115;p64"/>
            <p:cNvCxnSpPr/>
            <p:nvPr/>
          </p:nvCxnSpPr>
          <p:spPr>
            <a:xfrm>
              <a:off x="4127" y="2611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16" name="Google Shape;1116;p64"/>
            <p:cNvCxnSpPr/>
            <p:nvPr/>
          </p:nvCxnSpPr>
          <p:spPr>
            <a:xfrm>
              <a:off x="4127" y="2837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17" name="Google Shape;1117;p64"/>
            <p:cNvCxnSpPr/>
            <p:nvPr/>
          </p:nvCxnSpPr>
          <p:spPr>
            <a:xfrm>
              <a:off x="4127" y="3063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18" name="Google Shape;1118;p64"/>
            <p:cNvCxnSpPr/>
            <p:nvPr/>
          </p:nvCxnSpPr>
          <p:spPr>
            <a:xfrm>
              <a:off x="4127" y="3289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19" name="Google Shape;1119;p64"/>
            <p:cNvCxnSpPr/>
            <p:nvPr/>
          </p:nvCxnSpPr>
          <p:spPr>
            <a:xfrm>
              <a:off x="4127" y="3515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120" name="Google Shape;1120;p64"/>
            <p:cNvSpPr/>
            <p:nvPr/>
          </p:nvSpPr>
          <p:spPr>
            <a:xfrm>
              <a:off x="4127" y="1593"/>
              <a:ext cx="1134" cy="22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l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FF00"/>
                  </a:solidFill>
                  <a:latin typeface="Arial Black"/>
                </a:rPr>
                <a:t>Memory </a:t>
              </a:r>
            </a:p>
          </p:txBody>
        </p:sp>
      </p:grpSp>
      <p:sp>
        <p:nvSpPr>
          <p:cNvPr id="1121" name="Google Shape;1121;p64"/>
          <p:cNvSpPr txBox="1"/>
          <p:nvPr/>
        </p:nvSpPr>
        <p:spPr>
          <a:xfrm>
            <a:off x="6551612" y="4149725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0  1  0  4</a:t>
            </a:r>
            <a:endParaRPr/>
          </a:p>
        </p:txBody>
      </p:sp>
      <p:cxnSp>
        <p:nvCxnSpPr>
          <p:cNvPr id="1122" name="Google Shape;1122;p64"/>
          <p:cNvCxnSpPr/>
          <p:nvPr/>
        </p:nvCxnSpPr>
        <p:spPr>
          <a:xfrm flipH="1">
            <a:off x="6018149" y="4330700"/>
            <a:ext cx="2154300" cy="1081200"/>
          </a:xfrm>
          <a:prstGeom prst="curvedConnector5">
            <a:avLst>
              <a:gd fmla="val -4648" name="adj1"/>
              <a:gd fmla="val 9482" name="adj2"/>
              <a:gd fmla="val 25944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123" name="Google Shape;1123;p64"/>
          <p:cNvSpPr txBox="1"/>
          <p:nvPr/>
        </p:nvSpPr>
        <p:spPr>
          <a:xfrm>
            <a:off x="6551612" y="5229225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 1  0  A</a:t>
            </a:r>
            <a:endParaRPr/>
          </a:p>
        </p:txBody>
      </p:sp>
      <p:cxnSp>
        <p:nvCxnSpPr>
          <p:cNvPr id="1124" name="Google Shape;1124;p64"/>
          <p:cNvCxnSpPr/>
          <p:nvPr/>
        </p:nvCxnSpPr>
        <p:spPr>
          <a:xfrm rot="5400000">
            <a:off x="6902549" y="6038838"/>
            <a:ext cx="900000" cy="1500"/>
          </a:xfrm>
          <a:prstGeom prst="curvedConnector3">
            <a:avLst>
              <a:gd fmla="val 10782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med" w="med" type="none"/>
            <a:tailEnd len="lg" w="lg" type="triangle"/>
          </a:ln>
        </p:spPr>
      </p:cxnSp>
      <p:cxnSp>
        <p:nvCxnSpPr>
          <p:cNvPr id="1125" name="Google Shape;1125;p64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126" name="Google Shape;1126;p6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65"/>
          <p:cNvSpPr txBox="1"/>
          <p:nvPr>
            <p:ph idx="4294967295" type="title"/>
          </p:nvPr>
        </p:nvSpPr>
        <p:spPr>
          <a:xfrm>
            <a:off x="457200" y="122237"/>
            <a:ext cx="7543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132" name="Google Shape;1132;p65"/>
          <p:cNvSpPr txBox="1"/>
          <p:nvPr>
            <p:ph idx="4294967295" type="body"/>
          </p:nvPr>
        </p:nvSpPr>
        <p:spPr>
          <a:xfrm>
            <a:off x="431800" y="1089025"/>
            <a:ext cx="8712200" cy="495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Arrays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Indexed Addressing Mode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the EA of the operand is generated by adding a constant value to the contents of a register              X(Ri) =&gt;  EA = [Ri] + X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Base with Index :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(Ri,Rj) =&gt; EA = [Ri] + [Rj]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Base with index and Offset :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X(Ri,Rj) =&gt; EA = [Ri] + [Rj] + X</a:t>
            </a:r>
            <a:endParaRPr/>
          </a:p>
        </p:txBody>
      </p:sp>
      <p:cxnSp>
        <p:nvCxnSpPr>
          <p:cNvPr id="1133" name="Google Shape;1133;p65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134" name="Google Shape;1134;p6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66"/>
          <p:cNvSpPr txBox="1"/>
          <p:nvPr>
            <p:ph idx="4294967295" type="title"/>
          </p:nvPr>
        </p:nvSpPr>
        <p:spPr>
          <a:xfrm>
            <a:off x="457200" y="122237"/>
            <a:ext cx="75438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140" name="Google Shape;1140;p66"/>
          <p:cNvSpPr txBox="1"/>
          <p:nvPr>
            <p:ph idx="4294967295" type="body"/>
          </p:nvPr>
        </p:nvSpPr>
        <p:spPr>
          <a:xfrm>
            <a:off x="0" y="990600"/>
            <a:ext cx="8229600" cy="144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Indexed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1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Index Register + Relative Addr</a:t>
            </a:r>
            <a:endParaRPr/>
          </a:p>
        </p:txBody>
      </p:sp>
      <p:grpSp>
        <p:nvGrpSpPr>
          <p:cNvPr id="1141" name="Google Shape;1141;p66"/>
          <p:cNvGrpSpPr/>
          <p:nvPr/>
        </p:nvGrpSpPr>
        <p:grpSpPr>
          <a:xfrm>
            <a:off x="6011862" y="1268412"/>
            <a:ext cx="2341562" cy="5040312"/>
            <a:chOff x="3787" y="799"/>
            <a:chExt cx="1475" cy="3175"/>
          </a:xfrm>
        </p:grpSpPr>
        <p:sp>
          <p:nvSpPr>
            <p:cNvPr id="1142" name="Google Shape;1142;p66"/>
            <p:cNvSpPr/>
            <p:nvPr/>
          </p:nvSpPr>
          <p:spPr>
            <a:xfrm>
              <a:off x="4127" y="1026"/>
              <a:ext cx="1135" cy="2948"/>
            </a:xfrm>
            <a:prstGeom prst="cube">
              <a:avLst>
                <a:gd fmla="val 2398" name="adj"/>
              </a:avLst>
            </a:prstGeom>
            <a:solidFill>
              <a:srgbClr val="E6E6E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66"/>
            <p:cNvSpPr txBox="1"/>
            <p:nvPr/>
          </p:nvSpPr>
          <p:spPr>
            <a:xfrm>
              <a:off x="3787" y="2387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100</a:t>
              </a:r>
              <a:endParaRPr/>
            </a:p>
          </p:txBody>
        </p:sp>
        <p:sp>
          <p:nvSpPr>
            <p:cNvPr id="1144" name="Google Shape;1144;p66"/>
            <p:cNvSpPr txBox="1"/>
            <p:nvPr/>
          </p:nvSpPr>
          <p:spPr>
            <a:xfrm>
              <a:off x="3788" y="2614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101</a:t>
              </a:r>
              <a:endParaRPr/>
            </a:p>
          </p:txBody>
        </p:sp>
        <p:sp>
          <p:nvSpPr>
            <p:cNvPr id="1145" name="Google Shape;1145;p66"/>
            <p:cNvSpPr txBox="1"/>
            <p:nvPr/>
          </p:nvSpPr>
          <p:spPr>
            <a:xfrm>
              <a:off x="3789" y="284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102</a:t>
              </a:r>
              <a:endParaRPr/>
            </a:p>
          </p:txBody>
        </p:sp>
        <p:sp>
          <p:nvSpPr>
            <p:cNvPr id="1146" name="Google Shape;1146;p66"/>
            <p:cNvSpPr txBox="1"/>
            <p:nvPr/>
          </p:nvSpPr>
          <p:spPr>
            <a:xfrm>
              <a:off x="3790" y="3068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103</a:t>
              </a:r>
              <a:endParaRPr/>
            </a:p>
          </p:txBody>
        </p:sp>
        <p:sp>
          <p:nvSpPr>
            <p:cNvPr id="1147" name="Google Shape;1147;p66"/>
            <p:cNvSpPr txBox="1"/>
            <p:nvPr/>
          </p:nvSpPr>
          <p:spPr>
            <a:xfrm>
              <a:off x="3791" y="329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104</a:t>
              </a:r>
              <a:endParaRPr/>
            </a:p>
          </p:txBody>
        </p:sp>
        <p:cxnSp>
          <p:nvCxnSpPr>
            <p:cNvPr id="1148" name="Google Shape;1148;p66"/>
            <p:cNvCxnSpPr/>
            <p:nvPr/>
          </p:nvCxnSpPr>
          <p:spPr>
            <a:xfrm>
              <a:off x="4127" y="2385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49" name="Google Shape;1149;p66"/>
            <p:cNvCxnSpPr/>
            <p:nvPr/>
          </p:nvCxnSpPr>
          <p:spPr>
            <a:xfrm>
              <a:off x="4127" y="2611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50" name="Google Shape;1150;p66"/>
            <p:cNvCxnSpPr/>
            <p:nvPr/>
          </p:nvCxnSpPr>
          <p:spPr>
            <a:xfrm>
              <a:off x="4127" y="2837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51" name="Google Shape;1151;p66"/>
            <p:cNvCxnSpPr/>
            <p:nvPr/>
          </p:nvCxnSpPr>
          <p:spPr>
            <a:xfrm>
              <a:off x="4127" y="3063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52" name="Google Shape;1152;p66"/>
            <p:cNvCxnSpPr/>
            <p:nvPr/>
          </p:nvCxnSpPr>
          <p:spPr>
            <a:xfrm>
              <a:off x="4127" y="3289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53" name="Google Shape;1153;p66"/>
            <p:cNvCxnSpPr/>
            <p:nvPr/>
          </p:nvCxnSpPr>
          <p:spPr>
            <a:xfrm>
              <a:off x="4127" y="3515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154" name="Google Shape;1154;p66"/>
            <p:cNvSpPr/>
            <p:nvPr/>
          </p:nvSpPr>
          <p:spPr>
            <a:xfrm>
              <a:off x="4127" y="799"/>
              <a:ext cx="1134" cy="22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l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FF00"/>
                  </a:solidFill>
                  <a:latin typeface="Arial Black"/>
                </a:rPr>
                <a:t>Memory </a:t>
              </a:r>
            </a:p>
          </p:txBody>
        </p:sp>
        <p:cxnSp>
          <p:nvCxnSpPr>
            <p:cNvPr id="1155" name="Google Shape;1155;p66"/>
            <p:cNvCxnSpPr/>
            <p:nvPr/>
          </p:nvCxnSpPr>
          <p:spPr>
            <a:xfrm>
              <a:off x="4127" y="1366"/>
              <a:ext cx="1021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1156" name="Google Shape;1156;p66"/>
            <p:cNvCxnSpPr/>
            <p:nvPr/>
          </p:nvCxnSpPr>
          <p:spPr>
            <a:xfrm>
              <a:off x="4127" y="1593"/>
              <a:ext cx="1021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1157" name="Google Shape;1157;p66"/>
            <p:cNvCxnSpPr/>
            <p:nvPr/>
          </p:nvCxnSpPr>
          <p:spPr>
            <a:xfrm>
              <a:off x="4127" y="1820"/>
              <a:ext cx="1021" cy="0"/>
            </a:xfrm>
            <a:prstGeom prst="straightConnector1">
              <a:avLst/>
            </a:prstGeom>
            <a:noFill/>
            <a:ln>
              <a:noFill/>
            </a:ln>
          </p:spPr>
        </p:cxnSp>
        <p:sp>
          <p:nvSpPr>
            <p:cNvPr id="1158" name="Google Shape;1158;p66"/>
            <p:cNvSpPr txBox="1"/>
            <p:nvPr/>
          </p:nvSpPr>
          <p:spPr>
            <a:xfrm>
              <a:off x="3787" y="1139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66"/>
            <p:cNvSpPr txBox="1"/>
            <p:nvPr/>
          </p:nvSpPr>
          <p:spPr>
            <a:xfrm>
              <a:off x="3787" y="1366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66"/>
            <p:cNvSpPr txBox="1"/>
            <p:nvPr/>
          </p:nvSpPr>
          <p:spPr>
            <a:xfrm>
              <a:off x="3787" y="1593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1" name="Google Shape;1161;p66"/>
          <p:cNvSpPr txBox="1"/>
          <p:nvPr/>
        </p:nvSpPr>
        <p:spPr>
          <a:xfrm>
            <a:off x="3851275" y="3968750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 = </a:t>
            </a:r>
            <a:r>
              <a:rPr b="1" i="0" lang="en-US" sz="20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</a:t>
            </a:r>
            <a:endParaRPr/>
          </a:p>
        </p:txBody>
      </p:sp>
      <p:cxnSp>
        <p:nvCxnSpPr>
          <p:cNvPr id="1162" name="Google Shape;1162;p66"/>
          <p:cNvCxnSpPr/>
          <p:nvPr/>
        </p:nvCxnSpPr>
        <p:spPr>
          <a:xfrm rot="-5400000">
            <a:off x="4406106" y="3788568"/>
            <a:ext cx="33178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163" name="Google Shape;1163;p66"/>
          <p:cNvSpPr txBox="1"/>
          <p:nvPr/>
        </p:nvSpPr>
        <p:spPr>
          <a:xfrm>
            <a:off x="6551612" y="4508500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 1  0  A</a:t>
            </a:r>
            <a:endParaRPr/>
          </a:p>
        </p:txBody>
      </p:sp>
      <p:cxnSp>
        <p:nvCxnSpPr>
          <p:cNvPr id="1164" name="Google Shape;1164;p66"/>
          <p:cNvCxnSpPr/>
          <p:nvPr/>
        </p:nvCxnSpPr>
        <p:spPr>
          <a:xfrm rot="5400000">
            <a:off x="6461918" y="5679281"/>
            <a:ext cx="1620837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165" name="Google Shape;1165;p66"/>
          <p:cNvSpPr txBox="1"/>
          <p:nvPr/>
        </p:nvSpPr>
        <p:spPr>
          <a:xfrm>
            <a:off x="3851275" y="2528887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XR = </a:t>
            </a:r>
            <a:r>
              <a:rPr b="1" i="0" lang="en-US" sz="20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  <p:sp>
        <p:nvSpPr>
          <p:cNvPr id="1166" name="Google Shape;1166;p66"/>
          <p:cNvSpPr/>
          <p:nvPr/>
        </p:nvSpPr>
        <p:spPr>
          <a:xfrm>
            <a:off x="4392612" y="3248025"/>
            <a:ext cx="358775" cy="360362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cxnSp>
        <p:nvCxnSpPr>
          <p:cNvPr id="1167" name="Google Shape;1167;p66"/>
          <p:cNvCxnSpPr/>
          <p:nvPr/>
        </p:nvCxnSpPr>
        <p:spPr>
          <a:xfrm rot="5400000">
            <a:off x="4406106" y="3067843"/>
            <a:ext cx="33178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cxnSp>
        <p:nvCxnSpPr>
          <p:cNvPr id="1168" name="Google Shape;1168;p66"/>
          <p:cNvCxnSpPr/>
          <p:nvPr/>
        </p:nvCxnSpPr>
        <p:spPr>
          <a:xfrm flipH="1" rot="-5400000">
            <a:off x="4759375" y="3435300"/>
            <a:ext cx="1262100" cy="1249500"/>
          </a:xfrm>
          <a:prstGeom prst="curvedConnector3">
            <a:avLst>
              <a:gd fmla="val 0" name="adj1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169" name="Google Shape;1169;p66"/>
          <p:cNvSpPr/>
          <p:nvPr/>
        </p:nvSpPr>
        <p:spPr>
          <a:xfrm>
            <a:off x="971550" y="4329112"/>
            <a:ext cx="2339975" cy="900112"/>
          </a:xfrm>
          <a:prstGeom prst="wedgeRoundRectCallout">
            <a:avLst>
              <a:gd fmla="val 28722" name="adj1"/>
              <a:gd fmla="val -31200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Could be Positive or Negative</a:t>
            </a:r>
            <a:b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(2’s Complement)</a:t>
            </a:r>
            <a:endParaRPr/>
          </a:p>
        </p:txBody>
      </p:sp>
      <p:sp>
        <p:nvSpPr>
          <p:cNvPr id="1170" name="Google Shape;1170;p66"/>
          <p:cNvSpPr/>
          <p:nvPr/>
        </p:nvSpPr>
        <p:spPr>
          <a:xfrm>
            <a:off x="971550" y="2528887"/>
            <a:ext cx="2339975" cy="900112"/>
          </a:xfrm>
          <a:prstGeom prst="wedgeRoundRectCallout">
            <a:avLst>
              <a:gd fmla="val 25469" name="adj1"/>
              <a:gd fmla="val 4800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Useful with “Autoincrement” or “Autodecrement”</a:t>
            </a:r>
            <a:endParaRPr/>
          </a:p>
        </p:txBody>
      </p:sp>
      <p:cxnSp>
        <p:nvCxnSpPr>
          <p:cNvPr id="1171" name="Google Shape;1171;p66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172" name="Google Shape;1172;p6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67"/>
          <p:cNvSpPr txBox="1"/>
          <p:nvPr>
            <p:ph idx="4294967295" type="title"/>
          </p:nvPr>
        </p:nvSpPr>
        <p:spPr>
          <a:xfrm>
            <a:off x="457200" y="122237"/>
            <a:ext cx="7543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178" name="Google Shape;1178;p67"/>
          <p:cNvSpPr txBox="1"/>
          <p:nvPr>
            <p:ph idx="4294967295" type="body"/>
          </p:nvPr>
        </p:nvSpPr>
        <p:spPr>
          <a:xfrm>
            <a:off x="431800" y="1089025"/>
            <a:ext cx="8280400" cy="495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Relative Addressing Mode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EA is determined by the index mode using the PC in place of the GPR Ri.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X(PC)        EA= [PC] + X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Relative to the PC content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Used to specify target address in branch instruction     Branch&gt;0 LOOP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location is computed by specifying it as an offset from the current value of PC.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Branch target may be either before or after the branch instruction, the offset is given as a singed num.</a:t>
            </a:r>
            <a:endParaRPr/>
          </a:p>
          <a:p>
            <a:pPr indent="-23622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9" name="Google Shape;1179;p67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180" name="Google Shape;1180;p6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" name="Google Shape;1185;p68"/>
          <p:cNvGrpSpPr/>
          <p:nvPr/>
        </p:nvGrpSpPr>
        <p:grpSpPr>
          <a:xfrm>
            <a:off x="6011862" y="1268412"/>
            <a:ext cx="2341562" cy="5040312"/>
            <a:chOff x="3787" y="799"/>
            <a:chExt cx="1475" cy="3175"/>
          </a:xfrm>
        </p:grpSpPr>
        <p:sp>
          <p:nvSpPr>
            <p:cNvPr id="1186" name="Google Shape;1186;p68"/>
            <p:cNvSpPr/>
            <p:nvPr/>
          </p:nvSpPr>
          <p:spPr>
            <a:xfrm>
              <a:off x="4127" y="1026"/>
              <a:ext cx="1135" cy="2948"/>
            </a:xfrm>
            <a:prstGeom prst="cube">
              <a:avLst>
                <a:gd fmla="val 2398" name="adj"/>
              </a:avLst>
            </a:prstGeom>
            <a:solidFill>
              <a:srgbClr val="E6E6E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68"/>
            <p:cNvSpPr txBox="1"/>
            <p:nvPr/>
          </p:nvSpPr>
          <p:spPr>
            <a:xfrm>
              <a:off x="3787" y="2387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100</a:t>
              </a:r>
              <a:endParaRPr/>
            </a:p>
          </p:txBody>
        </p:sp>
        <p:sp>
          <p:nvSpPr>
            <p:cNvPr id="1188" name="Google Shape;1188;p68"/>
            <p:cNvSpPr txBox="1"/>
            <p:nvPr/>
          </p:nvSpPr>
          <p:spPr>
            <a:xfrm>
              <a:off x="3788" y="2614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101</a:t>
              </a:r>
              <a:endParaRPr/>
            </a:p>
          </p:txBody>
        </p:sp>
        <p:sp>
          <p:nvSpPr>
            <p:cNvPr id="1189" name="Google Shape;1189;p68"/>
            <p:cNvSpPr txBox="1"/>
            <p:nvPr/>
          </p:nvSpPr>
          <p:spPr>
            <a:xfrm>
              <a:off x="3789" y="284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102</a:t>
              </a:r>
              <a:endParaRPr/>
            </a:p>
          </p:txBody>
        </p:sp>
        <p:sp>
          <p:nvSpPr>
            <p:cNvPr id="1190" name="Google Shape;1190;p68"/>
            <p:cNvSpPr txBox="1"/>
            <p:nvPr/>
          </p:nvSpPr>
          <p:spPr>
            <a:xfrm>
              <a:off x="3790" y="3068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103</a:t>
              </a:r>
              <a:endParaRPr/>
            </a:p>
          </p:txBody>
        </p:sp>
        <p:sp>
          <p:nvSpPr>
            <p:cNvPr id="1191" name="Google Shape;1191;p68"/>
            <p:cNvSpPr txBox="1"/>
            <p:nvPr/>
          </p:nvSpPr>
          <p:spPr>
            <a:xfrm>
              <a:off x="3791" y="329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104</a:t>
              </a:r>
              <a:endParaRPr/>
            </a:p>
          </p:txBody>
        </p:sp>
        <p:cxnSp>
          <p:nvCxnSpPr>
            <p:cNvPr id="1192" name="Google Shape;1192;p68"/>
            <p:cNvCxnSpPr/>
            <p:nvPr/>
          </p:nvCxnSpPr>
          <p:spPr>
            <a:xfrm>
              <a:off x="4127" y="2385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93" name="Google Shape;1193;p68"/>
            <p:cNvCxnSpPr/>
            <p:nvPr/>
          </p:nvCxnSpPr>
          <p:spPr>
            <a:xfrm>
              <a:off x="4127" y="2611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94" name="Google Shape;1194;p68"/>
            <p:cNvCxnSpPr/>
            <p:nvPr/>
          </p:nvCxnSpPr>
          <p:spPr>
            <a:xfrm>
              <a:off x="4127" y="2837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95" name="Google Shape;1195;p68"/>
            <p:cNvCxnSpPr/>
            <p:nvPr/>
          </p:nvCxnSpPr>
          <p:spPr>
            <a:xfrm>
              <a:off x="4127" y="3063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96" name="Google Shape;1196;p68"/>
            <p:cNvCxnSpPr/>
            <p:nvPr/>
          </p:nvCxnSpPr>
          <p:spPr>
            <a:xfrm>
              <a:off x="4127" y="3289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97" name="Google Shape;1197;p68"/>
            <p:cNvCxnSpPr/>
            <p:nvPr/>
          </p:nvCxnSpPr>
          <p:spPr>
            <a:xfrm>
              <a:off x="4127" y="3515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198" name="Google Shape;1198;p68"/>
            <p:cNvSpPr/>
            <p:nvPr/>
          </p:nvSpPr>
          <p:spPr>
            <a:xfrm>
              <a:off x="4127" y="799"/>
              <a:ext cx="1134" cy="22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l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FF00"/>
                  </a:solidFill>
                  <a:latin typeface="Arial Black"/>
                </a:rPr>
                <a:t>Memory </a:t>
              </a:r>
            </a:p>
          </p:txBody>
        </p:sp>
        <p:cxnSp>
          <p:nvCxnSpPr>
            <p:cNvPr id="1199" name="Google Shape;1199;p68"/>
            <p:cNvCxnSpPr/>
            <p:nvPr/>
          </p:nvCxnSpPr>
          <p:spPr>
            <a:xfrm>
              <a:off x="4127" y="1366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00" name="Google Shape;1200;p68"/>
            <p:cNvCxnSpPr/>
            <p:nvPr/>
          </p:nvCxnSpPr>
          <p:spPr>
            <a:xfrm>
              <a:off x="4127" y="1593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01" name="Google Shape;1201;p68"/>
            <p:cNvCxnSpPr/>
            <p:nvPr/>
          </p:nvCxnSpPr>
          <p:spPr>
            <a:xfrm>
              <a:off x="4127" y="1820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202" name="Google Shape;1202;p68"/>
            <p:cNvSpPr txBox="1"/>
            <p:nvPr/>
          </p:nvSpPr>
          <p:spPr>
            <a:xfrm>
              <a:off x="3787" y="1139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203" name="Google Shape;1203;p68"/>
            <p:cNvSpPr txBox="1"/>
            <p:nvPr/>
          </p:nvSpPr>
          <p:spPr>
            <a:xfrm>
              <a:off x="3787" y="1366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204" name="Google Shape;1204;p68"/>
            <p:cNvSpPr txBox="1"/>
            <p:nvPr/>
          </p:nvSpPr>
          <p:spPr>
            <a:xfrm>
              <a:off x="3787" y="1593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205" name="Google Shape;1205;p68"/>
          <p:cNvSpPr txBox="1"/>
          <p:nvPr>
            <p:ph idx="4294967295" type="title"/>
          </p:nvPr>
        </p:nvSpPr>
        <p:spPr>
          <a:xfrm>
            <a:off x="457200" y="122237"/>
            <a:ext cx="75438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206" name="Google Shape;1206;p68"/>
          <p:cNvSpPr txBox="1"/>
          <p:nvPr>
            <p:ph idx="4294967295" type="body"/>
          </p:nvPr>
        </p:nvSpPr>
        <p:spPr>
          <a:xfrm>
            <a:off x="457200" y="1371600"/>
            <a:ext cx="8229600" cy="144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Relative Address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1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PC + Relative Addr</a:t>
            </a:r>
            <a:endParaRPr/>
          </a:p>
        </p:txBody>
      </p:sp>
      <p:sp>
        <p:nvSpPr>
          <p:cNvPr id="1207" name="Google Shape;1207;p68"/>
          <p:cNvSpPr txBox="1"/>
          <p:nvPr/>
        </p:nvSpPr>
        <p:spPr>
          <a:xfrm>
            <a:off x="3851275" y="3968750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 = </a:t>
            </a:r>
            <a:r>
              <a:rPr b="1" i="0" lang="en-US" sz="20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</a:t>
            </a:r>
            <a:endParaRPr/>
          </a:p>
        </p:txBody>
      </p:sp>
      <p:cxnSp>
        <p:nvCxnSpPr>
          <p:cNvPr id="1208" name="Google Shape;1208;p68"/>
          <p:cNvCxnSpPr/>
          <p:nvPr/>
        </p:nvCxnSpPr>
        <p:spPr>
          <a:xfrm rot="-5400000">
            <a:off x="4406106" y="3788568"/>
            <a:ext cx="33178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209" name="Google Shape;1209;p68"/>
          <p:cNvSpPr txBox="1"/>
          <p:nvPr/>
        </p:nvSpPr>
        <p:spPr>
          <a:xfrm>
            <a:off x="6551612" y="4508500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 1  0  A</a:t>
            </a:r>
            <a:endParaRPr/>
          </a:p>
        </p:txBody>
      </p:sp>
      <p:cxnSp>
        <p:nvCxnSpPr>
          <p:cNvPr id="1210" name="Google Shape;1210;p68"/>
          <p:cNvCxnSpPr/>
          <p:nvPr/>
        </p:nvCxnSpPr>
        <p:spPr>
          <a:xfrm rot="5400000">
            <a:off x="6461918" y="5679281"/>
            <a:ext cx="1620837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211" name="Google Shape;1211;p68"/>
          <p:cNvSpPr txBox="1"/>
          <p:nvPr/>
        </p:nvSpPr>
        <p:spPr>
          <a:xfrm>
            <a:off x="3851275" y="2528887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PC = </a:t>
            </a:r>
            <a:r>
              <a:rPr b="1" i="0" lang="en-US" sz="20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  <p:cxnSp>
        <p:nvCxnSpPr>
          <p:cNvPr id="1212" name="Google Shape;1212;p68"/>
          <p:cNvCxnSpPr/>
          <p:nvPr/>
        </p:nvCxnSpPr>
        <p:spPr>
          <a:xfrm>
            <a:off x="5305425" y="2708275"/>
            <a:ext cx="706500" cy="1500"/>
          </a:xfrm>
          <a:prstGeom prst="curvedConnector3">
            <a:avLst>
              <a:gd fmla="val 10532" name="adj1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213" name="Google Shape;1213;p68"/>
          <p:cNvSpPr/>
          <p:nvPr/>
        </p:nvSpPr>
        <p:spPr>
          <a:xfrm>
            <a:off x="4392612" y="3248025"/>
            <a:ext cx="358775" cy="360362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cxnSp>
        <p:nvCxnSpPr>
          <p:cNvPr id="1214" name="Google Shape;1214;p68"/>
          <p:cNvCxnSpPr/>
          <p:nvPr/>
        </p:nvCxnSpPr>
        <p:spPr>
          <a:xfrm rot="5400000">
            <a:off x="4406106" y="3067843"/>
            <a:ext cx="33178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cxnSp>
        <p:nvCxnSpPr>
          <p:cNvPr id="1215" name="Google Shape;1215;p68"/>
          <p:cNvCxnSpPr/>
          <p:nvPr/>
        </p:nvCxnSpPr>
        <p:spPr>
          <a:xfrm flipH="1" rot="-5400000">
            <a:off x="4759375" y="3435300"/>
            <a:ext cx="1262100" cy="1249500"/>
          </a:xfrm>
          <a:prstGeom prst="curvedConnector3">
            <a:avLst>
              <a:gd fmla="val 0" name="adj1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216" name="Google Shape;1216;p68"/>
          <p:cNvSpPr/>
          <p:nvPr/>
        </p:nvSpPr>
        <p:spPr>
          <a:xfrm rot="-1860000">
            <a:off x="6577012" y="2168525"/>
            <a:ext cx="1620837" cy="3603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00FF00"/>
                </a:solidFill>
                <a:latin typeface="Arial Black"/>
              </a:rPr>
              <a:t>Program </a:t>
            </a:r>
          </a:p>
        </p:txBody>
      </p:sp>
      <p:sp>
        <p:nvSpPr>
          <p:cNvPr id="1217" name="Google Shape;1217;p68"/>
          <p:cNvSpPr/>
          <p:nvPr/>
        </p:nvSpPr>
        <p:spPr>
          <a:xfrm rot="-1860000">
            <a:off x="6770687" y="3917950"/>
            <a:ext cx="862012" cy="3683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0066FF"/>
                </a:solidFill>
                <a:latin typeface="Arial Black"/>
              </a:rPr>
              <a:t>Data </a:t>
            </a:r>
          </a:p>
        </p:txBody>
      </p:sp>
      <p:sp>
        <p:nvSpPr>
          <p:cNvPr id="1218" name="Google Shape;1218;p68"/>
          <p:cNvSpPr/>
          <p:nvPr/>
        </p:nvSpPr>
        <p:spPr>
          <a:xfrm>
            <a:off x="3132137" y="4868862"/>
            <a:ext cx="2339975" cy="900112"/>
          </a:xfrm>
          <a:prstGeom prst="wedgeRoundRectCallout">
            <a:avLst>
              <a:gd fmla="val 15885" name="adj1"/>
              <a:gd fmla="val -13448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Could be Positive or Negative</a:t>
            </a:r>
            <a:b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(2’s Complement)</a:t>
            </a:r>
            <a:endParaRPr/>
          </a:p>
        </p:txBody>
      </p:sp>
      <p:cxnSp>
        <p:nvCxnSpPr>
          <p:cNvPr id="1219" name="Google Shape;1219;p68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220" name="Google Shape;1220;p6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69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Addressing Modes</a:t>
            </a:r>
            <a:endParaRPr/>
          </a:p>
        </p:txBody>
      </p:sp>
      <p:sp>
        <p:nvSpPr>
          <p:cNvPr id="1230" name="Google Shape;1230;p69"/>
          <p:cNvSpPr txBox="1"/>
          <p:nvPr>
            <p:ph idx="4294967295" type="body"/>
          </p:nvPr>
        </p:nvSpPr>
        <p:spPr>
          <a:xfrm>
            <a:off x="0" y="1719262"/>
            <a:ext cx="2057400" cy="277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Noto Sans Symbols"/>
              <a:buChar char="●"/>
            </a:pPr>
            <a:r>
              <a:rPr b="0" i="0" lang="en-US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different ways in which the location of an operand is specified in an instruction are referred to as addressing modes.</a:t>
            </a:r>
            <a:endParaRPr/>
          </a:p>
        </p:txBody>
      </p:sp>
      <p:sp>
        <p:nvSpPr>
          <p:cNvPr id="1231" name="Google Shape;1231;p69"/>
          <p:cNvSpPr txBox="1"/>
          <p:nvPr/>
        </p:nvSpPr>
        <p:spPr>
          <a:xfrm>
            <a:off x="2268537" y="1392237"/>
            <a:ext cx="5654675" cy="1587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p69"/>
          <p:cNvSpPr txBox="1"/>
          <p:nvPr/>
        </p:nvSpPr>
        <p:spPr>
          <a:xfrm>
            <a:off x="2268537" y="1511300"/>
            <a:ext cx="520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</a:t>
            </a:r>
            <a:endParaRPr/>
          </a:p>
        </p:txBody>
      </p:sp>
      <p:sp>
        <p:nvSpPr>
          <p:cNvPr id="1233" name="Google Shape;1233;p69"/>
          <p:cNvSpPr txBox="1"/>
          <p:nvPr/>
        </p:nvSpPr>
        <p:spPr>
          <a:xfrm>
            <a:off x="3886200" y="1511300"/>
            <a:ext cx="6270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Assem</a:t>
            </a:r>
            <a:endParaRPr/>
          </a:p>
        </p:txBody>
      </p:sp>
      <p:sp>
        <p:nvSpPr>
          <p:cNvPr id="1234" name="Google Shape;1234;p69"/>
          <p:cNvSpPr txBox="1"/>
          <p:nvPr/>
        </p:nvSpPr>
        <p:spPr>
          <a:xfrm>
            <a:off x="4495800" y="1511300"/>
            <a:ext cx="3492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bler</a:t>
            </a:r>
            <a:endParaRPr/>
          </a:p>
        </p:txBody>
      </p:sp>
      <p:sp>
        <p:nvSpPr>
          <p:cNvPr id="1235" name="Google Shape;1235;p69"/>
          <p:cNvSpPr txBox="1"/>
          <p:nvPr/>
        </p:nvSpPr>
        <p:spPr>
          <a:xfrm>
            <a:off x="4972050" y="1511300"/>
            <a:ext cx="328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syn</a:t>
            </a:r>
            <a:endParaRPr/>
          </a:p>
        </p:txBody>
      </p:sp>
      <p:sp>
        <p:nvSpPr>
          <p:cNvPr id="1236" name="Google Shape;1236;p69"/>
          <p:cNvSpPr txBox="1"/>
          <p:nvPr/>
        </p:nvSpPr>
        <p:spPr>
          <a:xfrm>
            <a:off x="5286375" y="1511300"/>
            <a:ext cx="2762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tax</a:t>
            </a:r>
            <a:endParaRPr/>
          </a:p>
        </p:txBody>
      </p:sp>
      <p:sp>
        <p:nvSpPr>
          <p:cNvPr id="1237" name="Google Shape;1237;p69"/>
          <p:cNvSpPr txBox="1"/>
          <p:nvPr/>
        </p:nvSpPr>
        <p:spPr>
          <a:xfrm>
            <a:off x="5899150" y="1511300"/>
            <a:ext cx="1047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Addressing</a:t>
            </a:r>
            <a:endParaRPr/>
          </a:p>
        </p:txBody>
      </p:sp>
      <p:sp>
        <p:nvSpPr>
          <p:cNvPr id="1238" name="Google Shape;1238;p69"/>
          <p:cNvSpPr txBox="1"/>
          <p:nvPr/>
        </p:nvSpPr>
        <p:spPr>
          <a:xfrm>
            <a:off x="6946900" y="1511300"/>
            <a:ext cx="7493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</a:t>
            </a:r>
            <a:endParaRPr/>
          </a:p>
        </p:txBody>
      </p:sp>
      <p:sp>
        <p:nvSpPr>
          <p:cNvPr id="1239" name="Google Shape;1239;p69"/>
          <p:cNvSpPr txBox="1"/>
          <p:nvPr/>
        </p:nvSpPr>
        <p:spPr>
          <a:xfrm>
            <a:off x="2268537" y="1939925"/>
            <a:ext cx="5654675" cy="1587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69"/>
          <p:cNvSpPr txBox="1"/>
          <p:nvPr/>
        </p:nvSpPr>
        <p:spPr>
          <a:xfrm>
            <a:off x="2268537" y="2019300"/>
            <a:ext cx="8905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Immediate</a:t>
            </a:r>
            <a:endParaRPr/>
          </a:p>
        </p:txBody>
      </p:sp>
      <p:sp>
        <p:nvSpPr>
          <p:cNvPr id="1241" name="Google Shape;1241;p69"/>
          <p:cNvSpPr txBox="1"/>
          <p:nvPr/>
        </p:nvSpPr>
        <p:spPr>
          <a:xfrm>
            <a:off x="3990975" y="2019300"/>
            <a:ext cx="2333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#V</a:t>
            </a:r>
            <a:endParaRPr/>
          </a:p>
        </p:txBody>
      </p:sp>
      <p:sp>
        <p:nvSpPr>
          <p:cNvPr id="1242" name="Google Shape;1242;p69"/>
          <p:cNvSpPr txBox="1"/>
          <p:nvPr/>
        </p:nvSpPr>
        <p:spPr>
          <a:xfrm>
            <a:off x="4217987" y="2019300"/>
            <a:ext cx="361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alue</a:t>
            </a:r>
            <a:endParaRPr/>
          </a:p>
        </p:txBody>
      </p:sp>
      <p:sp>
        <p:nvSpPr>
          <p:cNvPr id="1243" name="Google Shape;1243;p69"/>
          <p:cNvSpPr txBox="1"/>
          <p:nvPr/>
        </p:nvSpPr>
        <p:spPr>
          <a:xfrm>
            <a:off x="5937250" y="2019300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</a:t>
            </a:r>
            <a:endParaRPr/>
          </a:p>
        </p:txBody>
      </p:sp>
      <p:sp>
        <p:nvSpPr>
          <p:cNvPr id="1244" name="Google Shape;1244;p69"/>
          <p:cNvSpPr txBox="1"/>
          <p:nvPr/>
        </p:nvSpPr>
        <p:spPr>
          <a:xfrm>
            <a:off x="6216650" y="2019300"/>
            <a:ext cx="488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erand</a:t>
            </a:r>
            <a:endParaRPr/>
          </a:p>
        </p:txBody>
      </p:sp>
      <p:sp>
        <p:nvSpPr>
          <p:cNvPr id="1245" name="Google Shape;1245;p69"/>
          <p:cNvSpPr txBox="1"/>
          <p:nvPr/>
        </p:nvSpPr>
        <p:spPr>
          <a:xfrm>
            <a:off x="6746875" y="2028825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246" name="Google Shape;1246;p69"/>
          <p:cNvSpPr txBox="1"/>
          <p:nvPr/>
        </p:nvSpPr>
        <p:spPr>
          <a:xfrm>
            <a:off x="6911975" y="2028825"/>
            <a:ext cx="12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endParaRPr/>
          </a:p>
        </p:txBody>
      </p:sp>
      <p:sp>
        <p:nvSpPr>
          <p:cNvPr id="1247" name="Google Shape;1247;p69"/>
          <p:cNvSpPr txBox="1"/>
          <p:nvPr/>
        </p:nvSpPr>
        <p:spPr>
          <a:xfrm>
            <a:off x="7029450" y="2028825"/>
            <a:ext cx="361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alue</a:t>
            </a:r>
            <a:endParaRPr/>
          </a:p>
        </p:txBody>
      </p:sp>
      <p:sp>
        <p:nvSpPr>
          <p:cNvPr id="1248" name="Google Shape;1248;p69"/>
          <p:cNvSpPr txBox="1"/>
          <p:nvPr/>
        </p:nvSpPr>
        <p:spPr>
          <a:xfrm>
            <a:off x="2268537" y="2390775"/>
            <a:ext cx="711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Register</a:t>
            </a:r>
            <a:endParaRPr/>
          </a:p>
        </p:txBody>
      </p:sp>
      <p:sp>
        <p:nvSpPr>
          <p:cNvPr id="1249" name="Google Shape;1249;p69"/>
          <p:cNvSpPr txBox="1"/>
          <p:nvPr/>
        </p:nvSpPr>
        <p:spPr>
          <a:xfrm>
            <a:off x="3990975" y="2390775"/>
            <a:ext cx="138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endParaRPr/>
          </a:p>
        </p:txBody>
      </p:sp>
      <p:sp>
        <p:nvSpPr>
          <p:cNvPr id="1250" name="Google Shape;1250;p69"/>
          <p:cNvSpPr txBox="1"/>
          <p:nvPr/>
        </p:nvSpPr>
        <p:spPr>
          <a:xfrm>
            <a:off x="4146550" y="2390775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51" name="Google Shape;1251;p69"/>
          <p:cNvSpPr txBox="1"/>
          <p:nvPr/>
        </p:nvSpPr>
        <p:spPr>
          <a:xfrm>
            <a:off x="5946775" y="2390775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252" name="Google Shape;1252;p69"/>
          <p:cNvSpPr txBox="1"/>
          <p:nvPr/>
        </p:nvSpPr>
        <p:spPr>
          <a:xfrm>
            <a:off x="6261100" y="2390775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253" name="Google Shape;1253;p69"/>
          <p:cNvSpPr txBox="1"/>
          <p:nvPr/>
        </p:nvSpPr>
        <p:spPr>
          <a:xfrm>
            <a:off x="6477000" y="2390775"/>
            <a:ext cx="138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endParaRPr/>
          </a:p>
        </p:txBody>
      </p:sp>
      <p:sp>
        <p:nvSpPr>
          <p:cNvPr id="1254" name="Google Shape;1254;p69"/>
          <p:cNvSpPr txBox="1"/>
          <p:nvPr/>
        </p:nvSpPr>
        <p:spPr>
          <a:xfrm>
            <a:off x="6613525" y="2390775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55" name="Google Shape;1255;p69"/>
          <p:cNvSpPr txBox="1"/>
          <p:nvPr/>
        </p:nvSpPr>
        <p:spPr>
          <a:xfrm>
            <a:off x="2268537" y="2782887"/>
            <a:ext cx="742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Absolute</a:t>
            </a:r>
            <a:endParaRPr/>
          </a:p>
        </p:txBody>
      </p:sp>
      <p:sp>
        <p:nvSpPr>
          <p:cNvPr id="1256" name="Google Shape;1256;p69"/>
          <p:cNvSpPr txBox="1"/>
          <p:nvPr/>
        </p:nvSpPr>
        <p:spPr>
          <a:xfrm>
            <a:off x="3033712" y="2782887"/>
            <a:ext cx="6254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(Direct)</a:t>
            </a:r>
            <a:endParaRPr/>
          </a:p>
        </p:txBody>
      </p:sp>
      <p:sp>
        <p:nvSpPr>
          <p:cNvPr id="1257" name="Google Shape;1257;p69"/>
          <p:cNvSpPr txBox="1"/>
          <p:nvPr/>
        </p:nvSpPr>
        <p:spPr>
          <a:xfrm>
            <a:off x="3990975" y="2782887"/>
            <a:ext cx="392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</a:t>
            </a:r>
            <a:endParaRPr/>
          </a:p>
        </p:txBody>
      </p:sp>
      <p:sp>
        <p:nvSpPr>
          <p:cNvPr id="1258" name="Google Shape;1258;p69"/>
          <p:cNvSpPr txBox="1"/>
          <p:nvPr/>
        </p:nvSpPr>
        <p:spPr>
          <a:xfrm>
            <a:off x="5946775" y="2782887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259" name="Google Shape;1259;p69"/>
          <p:cNvSpPr txBox="1"/>
          <p:nvPr/>
        </p:nvSpPr>
        <p:spPr>
          <a:xfrm>
            <a:off x="6261100" y="2782887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260" name="Google Shape;1260;p69"/>
          <p:cNvSpPr txBox="1"/>
          <p:nvPr/>
        </p:nvSpPr>
        <p:spPr>
          <a:xfrm>
            <a:off x="6477000" y="2782887"/>
            <a:ext cx="392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</a:t>
            </a:r>
            <a:endParaRPr/>
          </a:p>
        </p:txBody>
      </p:sp>
      <p:sp>
        <p:nvSpPr>
          <p:cNvPr id="1261" name="Google Shape;1261;p69"/>
          <p:cNvSpPr txBox="1"/>
          <p:nvPr/>
        </p:nvSpPr>
        <p:spPr>
          <a:xfrm>
            <a:off x="2268537" y="3173412"/>
            <a:ext cx="6254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Indirect</a:t>
            </a:r>
            <a:endParaRPr/>
          </a:p>
        </p:txBody>
      </p:sp>
      <p:sp>
        <p:nvSpPr>
          <p:cNvPr id="1262" name="Google Shape;1262;p69"/>
          <p:cNvSpPr txBox="1"/>
          <p:nvPr/>
        </p:nvSpPr>
        <p:spPr>
          <a:xfrm>
            <a:off x="3990975" y="3173412"/>
            <a:ext cx="201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(R</a:t>
            </a:r>
            <a:endParaRPr/>
          </a:p>
        </p:txBody>
      </p:sp>
      <p:sp>
        <p:nvSpPr>
          <p:cNvPr id="1263" name="Google Shape;1263;p69"/>
          <p:cNvSpPr txBox="1"/>
          <p:nvPr/>
        </p:nvSpPr>
        <p:spPr>
          <a:xfrm>
            <a:off x="4205287" y="3173412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64" name="Google Shape;1264;p69"/>
          <p:cNvSpPr txBox="1"/>
          <p:nvPr/>
        </p:nvSpPr>
        <p:spPr>
          <a:xfrm>
            <a:off x="4284662" y="3173412"/>
            <a:ext cx="63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265" name="Google Shape;1265;p69"/>
          <p:cNvSpPr txBox="1"/>
          <p:nvPr/>
        </p:nvSpPr>
        <p:spPr>
          <a:xfrm>
            <a:off x="5946775" y="3173412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266" name="Google Shape;1266;p69"/>
          <p:cNvSpPr txBox="1"/>
          <p:nvPr/>
        </p:nvSpPr>
        <p:spPr>
          <a:xfrm>
            <a:off x="6261100" y="3173412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267" name="Google Shape;1267;p69"/>
          <p:cNvSpPr txBox="1"/>
          <p:nvPr/>
        </p:nvSpPr>
        <p:spPr>
          <a:xfrm>
            <a:off x="6477000" y="3173412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268" name="Google Shape;1268;p69"/>
          <p:cNvSpPr txBox="1"/>
          <p:nvPr/>
        </p:nvSpPr>
        <p:spPr>
          <a:xfrm>
            <a:off x="6672262" y="3173412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69" name="Google Shape;1269;p69"/>
          <p:cNvSpPr txBox="1"/>
          <p:nvPr/>
        </p:nvSpPr>
        <p:spPr>
          <a:xfrm>
            <a:off x="6750050" y="317341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270" name="Google Shape;1270;p69"/>
          <p:cNvSpPr txBox="1"/>
          <p:nvPr/>
        </p:nvSpPr>
        <p:spPr>
          <a:xfrm>
            <a:off x="3990975" y="3408362"/>
            <a:ext cx="519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(LOC)</a:t>
            </a:r>
            <a:endParaRPr/>
          </a:p>
        </p:txBody>
      </p:sp>
      <p:sp>
        <p:nvSpPr>
          <p:cNvPr id="1271" name="Google Shape;1271;p69"/>
          <p:cNvSpPr txBox="1"/>
          <p:nvPr/>
        </p:nvSpPr>
        <p:spPr>
          <a:xfrm>
            <a:off x="5946775" y="3408362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272" name="Google Shape;1272;p69"/>
          <p:cNvSpPr txBox="1"/>
          <p:nvPr/>
        </p:nvSpPr>
        <p:spPr>
          <a:xfrm>
            <a:off x="6261100" y="3408362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273" name="Google Shape;1273;p69"/>
          <p:cNvSpPr txBox="1"/>
          <p:nvPr/>
        </p:nvSpPr>
        <p:spPr>
          <a:xfrm>
            <a:off x="6477000" y="3408362"/>
            <a:ext cx="4968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[LOC]</a:t>
            </a:r>
            <a:endParaRPr/>
          </a:p>
        </p:txBody>
      </p:sp>
      <p:sp>
        <p:nvSpPr>
          <p:cNvPr id="1274" name="Google Shape;1274;p69"/>
          <p:cNvSpPr txBox="1"/>
          <p:nvPr/>
        </p:nvSpPr>
        <p:spPr>
          <a:xfrm>
            <a:off x="2268537" y="3779837"/>
            <a:ext cx="4667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  <a:endParaRPr/>
          </a:p>
        </p:txBody>
      </p:sp>
      <p:sp>
        <p:nvSpPr>
          <p:cNvPr id="1275" name="Google Shape;1275;p69"/>
          <p:cNvSpPr txBox="1"/>
          <p:nvPr/>
        </p:nvSpPr>
        <p:spPr>
          <a:xfrm>
            <a:off x="3990975" y="3779837"/>
            <a:ext cx="328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X(R</a:t>
            </a:r>
            <a:endParaRPr/>
          </a:p>
        </p:txBody>
      </p:sp>
      <p:sp>
        <p:nvSpPr>
          <p:cNvPr id="1276" name="Google Shape;1276;p69"/>
          <p:cNvSpPr txBox="1"/>
          <p:nvPr/>
        </p:nvSpPr>
        <p:spPr>
          <a:xfrm>
            <a:off x="4343400" y="3779837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77" name="Google Shape;1277;p69"/>
          <p:cNvSpPr txBox="1"/>
          <p:nvPr/>
        </p:nvSpPr>
        <p:spPr>
          <a:xfrm>
            <a:off x="4402137" y="3779837"/>
            <a:ext cx="63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278" name="Google Shape;1278;p69"/>
          <p:cNvSpPr txBox="1"/>
          <p:nvPr/>
        </p:nvSpPr>
        <p:spPr>
          <a:xfrm>
            <a:off x="5946775" y="3779837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279" name="Google Shape;1279;p69"/>
          <p:cNvSpPr txBox="1"/>
          <p:nvPr/>
        </p:nvSpPr>
        <p:spPr>
          <a:xfrm>
            <a:off x="6261100" y="3779837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280" name="Google Shape;1280;p69"/>
          <p:cNvSpPr txBox="1"/>
          <p:nvPr/>
        </p:nvSpPr>
        <p:spPr>
          <a:xfrm>
            <a:off x="6477000" y="3779837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281" name="Google Shape;1281;p69"/>
          <p:cNvSpPr txBox="1"/>
          <p:nvPr/>
        </p:nvSpPr>
        <p:spPr>
          <a:xfrm>
            <a:off x="6672262" y="3779837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82" name="Google Shape;1282;p69"/>
          <p:cNvSpPr txBox="1"/>
          <p:nvPr/>
        </p:nvSpPr>
        <p:spPr>
          <a:xfrm>
            <a:off x="6750050" y="37798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283" name="Google Shape;1283;p69"/>
          <p:cNvSpPr txBox="1"/>
          <p:nvPr/>
        </p:nvSpPr>
        <p:spPr>
          <a:xfrm>
            <a:off x="6867525" y="3779837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284" name="Google Shape;1284;p69"/>
          <p:cNvSpPr txBox="1"/>
          <p:nvPr/>
        </p:nvSpPr>
        <p:spPr>
          <a:xfrm>
            <a:off x="7054850" y="3779837"/>
            <a:ext cx="12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285" name="Google Shape;1285;p69"/>
          <p:cNvSpPr txBox="1"/>
          <p:nvPr/>
        </p:nvSpPr>
        <p:spPr>
          <a:xfrm>
            <a:off x="2268537" y="4171950"/>
            <a:ext cx="4349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Base</a:t>
            </a:r>
            <a:endParaRPr/>
          </a:p>
        </p:txBody>
      </p:sp>
      <p:sp>
        <p:nvSpPr>
          <p:cNvPr id="1286" name="Google Shape;1286;p69"/>
          <p:cNvSpPr txBox="1"/>
          <p:nvPr/>
        </p:nvSpPr>
        <p:spPr>
          <a:xfrm>
            <a:off x="2717800" y="4171950"/>
            <a:ext cx="3397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endParaRPr/>
          </a:p>
        </p:txBody>
      </p:sp>
      <p:sp>
        <p:nvSpPr>
          <p:cNvPr id="1287" name="Google Shape;1287;p69"/>
          <p:cNvSpPr txBox="1"/>
          <p:nvPr/>
        </p:nvSpPr>
        <p:spPr>
          <a:xfrm>
            <a:off x="3130550" y="417195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  <a:endParaRPr/>
          </a:p>
        </p:txBody>
      </p:sp>
      <p:sp>
        <p:nvSpPr>
          <p:cNvPr id="1288" name="Google Shape;1288;p69"/>
          <p:cNvSpPr txBox="1"/>
          <p:nvPr/>
        </p:nvSpPr>
        <p:spPr>
          <a:xfrm>
            <a:off x="3990975" y="4171950"/>
            <a:ext cx="201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(R</a:t>
            </a:r>
            <a:endParaRPr/>
          </a:p>
        </p:txBody>
      </p:sp>
      <p:sp>
        <p:nvSpPr>
          <p:cNvPr id="1289" name="Google Shape;1289;p69"/>
          <p:cNvSpPr txBox="1"/>
          <p:nvPr/>
        </p:nvSpPr>
        <p:spPr>
          <a:xfrm>
            <a:off x="4205287" y="4171950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90" name="Google Shape;1290;p69"/>
          <p:cNvSpPr txBox="1"/>
          <p:nvPr/>
        </p:nvSpPr>
        <p:spPr>
          <a:xfrm>
            <a:off x="4284662" y="4171950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,R</a:t>
            </a:r>
            <a:endParaRPr/>
          </a:p>
        </p:txBody>
      </p:sp>
      <p:sp>
        <p:nvSpPr>
          <p:cNvPr id="1291" name="Google Shape;1291;p69"/>
          <p:cNvSpPr txBox="1"/>
          <p:nvPr/>
        </p:nvSpPr>
        <p:spPr>
          <a:xfrm>
            <a:off x="4479925" y="4171950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1292" name="Google Shape;1292;p69"/>
          <p:cNvSpPr txBox="1"/>
          <p:nvPr/>
        </p:nvSpPr>
        <p:spPr>
          <a:xfrm>
            <a:off x="4576762" y="4171950"/>
            <a:ext cx="63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293" name="Google Shape;1293;p69"/>
          <p:cNvSpPr txBox="1"/>
          <p:nvPr/>
        </p:nvSpPr>
        <p:spPr>
          <a:xfrm>
            <a:off x="5946775" y="4171950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294" name="Google Shape;1294;p69"/>
          <p:cNvSpPr txBox="1"/>
          <p:nvPr/>
        </p:nvSpPr>
        <p:spPr>
          <a:xfrm>
            <a:off x="6261100" y="4171950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295" name="Google Shape;1295;p69"/>
          <p:cNvSpPr txBox="1"/>
          <p:nvPr/>
        </p:nvSpPr>
        <p:spPr>
          <a:xfrm>
            <a:off x="6477000" y="4171950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296" name="Google Shape;1296;p69"/>
          <p:cNvSpPr txBox="1"/>
          <p:nvPr/>
        </p:nvSpPr>
        <p:spPr>
          <a:xfrm>
            <a:off x="6672262" y="4171950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297" name="Google Shape;1297;p69"/>
          <p:cNvSpPr txBox="1"/>
          <p:nvPr/>
        </p:nvSpPr>
        <p:spPr>
          <a:xfrm>
            <a:off x="6750050" y="4171950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298" name="Google Shape;1298;p69"/>
          <p:cNvSpPr txBox="1"/>
          <p:nvPr/>
        </p:nvSpPr>
        <p:spPr>
          <a:xfrm>
            <a:off x="6867525" y="4171950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299" name="Google Shape;1299;p69"/>
          <p:cNvSpPr txBox="1"/>
          <p:nvPr/>
        </p:nvSpPr>
        <p:spPr>
          <a:xfrm>
            <a:off x="7054850" y="4171950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300" name="Google Shape;1300;p69"/>
          <p:cNvSpPr txBox="1"/>
          <p:nvPr/>
        </p:nvSpPr>
        <p:spPr>
          <a:xfrm>
            <a:off x="7250112" y="4171950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1301" name="Google Shape;1301;p69"/>
          <p:cNvSpPr txBox="1"/>
          <p:nvPr/>
        </p:nvSpPr>
        <p:spPr>
          <a:xfrm>
            <a:off x="7327900" y="4171950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302" name="Google Shape;1302;p69"/>
          <p:cNvSpPr txBox="1"/>
          <p:nvPr/>
        </p:nvSpPr>
        <p:spPr>
          <a:xfrm>
            <a:off x="2268537" y="4543425"/>
            <a:ext cx="4349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Base</a:t>
            </a:r>
            <a:endParaRPr/>
          </a:p>
        </p:txBody>
      </p:sp>
      <p:sp>
        <p:nvSpPr>
          <p:cNvPr id="1303" name="Google Shape;1303;p69"/>
          <p:cNvSpPr txBox="1"/>
          <p:nvPr/>
        </p:nvSpPr>
        <p:spPr>
          <a:xfrm>
            <a:off x="2717800" y="4543425"/>
            <a:ext cx="3397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endParaRPr/>
          </a:p>
        </p:txBody>
      </p:sp>
      <p:sp>
        <p:nvSpPr>
          <p:cNvPr id="1304" name="Google Shape;1304;p69"/>
          <p:cNvSpPr txBox="1"/>
          <p:nvPr/>
        </p:nvSpPr>
        <p:spPr>
          <a:xfrm>
            <a:off x="3130550" y="4543425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  <a:endParaRPr/>
          </a:p>
        </p:txBody>
      </p:sp>
      <p:sp>
        <p:nvSpPr>
          <p:cNvPr id="1305" name="Google Shape;1305;p69"/>
          <p:cNvSpPr txBox="1"/>
          <p:nvPr/>
        </p:nvSpPr>
        <p:spPr>
          <a:xfrm>
            <a:off x="3990975" y="4543425"/>
            <a:ext cx="328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X(R</a:t>
            </a:r>
            <a:endParaRPr/>
          </a:p>
        </p:txBody>
      </p:sp>
      <p:sp>
        <p:nvSpPr>
          <p:cNvPr id="1306" name="Google Shape;1306;p69"/>
          <p:cNvSpPr txBox="1"/>
          <p:nvPr/>
        </p:nvSpPr>
        <p:spPr>
          <a:xfrm>
            <a:off x="4343400" y="4543425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07" name="Google Shape;1307;p69"/>
          <p:cNvSpPr txBox="1"/>
          <p:nvPr/>
        </p:nvSpPr>
        <p:spPr>
          <a:xfrm>
            <a:off x="4402137" y="4543425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,R</a:t>
            </a:r>
            <a:endParaRPr/>
          </a:p>
        </p:txBody>
      </p:sp>
      <p:sp>
        <p:nvSpPr>
          <p:cNvPr id="1308" name="Google Shape;1308;p69"/>
          <p:cNvSpPr txBox="1"/>
          <p:nvPr/>
        </p:nvSpPr>
        <p:spPr>
          <a:xfrm>
            <a:off x="4597400" y="4543425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1309" name="Google Shape;1309;p69"/>
          <p:cNvSpPr txBox="1"/>
          <p:nvPr/>
        </p:nvSpPr>
        <p:spPr>
          <a:xfrm>
            <a:off x="4695825" y="4543425"/>
            <a:ext cx="63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310" name="Google Shape;1310;p69"/>
          <p:cNvSpPr txBox="1"/>
          <p:nvPr/>
        </p:nvSpPr>
        <p:spPr>
          <a:xfrm>
            <a:off x="5946775" y="4543425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311" name="Google Shape;1311;p69"/>
          <p:cNvSpPr txBox="1"/>
          <p:nvPr/>
        </p:nvSpPr>
        <p:spPr>
          <a:xfrm>
            <a:off x="6261100" y="4543425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312" name="Google Shape;1312;p69"/>
          <p:cNvSpPr txBox="1"/>
          <p:nvPr/>
        </p:nvSpPr>
        <p:spPr>
          <a:xfrm>
            <a:off x="6477000" y="4543425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313" name="Google Shape;1313;p69"/>
          <p:cNvSpPr txBox="1"/>
          <p:nvPr/>
        </p:nvSpPr>
        <p:spPr>
          <a:xfrm>
            <a:off x="6672262" y="4543425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14" name="Google Shape;1314;p69"/>
          <p:cNvSpPr txBox="1"/>
          <p:nvPr/>
        </p:nvSpPr>
        <p:spPr>
          <a:xfrm>
            <a:off x="6750050" y="4543425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315" name="Google Shape;1315;p69"/>
          <p:cNvSpPr txBox="1"/>
          <p:nvPr/>
        </p:nvSpPr>
        <p:spPr>
          <a:xfrm>
            <a:off x="6867525" y="4543425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316" name="Google Shape;1316;p69"/>
          <p:cNvSpPr txBox="1"/>
          <p:nvPr/>
        </p:nvSpPr>
        <p:spPr>
          <a:xfrm>
            <a:off x="7054850" y="4543425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317" name="Google Shape;1317;p69"/>
          <p:cNvSpPr txBox="1"/>
          <p:nvPr/>
        </p:nvSpPr>
        <p:spPr>
          <a:xfrm>
            <a:off x="7250112" y="4543425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1318" name="Google Shape;1318;p69"/>
          <p:cNvSpPr txBox="1"/>
          <p:nvPr/>
        </p:nvSpPr>
        <p:spPr>
          <a:xfrm>
            <a:off x="7327900" y="4543425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319" name="Google Shape;1319;p69"/>
          <p:cNvSpPr txBox="1"/>
          <p:nvPr/>
        </p:nvSpPr>
        <p:spPr>
          <a:xfrm>
            <a:off x="7464425" y="4543425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320" name="Google Shape;1320;p69"/>
          <p:cNvSpPr txBox="1"/>
          <p:nvPr/>
        </p:nvSpPr>
        <p:spPr>
          <a:xfrm>
            <a:off x="7680325" y="4543425"/>
            <a:ext cx="12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321" name="Google Shape;1321;p69"/>
          <p:cNvSpPr txBox="1"/>
          <p:nvPr/>
        </p:nvSpPr>
        <p:spPr>
          <a:xfrm>
            <a:off x="2386012" y="4778375"/>
            <a:ext cx="3190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/>
          </a:p>
        </p:txBody>
      </p:sp>
      <p:sp>
        <p:nvSpPr>
          <p:cNvPr id="1322" name="Google Shape;1322;p69"/>
          <p:cNvSpPr txBox="1"/>
          <p:nvPr/>
        </p:nvSpPr>
        <p:spPr>
          <a:xfrm>
            <a:off x="2738437" y="4778375"/>
            <a:ext cx="46513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offset</a:t>
            </a:r>
            <a:endParaRPr/>
          </a:p>
        </p:txBody>
      </p:sp>
      <p:sp>
        <p:nvSpPr>
          <p:cNvPr id="1323" name="Google Shape;1323;p69"/>
          <p:cNvSpPr txBox="1"/>
          <p:nvPr/>
        </p:nvSpPr>
        <p:spPr>
          <a:xfrm>
            <a:off x="2268537" y="5168900"/>
            <a:ext cx="6905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Relative</a:t>
            </a:r>
            <a:endParaRPr/>
          </a:p>
        </p:txBody>
      </p:sp>
      <p:sp>
        <p:nvSpPr>
          <p:cNvPr id="1324" name="Google Shape;1324;p69"/>
          <p:cNvSpPr txBox="1"/>
          <p:nvPr/>
        </p:nvSpPr>
        <p:spPr>
          <a:xfrm>
            <a:off x="3990975" y="5168900"/>
            <a:ext cx="519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X(PC)</a:t>
            </a:r>
            <a:endParaRPr/>
          </a:p>
        </p:txBody>
      </p:sp>
      <p:sp>
        <p:nvSpPr>
          <p:cNvPr id="1325" name="Google Shape;1325;p69"/>
          <p:cNvSpPr txBox="1"/>
          <p:nvPr/>
        </p:nvSpPr>
        <p:spPr>
          <a:xfrm>
            <a:off x="5946775" y="5168900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326" name="Google Shape;1326;p69"/>
          <p:cNvSpPr txBox="1"/>
          <p:nvPr/>
        </p:nvSpPr>
        <p:spPr>
          <a:xfrm>
            <a:off x="6261100" y="5168900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327" name="Google Shape;1327;p69"/>
          <p:cNvSpPr txBox="1"/>
          <p:nvPr/>
        </p:nvSpPr>
        <p:spPr>
          <a:xfrm>
            <a:off x="6477000" y="5168900"/>
            <a:ext cx="3698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[PC]</a:t>
            </a:r>
            <a:endParaRPr/>
          </a:p>
        </p:txBody>
      </p:sp>
      <p:sp>
        <p:nvSpPr>
          <p:cNvPr id="1328" name="Google Shape;1328;p69"/>
          <p:cNvSpPr txBox="1"/>
          <p:nvPr/>
        </p:nvSpPr>
        <p:spPr>
          <a:xfrm>
            <a:off x="6926262" y="5168900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329" name="Google Shape;1329;p69"/>
          <p:cNvSpPr txBox="1"/>
          <p:nvPr/>
        </p:nvSpPr>
        <p:spPr>
          <a:xfrm>
            <a:off x="7113587" y="5168900"/>
            <a:ext cx="12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330" name="Google Shape;1330;p69"/>
          <p:cNvSpPr txBox="1"/>
          <p:nvPr/>
        </p:nvSpPr>
        <p:spPr>
          <a:xfrm>
            <a:off x="2209800" y="5561012"/>
            <a:ext cx="11779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Autoincremen</a:t>
            </a:r>
            <a:endParaRPr/>
          </a:p>
        </p:txBody>
      </p:sp>
      <p:sp>
        <p:nvSpPr>
          <p:cNvPr id="1331" name="Google Shape;1331;p69"/>
          <p:cNvSpPr txBox="1"/>
          <p:nvPr/>
        </p:nvSpPr>
        <p:spPr>
          <a:xfrm>
            <a:off x="3376612" y="556101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1332" name="Google Shape;1332;p69"/>
          <p:cNvSpPr txBox="1"/>
          <p:nvPr/>
        </p:nvSpPr>
        <p:spPr>
          <a:xfrm>
            <a:off x="3990975" y="5561012"/>
            <a:ext cx="201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(R</a:t>
            </a:r>
            <a:endParaRPr/>
          </a:p>
        </p:txBody>
      </p:sp>
      <p:sp>
        <p:nvSpPr>
          <p:cNvPr id="1333" name="Google Shape;1333;p69"/>
          <p:cNvSpPr txBox="1"/>
          <p:nvPr/>
        </p:nvSpPr>
        <p:spPr>
          <a:xfrm>
            <a:off x="4205287" y="5561012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34" name="Google Shape;1334;p69"/>
          <p:cNvSpPr txBox="1"/>
          <p:nvPr/>
        </p:nvSpPr>
        <p:spPr>
          <a:xfrm>
            <a:off x="4284662" y="5561012"/>
            <a:ext cx="174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)+</a:t>
            </a:r>
            <a:endParaRPr/>
          </a:p>
        </p:txBody>
      </p:sp>
      <p:sp>
        <p:nvSpPr>
          <p:cNvPr id="1335" name="Google Shape;1335;p69"/>
          <p:cNvSpPr txBox="1"/>
          <p:nvPr/>
        </p:nvSpPr>
        <p:spPr>
          <a:xfrm>
            <a:off x="5946775" y="5561012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336" name="Google Shape;1336;p69"/>
          <p:cNvSpPr txBox="1"/>
          <p:nvPr/>
        </p:nvSpPr>
        <p:spPr>
          <a:xfrm>
            <a:off x="6261100" y="5561012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337" name="Google Shape;1337;p69"/>
          <p:cNvSpPr txBox="1"/>
          <p:nvPr/>
        </p:nvSpPr>
        <p:spPr>
          <a:xfrm>
            <a:off x="6477000" y="5561012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338" name="Google Shape;1338;p69"/>
          <p:cNvSpPr txBox="1"/>
          <p:nvPr/>
        </p:nvSpPr>
        <p:spPr>
          <a:xfrm>
            <a:off x="6672262" y="5561012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39" name="Google Shape;1339;p69"/>
          <p:cNvSpPr txBox="1"/>
          <p:nvPr/>
        </p:nvSpPr>
        <p:spPr>
          <a:xfrm>
            <a:off x="6750050" y="556101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340" name="Google Shape;1340;p69"/>
          <p:cNvSpPr txBox="1"/>
          <p:nvPr/>
        </p:nvSpPr>
        <p:spPr>
          <a:xfrm>
            <a:off x="6867525" y="556101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</p:txBody>
      </p:sp>
      <p:sp>
        <p:nvSpPr>
          <p:cNvPr id="1341" name="Google Shape;1341;p69"/>
          <p:cNvSpPr txBox="1"/>
          <p:nvPr/>
        </p:nvSpPr>
        <p:spPr>
          <a:xfrm>
            <a:off x="6019800" y="5775325"/>
            <a:ext cx="79533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Incremen</a:t>
            </a:r>
            <a:endParaRPr/>
          </a:p>
        </p:txBody>
      </p:sp>
      <p:sp>
        <p:nvSpPr>
          <p:cNvPr id="1342" name="Google Shape;1342;p69"/>
          <p:cNvSpPr txBox="1"/>
          <p:nvPr/>
        </p:nvSpPr>
        <p:spPr>
          <a:xfrm>
            <a:off x="6808787" y="5775325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1343" name="Google Shape;1343;p69"/>
          <p:cNvSpPr txBox="1"/>
          <p:nvPr/>
        </p:nvSpPr>
        <p:spPr>
          <a:xfrm>
            <a:off x="6946900" y="5775325"/>
            <a:ext cx="138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endParaRPr/>
          </a:p>
        </p:txBody>
      </p:sp>
      <p:sp>
        <p:nvSpPr>
          <p:cNvPr id="1344" name="Google Shape;1344;p69"/>
          <p:cNvSpPr txBox="1"/>
          <p:nvPr/>
        </p:nvSpPr>
        <p:spPr>
          <a:xfrm>
            <a:off x="7102475" y="5775325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45" name="Google Shape;1345;p69"/>
          <p:cNvSpPr txBox="1"/>
          <p:nvPr/>
        </p:nvSpPr>
        <p:spPr>
          <a:xfrm>
            <a:off x="2268537" y="6167437"/>
            <a:ext cx="12938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Autodecrement</a:t>
            </a:r>
            <a:endParaRPr/>
          </a:p>
        </p:txBody>
      </p:sp>
      <p:sp>
        <p:nvSpPr>
          <p:cNvPr id="1346" name="Google Shape;1346;p69"/>
          <p:cNvSpPr txBox="1"/>
          <p:nvPr/>
        </p:nvSpPr>
        <p:spPr>
          <a:xfrm>
            <a:off x="4146550" y="6167437"/>
            <a:ext cx="201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(R</a:t>
            </a:r>
            <a:endParaRPr/>
          </a:p>
        </p:txBody>
      </p:sp>
      <p:sp>
        <p:nvSpPr>
          <p:cNvPr id="1347" name="Google Shape;1347;p69"/>
          <p:cNvSpPr txBox="1"/>
          <p:nvPr/>
        </p:nvSpPr>
        <p:spPr>
          <a:xfrm>
            <a:off x="4362450" y="6167437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48" name="Google Shape;1348;p69"/>
          <p:cNvSpPr txBox="1"/>
          <p:nvPr/>
        </p:nvSpPr>
        <p:spPr>
          <a:xfrm>
            <a:off x="4440237" y="6167437"/>
            <a:ext cx="63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349" name="Google Shape;1349;p69"/>
          <p:cNvSpPr txBox="1"/>
          <p:nvPr/>
        </p:nvSpPr>
        <p:spPr>
          <a:xfrm>
            <a:off x="5867400" y="6167437"/>
            <a:ext cx="8810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Decremen</a:t>
            </a:r>
            <a:endParaRPr/>
          </a:p>
        </p:txBody>
      </p:sp>
      <p:sp>
        <p:nvSpPr>
          <p:cNvPr id="1350" name="Google Shape;1350;p69"/>
          <p:cNvSpPr txBox="1"/>
          <p:nvPr/>
        </p:nvSpPr>
        <p:spPr>
          <a:xfrm>
            <a:off x="6731000" y="61674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1351" name="Google Shape;1351;p69"/>
          <p:cNvSpPr txBox="1"/>
          <p:nvPr/>
        </p:nvSpPr>
        <p:spPr>
          <a:xfrm>
            <a:off x="6867525" y="6167437"/>
            <a:ext cx="138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endParaRPr/>
          </a:p>
        </p:txBody>
      </p:sp>
      <p:sp>
        <p:nvSpPr>
          <p:cNvPr id="1352" name="Google Shape;1352;p69"/>
          <p:cNvSpPr txBox="1"/>
          <p:nvPr/>
        </p:nvSpPr>
        <p:spPr>
          <a:xfrm>
            <a:off x="7024687" y="6167437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53" name="Google Shape;1353;p69"/>
          <p:cNvSpPr txBox="1"/>
          <p:nvPr/>
        </p:nvSpPr>
        <p:spPr>
          <a:xfrm>
            <a:off x="7161212" y="61674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</p:txBody>
      </p:sp>
      <p:sp>
        <p:nvSpPr>
          <p:cNvPr id="1354" name="Google Shape;1354;p69"/>
          <p:cNvSpPr txBox="1"/>
          <p:nvPr/>
        </p:nvSpPr>
        <p:spPr>
          <a:xfrm>
            <a:off x="6083300" y="6400800"/>
            <a:ext cx="25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endParaRPr/>
          </a:p>
        </p:txBody>
      </p:sp>
      <p:sp>
        <p:nvSpPr>
          <p:cNvPr id="1355" name="Google Shape;1355;p69"/>
          <p:cNvSpPr txBox="1"/>
          <p:nvPr/>
        </p:nvSpPr>
        <p:spPr>
          <a:xfrm>
            <a:off x="6407150" y="6400800"/>
            <a:ext cx="11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sp>
        <p:nvSpPr>
          <p:cNvPr id="1356" name="Google Shape;1356;p69"/>
          <p:cNvSpPr txBox="1"/>
          <p:nvPr/>
        </p:nvSpPr>
        <p:spPr>
          <a:xfrm>
            <a:off x="6623050" y="6400800"/>
            <a:ext cx="19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[R</a:t>
            </a:r>
            <a:endParaRPr/>
          </a:p>
        </p:txBody>
      </p:sp>
      <p:sp>
        <p:nvSpPr>
          <p:cNvPr id="1357" name="Google Shape;1357;p69"/>
          <p:cNvSpPr txBox="1"/>
          <p:nvPr/>
        </p:nvSpPr>
        <p:spPr>
          <a:xfrm>
            <a:off x="6818312" y="6400800"/>
            <a:ext cx="428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358" name="Google Shape;1358;p69"/>
          <p:cNvSpPr txBox="1"/>
          <p:nvPr/>
        </p:nvSpPr>
        <p:spPr>
          <a:xfrm>
            <a:off x="6877050" y="6400800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</p:txBody>
      </p:sp>
      <p:sp>
        <p:nvSpPr>
          <p:cNvPr id="1359" name="Google Shape;1359;p69"/>
          <p:cNvSpPr txBox="1"/>
          <p:nvPr/>
        </p:nvSpPr>
        <p:spPr>
          <a:xfrm>
            <a:off x="2268537" y="6811962"/>
            <a:ext cx="5654675" cy="1587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69"/>
          <p:cNvSpPr txBox="1"/>
          <p:nvPr/>
        </p:nvSpPr>
        <p:spPr>
          <a:xfrm>
            <a:off x="3922712" y="6115050"/>
            <a:ext cx="406400" cy="32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b="0" i="0" lang="en-US" sz="15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−</a:t>
            </a:r>
            <a:endParaRPr/>
          </a:p>
        </p:txBody>
      </p:sp>
      <p:sp>
        <p:nvSpPr>
          <p:cNvPr id="1361" name="Google Shape;1361;p6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70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Additional Modes</a:t>
            </a:r>
            <a:endParaRPr/>
          </a:p>
        </p:txBody>
      </p:sp>
      <p:sp>
        <p:nvSpPr>
          <p:cNvPr id="1371" name="Google Shape;1371;p70"/>
          <p:cNvSpPr txBox="1"/>
          <p:nvPr>
            <p:ph idx="4294967295" type="body"/>
          </p:nvPr>
        </p:nvSpPr>
        <p:spPr>
          <a:xfrm>
            <a:off x="457200" y="1719262"/>
            <a:ext cx="8229600" cy="224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Autoincrement mode – the effective address of the operand is the contents of a register specified in the instruction. After accessing the operand, the contents of this register are automatically incremented to point to the next item in a list.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(R</a:t>
            </a:r>
            <a:r>
              <a:rPr b="0" baseline="-2500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)+. The increment is 1 for byte-sized operands, 2 for 16-bit operands, and 4 for 32-bit operands.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Autodecrement mode: -(R</a:t>
            </a:r>
            <a:r>
              <a:rPr b="0" baseline="-2500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– decrement first</a:t>
            </a:r>
            <a:endParaRPr/>
          </a:p>
        </p:txBody>
      </p:sp>
      <p:sp>
        <p:nvSpPr>
          <p:cNvPr id="1372" name="Google Shape;1372;p70"/>
          <p:cNvSpPr txBox="1"/>
          <p:nvPr/>
        </p:nvSpPr>
        <p:spPr>
          <a:xfrm>
            <a:off x="4724400" y="4600575"/>
            <a:ext cx="25876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</a:t>
            </a:r>
            <a:endParaRPr/>
          </a:p>
        </p:txBody>
      </p:sp>
      <p:sp>
        <p:nvSpPr>
          <p:cNvPr id="1373" name="Google Shape;1373;p70"/>
          <p:cNvSpPr txBox="1"/>
          <p:nvPr/>
        </p:nvSpPr>
        <p:spPr>
          <a:xfrm>
            <a:off x="3446462" y="4600575"/>
            <a:ext cx="4841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Clear</a:t>
            </a:r>
            <a:endParaRPr/>
          </a:p>
        </p:txBody>
      </p:sp>
      <p:sp>
        <p:nvSpPr>
          <p:cNvPr id="1374" name="Google Shape;1374;p70"/>
          <p:cNvSpPr txBox="1"/>
          <p:nvPr/>
        </p:nvSpPr>
        <p:spPr>
          <a:xfrm>
            <a:off x="4724400" y="5613400"/>
            <a:ext cx="76676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R0,SUM</a:t>
            </a:r>
            <a:endParaRPr/>
          </a:p>
        </p:txBody>
      </p:sp>
      <p:sp>
        <p:nvSpPr>
          <p:cNvPr id="1375" name="Google Shape;1375;p70"/>
          <p:cNvSpPr txBox="1"/>
          <p:nvPr/>
        </p:nvSpPr>
        <p:spPr>
          <a:xfrm>
            <a:off x="4724400" y="5106987"/>
            <a:ext cx="25876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R1</a:t>
            </a:r>
            <a:endParaRPr/>
          </a:p>
        </p:txBody>
      </p:sp>
      <p:sp>
        <p:nvSpPr>
          <p:cNvPr id="1376" name="Google Shape;1376;p70"/>
          <p:cNvSpPr txBox="1"/>
          <p:nvPr/>
        </p:nvSpPr>
        <p:spPr>
          <a:xfrm>
            <a:off x="4724400" y="4864100"/>
            <a:ext cx="83026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(R2)+,R0</a:t>
            </a:r>
            <a:endParaRPr/>
          </a:p>
        </p:txBody>
      </p:sp>
      <p:sp>
        <p:nvSpPr>
          <p:cNvPr id="1377" name="Google Shape;1377;p70"/>
          <p:cNvSpPr txBox="1"/>
          <p:nvPr/>
        </p:nvSpPr>
        <p:spPr>
          <a:xfrm>
            <a:off x="76200" y="6599237"/>
            <a:ext cx="8269287" cy="258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2.16.  The Autoincrement addressing mode used in the program of Figure 2.12.</a:t>
            </a:r>
            <a:endParaRPr/>
          </a:p>
        </p:txBody>
      </p:sp>
      <p:sp>
        <p:nvSpPr>
          <p:cNvPr id="1378" name="Google Shape;1378;p70"/>
          <p:cNvSpPr txBox="1"/>
          <p:nvPr/>
        </p:nvSpPr>
        <p:spPr>
          <a:xfrm>
            <a:off x="6486525" y="4314825"/>
            <a:ext cx="105886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Initialization</a:t>
            </a:r>
            <a:endParaRPr/>
          </a:p>
        </p:txBody>
      </p:sp>
      <p:sp>
        <p:nvSpPr>
          <p:cNvPr id="1379" name="Google Shape;1379;p70"/>
          <p:cNvSpPr txBox="1"/>
          <p:nvPr/>
        </p:nvSpPr>
        <p:spPr>
          <a:xfrm>
            <a:off x="3446462" y="5613400"/>
            <a:ext cx="496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1380" name="Google Shape;1380;p70"/>
          <p:cNvSpPr txBox="1"/>
          <p:nvPr/>
        </p:nvSpPr>
        <p:spPr>
          <a:xfrm>
            <a:off x="2368550" y="4864100"/>
            <a:ext cx="5651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LOOP</a:t>
            </a:r>
            <a:endParaRPr/>
          </a:p>
        </p:txBody>
      </p:sp>
      <p:sp>
        <p:nvSpPr>
          <p:cNvPr id="1381" name="Google Shape;1381;p70"/>
          <p:cNvSpPr txBox="1"/>
          <p:nvPr/>
        </p:nvSpPr>
        <p:spPr>
          <a:xfrm>
            <a:off x="3446462" y="4864100"/>
            <a:ext cx="36036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endParaRPr/>
          </a:p>
        </p:txBody>
      </p:sp>
      <p:sp>
        <p:nvSpPr>
          <p:cNvPr id="1382" name="Google Shape;1382;p70"/>
          <p:cNvSpPr txBox="1"/>
          <p:nvPr/>
        </p:nvSpPr>
        <p:spPr>
          <a:xfrm>
            <a:off x="3446462" y="5106987"/>
            <a:ext cx="993775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Decrement</a:t>
            </a:r>
            <a:endParaRPr/>
          </a:p>
        </p:txBody>
      </p:sp>
      <p:sp>
        <p:nvSpPr>
          <p:cNvPr id="1383" name="Google Shape;1383;p70"/>
          <p:cNvSpPr txBox="1"/>
          <p:nvPr/>
        </p:nvSpPr>
        <p:spPr>
          <a:xfrm>
            <a:off x="4724400" y="5372100"/>
            <a:ext cx="5651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LOOP</a:t>
            </a:r>
            <a:endParaRPr/>
          </a:p>
        </p:txBody>
      </p:sp>
      <p:sp>
        <p:nvSpPr>
          <p:cNvPr id="1384" name="Google Shape;1384;p70"/>
          <p:cNvSpPr/>
          <p:nvPr/>
        </p:nvSpPr>
        <p:spPr>
          <a:xfrm>
            <a:off x="2058987" y="4975225"/>
            <a:ext cx="133350" cy="44450"/>
          </a:xfrm>
          <a:custGeom>
            <a:rect b="b" l="l" r="r" t="t"/>
            <a:pathLst>
              <a:path extrusionOk="0" h="2" w="6">
                <a:moveTo>
                  <a:pt x="0" y="2"/>
                </a:moveTo>
                <a:lnTo>
                  <a:pt x="6" y="1"/>
                </a:lnTo>
                <a:lnTo>
                  <a:pt x="0" y="0"/>
                </a:lnTo>
                <a:lnTo>
                  <a:pt x="0" y="1"/>
                </a:lnTo>
                <a:lnTo>
                  <a:pt x="0" y="2"/>
                </a:lnTo>
              </a:path>
            </a:pathLst>
          </a:custGeom>
          <a:noFill/>
          <a:ln cap="flat" cmpd="sng" w="222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p70"/>
          <p:cNvSpPr/>
          <p:nvPr/>
        </p:nvSpPr>
        <p:spPr>
          <a:xfrm>
            <a:off x="2058987" y="4975225"/>
            <a:ext cx="133350" cy="44450"/>
          </a:xfrm>
          <a:custGeom>
            <a:rect b="b" l="l" r="r" t="t"/>
            <a:pathLst>
              <a:path extrusionOk="0" h="28" w="84">
                <a:moveTo>
                  <a:pt x="0" y="28"/>
                </a:moveTo>
                <a:lnTo>
                  <a:pt x="84" y="14"/>
                </a:lnTo>
                <a:lnTo>
                  <a:pt x="0" y="0"/>
                </a:lnTo>
                <a:lnTo>
                  <a:pt x="0" y="14"/>
                </a:lnTo>
                <a:lnTo>
                  <a:pt x="0" y="28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70"/>
          <p:cNvSpPr/>
          <p:nvPr/>
        </p:nvSpPr>
        <p:spPr>
          <a:xfrm>
            <a:off x="1597025" y="4997450"/>
            <a:ext cx="1476375" cy="506412"/>
          </a:xfrm>
          <a:custGeom>
            <a:rect b="b" l="l" r="r" t="t"/>
            <a:pathLst>
              <a:path extrusionOk="0" h="23" w="67">
                <a:moveTo>
                  <a:pt x="20" y="0"/>
                </a:moveTo>
                <a:lnTo>
                  <a:pt x="0" y="0"/>
                </a:lnTo>
                <a:lnTo>
                  <a:pt x="0" y="23"/>
                </a:lnTo>
                <a:lnTo>
                  <a:pt x="67" y="23"/>
                </a:lnTo>
              </a:path>
            </a:pathLst>
          </a:custGeom>
          <a:noFill/>
          <a:ln cap="flat" cmpd="sng" w="222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7" name="Google Shape;1387;p70"/>
          <p:cNvCxnSpPr/>
          <p:nvPr/>
        </p:nvCxnSpPr>
        <p:spPr>
          <a:xfrm flipH="1">
            <a:off x="1376361" y="3962400"/>
            <a:ext cx="6343650" cy="1587"/>
          </a:xfrm>
          <a:prstGeom prst="straightConnector1">
            <a:avLst/>
          </a:prstGeom>
          <a:noFill/>
          <a:ln cap="flat" cmpd="sng" w="22225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88" name="Google Shape;1388;p70"/>
          <p:cNvCxnSpPr/>
          <p:nvPr/>
        </p:nvCxnSpPr>
        <p:spPr>
          <a:xfrm flipH="1">
            <a:off x="1376361" y="6010275"/>
            <a:ext cx="6343650" cy="1587"/>
          </a:xfrm>
          <a:prstGeom prst="straightConnector1">
            <a:avLst/>
          </a:prstGeom>
          <a:noFill/>
          <a:ln cap="flat" cmpd="sng" w="22225">
            <a:solidFill>
              <a:srgbClr val="00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389" name="Google Shape;1389;p70"/>
          <p:cNvSpPr txBox="1"/>
          <p:nvPr/>
        </p:nvSpPr>
        <p:spPr>
          <a:xfrm>
            <a:off x="4724400" y="4337050"/>
            <a:ext cx="10033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#NUM1,R2</a:t>
            </a:r>
            <a:endParaRPr/>
          </a:p>
        </p:txBody>
      </p:sp>
      <p:sp>
        <p:nvSpPr>
          <p:cNvPr id="1390" name="Google Shape;1390;p70"/>
          <p:cNvSpPr txBox="1"/>
          <p:nvPr/>
        </p:nvSpPr>
        <p:spPr>
          <a:xfrm>
            <a:off x="4724400" y="4094162"/>
            <a:ext cx="46196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N,R1</a:t>
            </a:r>
            <a:endParaRPr/>
          </a:p>
        </p:txBody>
      </p:sp>
      <p:sp>
        <p:nvSpPr>
          <p:cNvPr id="1391" name="Google Shape;1391;p70"/>
          <p:cNvSpPr txBox="1"/>
          <p:nvPr/>
        </p:nvSpPr>
        <p:spPr>
          <a:xfrm>
            <a:off x="3446462" y="4094162"/>
            <a:ext cx="496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1392" name="Google Shape;1392;p70"/>
          <p:cNvSpPr txBox="1"/>
          <p:nvPr/>
        </p:nvSpPr>
        <p:spPr>
          <a:xfrm>
            <a:off x="3446462" y="4337050"/>
            <a:ext cx="496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1393" name="Google Shape;1393;p70"/>
          <p:cNvSpPr/>
          <p:nvPr/>
        </p:nvSpPr>
        <p:spPr>
          <a:xfrm>
            <a:off x="6288087" y="4116387"/>
            <a:ext cx="87312" cy="352425"/>
          </a:xfrm>
          <a:custGeom>
            <a:rect b="b" l="l" r="r" t="t"/>
            <a:pathLst>
              <a:path extrusionOk="0" h="16" w="4">
                <a:moveTo>
                  <a:pt x="0" y="0"/>
                </a:moveTo>
                <a:lnTo>
                  <a:pt x="1" y="2"/>
                </a:lnTo>
                <a:lnTo>
                  <a:pt x="2" y="2"/>
                </a:lnTo>
                <a:lnTo>
                  <a:pt x="2" y="3"/>
                </a:lnTo>
                <a:lnTo>
                  <a:pt x="2" y="5"/>
                </a:lnTo>
                <a:lnTo>
                  <a:pt x="2" y="8"/>
                </a:lnTo>
                <a:lnTo>
                  <a:pt x="2" y="11"/>
                </a:lnTo>
                <a:lnTo>
                  <a:pt x="2" y="13"/>
                </a:lnTo>
                <a:lnTo>
                  <a:pt x="2" y="14"/>
                </a:lnTo>
                <a:lnTo>
                  <a:pt x="2" y="15"/>
                </a:lnTo>
                <a:lnTo>
                  <a:pt x="3" y="15"/>
                </a:lnTo>
                <a:lnTo>
                  <a:pt x="4" y="16"/>
                </a:lnTo>
              </a:path>
            </a:pathLst>
          </a:custGeom>
          <a:noFill/>
          <a:ln cap="flat" cmpd="sng" w="222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4" name="Google Shape;1394;p70"/>
          <p:cNvSpPr/>
          <p:nvPr/>
        </p:nvSpPr>
        <p:spPr>
          <a:xfrm>
            <a:off x="6288087" y="4468812"/>
            <a:ext cx="87312" cy="330200"/>
          </a:xfrm>
          <a:custGeom>
            <a:rect b="b" l="l" r="r" t="t"/>
            <a:pathLst>
              <a:path extrusionOk="0" h="15" w="4">
                <a:moveTo>
                  <a:pt x="0" y="15"/>
                </a:moveTo>
                <a:lnTo>
                  <a:pt x="1" y="14"/>
                </a:lnTo>
                <a:lnTo>
                  <a:pt x="2" y="13"/>
                </a:lnTo>
                <a:lnTo>
                  <a:pt x="2" y="10"/>
                </a:lnTo>
                <a:lnTo>
                  <a:pt x="2" y="8"/>
                </a:lnTo>
                <a:lnTo>
                  <a:pt x="2" y="5"/>
                </a:lnTo>
                <a:lnTo>
                  <a:pt x="2" y="2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</a:path>
            </a:pathLst>
          </a:custGeom>
          <a:noFill/>
          <a:ln cap="flat" cmpd="sng" w="222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70"/>
          <p:cNvSpPr txBox="1"/>
          <p:nvPr/>
        </p:nvSpPr>
        <p:spPr>
          <a:xfrm>
            <a:off x="3446462" y="5372100"/>
            <a:ext cx="87471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Branch&gt;0</a:t>
            </a:r>
            <a:endParaRPr/>
          </a:p>
        </p:txBody>
      </p:sp>
      <p:sp>
        <p:nvSpPr>
          <p:cNvPr id="1396" name="Google Shape;1396;p7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71"/>
          <p:cNvSpPr txBox="1"/>
          <p:nvPr>
            <p:ph idx="4294967295"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100"/>
              <a:buFont typeface="Arial"/>
              <a:buNone/>
            </a:pPr>
            <a:r>
              <a:rPr b="1" i="0" lang="en-US" sz="6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Assembly Language</a:t>
            </a:r>
            <a:endParaRPr/>
          </a:p>
        </p:txBody>
      </p:sp>
      <p:sp>
        <p:nvSpPr>
          <p:cNvPr id="1406" name="Google Shape;1406;p71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p7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72"/>
          <p:cNvSpPr txBox="1"/>
          <p:nvPr>
            <p:ph idx="4294967295" type="title"/>
          </p:nvPr>
        </p:nvSpPr>
        <p:spPr>
          <a:xfrm>
            <a:off x="457200" y="122237"/>
            <a:ext cx="7543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Assembly Language</a:t>
            </a:r>
            <a:endParaRPr/>
          </a:p>
        </p:txBody>
      </p:sp>
      <p:sp>
        <p:nvSpPr>
          <p:cNvPr id="1413" name="Google Shape;1413;p72"/>
          <p:cNvSpPr txBox="1"/>
          <p:nvPr>
            <p:ph idx="4294967295" type="body"/>
          </p:nvPr>
        </p:nvSpPr>
        <p:spPr>
          <a:xfrm>
            <a:off x="431800" y="1089025"/>
            <a:ext cx="8280400" cy="495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 understandable notation for machine level language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Mnemonics – symbolic names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of rules – syntax </a:t>
            </a:r>
            <a:endParaRPr/>
          </a:p>
          <a:p>
            <a:pPr indent="-23622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4" name="Google Shape;1414;p72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415" name="Google Shape;1415;p7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73"/>
          <p:cNvSpPr txBox="1"/>
          <p:nvPr>
            <p:ph idx="4294967295" type="title"/>
          </p:nvPr>
        </p:nvSpPr>
        <p:spPr>
          <a:xfrm>
            <a:off x="457200" y="122237"/>
            <a:ext cx="75438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Types of Instructions</a:t>
            </a:r>
            <a:endParaRPr/>
          </a:p>
        </p:txBody>
      </p:sp>
      <p:sp>
        <p:nvSpPr>
          <p:cNvPr id="1421" name="Google Shape;1421;p73"/>
          <p:cNvSpPr txBox="1"/>
          <p:nvPr>
            <p:ph idx="4294967295" type="body"/>
          </p:nvPr>
        </p:nvSpPr>
        <p:spPr>
          <a:xfrm>
            <a:off x="431800" y="1089025"/>
            <a:ext cx="8280400" cy="5046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Transfer Instructions</a:t>
            </a:r>
            <a:endParaRPr/>
          </a:p>
          <a:p>
            <a:pPr indent="-232091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2091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2091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2091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2091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2091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22" name="Google Shape;1422;p73"/>
          <p:cNvGraphicFramePr/>
          <p:nvPr/>
        </p:nvGraphicFramePr>
        <p:xfrm>
          <a:off x="3311525" y="162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{227E6558-F027-4301-B307-71D664AE7279}</a:tableStyleId>
              </a:tblPr>
              <a:tblGrid>
                <a:gridCol w="1260475"/>
                <a:gridCol w="1258875"/>
              </a:tblGrid>
              <a:tr h="358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Mnemonic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Load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LD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Store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Exchange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XCH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Input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Output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OUT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Push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PUSH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Pop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POP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23" name="Google Shape;1423;p73"/>
          <p:cNvSpPr/>
          <p:nvPr/>
        </p:nvSpPr>
        <p:spPr>
          <a:xfrm>
            <a:off x="6732587" y="1628775"/>
            <a:ext cx="1800225" cy="900112"/>
          </a:xfrm>
          <a:prstGeom prst="wedgeRoundRectCallout">
            <a:avLst>
              <a:gd fmla="val -6171" name="adj1"/>
              <a:gd fmla="val 7695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value is not modified</a:t>
            </a:r>
            <a:endParaRPr/>
          </a:p>
        </p:txBody>
      </p:sp>
      <p:cxnSp>
        <p:nvCxnSpPr>
          <p:cNvPr id="1424" name="Google Shape;1424;p73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425" name="Google Shape;1425;p7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74"/>
          <p:cNvSpPr txBox="1"/>
          <p:nvPr>
            <p:ph idx="4294967295" type="title"/>
          </p:nvPr>
        </p:nvSpPr>
        <p:spPr>
          <a:xfrm>
            <a:off x="457200" y="122237"/>
            <a:ext cx="75438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Manipulation Instructions</a:t>
            </a:r>
            <a:endParaRPr/>
          </a:p>
        </p:txBody>
      </p:sp>
      <p:sp>
        <p:nvSpPr>
          <p:cNvPr id="1431" name="Google Shape;1431;p74"/>
          <p:cNvSpPr txBox="1"/>
          <p:nvPr>
            <p:ph idx="4294967295" type="body"/>
          </p:nvPr>
        </p:nvSpPr>
        <p:spPr>
          <a:xfrm>
            <a:off x="304800" y="914400"/>
            <a:ext cx="8229600" cy="2482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Arithmetic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Logical &amp; Bit Manipulation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Shift</a:t>
            </a:r>
            <a:endParaRPr/>
          </a:p>
        </p:txBody>
      </p:sp>
      <p:graphicFrame>
        <p:nvGraphicFramePr>
          <p:cNvPr id="1432" name="Google Shape;1432;p74"/>
          <p:cNvGraphicFramePr/>
          <p:nvPr/>
        </p:nvGraphicFramePr>
        <p:xfrm>
          <a:off x="5292725" y="838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{227E6558-F027-4301-B307-71D664AE7279}</a:tableStyleId>
              </a:tblPr>
              <a:tblGrid>
                <a:gridCol w="2341550"/>
                <a:gridCol w="1258875"/>
              </a:tblGrid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Mnemonic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Increment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Decrement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Subtract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Multiply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Divide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DIV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with carry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Subtract with borrow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SUBB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Negate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NEG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33" name="Google Shape;1433;p74"/>
          <p:cNvGraphicFramePr/>
          <p:nvPr/>
        </p:nvGraphicFramePr>
        <p:xfrm>
          <a:off x="457200" y="327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{227E6558-F027-4301-B307-71D664AE7279}</a:tableStyleId>
              </a:tblPr>
              <a:tblGrid>
                <a:gridCol w="2074850"/>
                <a:gridCol w="1260475"/>
              </a:tblGrid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Mnemonic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Clear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Complement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AND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AND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Exclusive-OR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XOR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Clear carry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CLRC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Set carry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SETC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Complement carry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Enable interrupt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EI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Disable interrupt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34" name="Google Shape;1434;p74"/>
          <p:cNvGraphicFramePr/>
          <p:nvPr/>
        </p:nvGraphicFramePr>
        <p:xfrm>
          <a:off x="3962400" y="4038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{227E6558-F027-4301-B307-71D664AE7279}</a:tableStyleId>
              </a:tblPr>
              <a:tblGrid>
                <a:gridCol w="2879725"/>
                <a:gridCol w="1260475"/>
              </a:tblGrid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Mnemonic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Logical shift right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Logical shift left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Arithmetic shift right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SHRA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Arithmetic shift left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SHLA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Rotate right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Rotate left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Rotate right through carry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RORC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Rotate left through carry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ROLC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435" name="Google Shape;1435;p74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436" name="Google Shape;1436;p7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75"/>
          <p:cNvSpPr txBox="1"/>
          <p:nvPr>
            <p:ph idx="4294967295" type="title"/>
          </p:nvPr>
        </p:nvSpPr>
        <p:spPr>
          <a:xfrm>
            <a:off x="457200" y="122237"/>
            <a:ext cx="75438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Program Control Instructions</a:t>
            </a:r>
            <a:endParaRPr/>
          </a:p>
        </p:txBody>
      </p:sp>
      <p:graphicFrame>
        <p:nvGraphicFramePr>
          <p:cNvPr id="1442" name="Google Shape;1442;p75"/>
          <p:cNvGraphicFramePr/>
          <p:nvPr/>
        </p:nvGraphicFramePr>
        <p:xfrm>
          <a:off x="971550" y="12684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{227E6558-F027-4301-B307-71D664AE7279}</a:tableStyleId>
              </a:tblPr>
              <a:tblGrid>
                <a:gridCol w="2160575"/>
                <a:gridCol w="1620825"/>
              </a:tblGrid>
              <a:tr h="45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Mnemonic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4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Branch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Jump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JMP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Skip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SKP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Call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Return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Compare (Subtract)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CMP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Test (AND)</a:t>
                      </a:r>
                      <a:endParaRPr/>
                    </a:p>
                  </a:txBody>
                  <a:tcPr marT="0" marB="0" marR="0" marL="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TST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43" name="Google Shape;1443;p75"/>
          <p:cNvSpPr/>
          <p:nvPr/>
        </p:nvSpPr>
        <p:spPr>
          <a:xfrm>
            <a:off x="5651500" y="2708275"/>
            <a:ext cx="2519362" cy="900112"/>
          </a:xfrm>
          <a:prstGeom prst="wedgeRoundRectCallout">
            <a:avLst>
              <a:gd fmla="val -6084" name="adj1"/>
              <a:gd fmla="val 34971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Subtract A – B but don’t store the result</a:t>
            </a:r>
            <a:endParaRPr/>
          </a:p>
        </p:txBody>
      </p:sp>
      <p:sp>
        <p:nvSpPr>
          <p:cNvPr id="1444" name="Google Shape;1444;p75"/>
          <p:cNvSpPr txBox="1"/>
          <p:nvPr/>
        </p:nvSpPr>
        <p:spPr>
          <a:xfrm>
            <a:off x="6011862" y="4329112"/>
            <a:ext cx="1504950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5" name="Google Shape;1445;p75"/>
          <p:cNvGrpSpPr/>
          <p:nvPr/>
        </p:nvGrpSpPr>
        <p:grpSpPr>
          <a:xfrm>
            <a:off x="6011862" y="4329112"/>
            <a:ext cx="1435100" cy="360362"/>
            <a:chOff x="3787" y="2727"/>
            <a:chExt cx="904" cy="227"/>
          </a:xfrm>
        </p:grpSpPr>
        <p:sp>
          <p:nvSpPr>
            <p:cNvPr id="1446" name="Google Shape;1446;p75"/>
            <p:cNvSpPr txBox="1"/>
            <p:nvPr/>
          </p:nvSpPr>
          <p:spPr>
            <a:xfrm>
              <a:off x="3787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447" name="Google Shape;1447;p75"/>
            <p:cNvSpPr txBox="1"/>
            <p:nvPr/>
          </p:nvSpPr>
          <p:spPr>
            <a:xfrm>
              <a:off x="3900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48" name="Google Shape;1448;p75"/>
            <p:cNvSpPr txBox="1"/>
            <p:nvPr/>
          </p:nvSpPr>
          <p:spPr>
            <a:xfrm>
              <a:off x="4013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449" name="Google Shape;1449;p75"/>
            <p:cNvSpPr txBox="1"/>
            <p:nvPr/>
          </p:nvSpPr>
          <p:spPr>
            <a:xfrm>
              <a:off x="4126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450" name="Google Shape;1450;p75"/>
            <p:cNvSpPr txBox="1"/>
            <p:nvPr/>
          </p:nvSpPr>
          <p:spPr>
            <a:xfrm>
              <a:off x="4239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51" name="Google Shape;1451;p75"/>
            <p:cNvSpPr txBox="1"/>
            <p:nvPr/>
          </p:nvSpPr>
          <p:spPr>
            <a:xfrm>
              <a:off x="4352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52" name="Google Shape;1452;p75"/>
            <p:cNvSpPr txBox="1"/>
            <p:nvPr/>
          </p:nvSpPr>
          <p:spPr>
            <a:xfrm>
              <a:off x="4465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53" name="Google Shape;1453;p75"/>
            <p:cNvSpPr txBox="1"/>
            <p:nvPr/>
          </p:nvSpPr>
          <p:spPr>
            <a:xfrm>
              <a:off x="4578" y="272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sp>
        <p:nvSpPr>
          <p:cNvPr id="1454" name="Google Shape;1454;p75"/>
          <p:cNvSpPr txBox="1"/>
          <p:nvPr/>
        </p:nvSpPr>
        <p:spPr>
          <a:xfrm>
            <a:off x="6011862" y="4868862"/>
            <a:ext cx="15033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5" name="Google Shape;1455;p75"/>
          <p:cNvGrpSpPr/>
          <p:nvPr/>
        </p:nvGrpSpPr>
        <p:grpSpPr>
          <a:xfrm>
            <a:off x="6011862" y="4868862"/>
            <a:ext cx="1435100" cy="360362"/>
            <a:chOff x="3787" y="3067"/>
            <a:chExt cx="904" cy="227"/>
          </a:xfrm>
        </p:grpSpPr>
        <p:sp>
          <p:nvSpPr>
            <p:cNvPr id="1456" name="Google Shape;1456;p75"/>
            <p:cNvSpPr txBox="1"/>
            <p:nvPr/>
          </p:nvSpPr>
          <p:spPr>
            <a:xfrm>
              <a:off x="3787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57" name="Google Shape;1457;p75"/>
            <p:cNvSpPr txBox="1"/>
            <p:nvPr/>
          </p:nvSpPr>
          <p:spPr>
            <a:xfrm>
              <a:off x="3900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58" name="Google Shape;1458;p75"/>
            <p:cNvSpPr txBox="1"/>
            <p:nvPr/>
          </p:nvSpPr>
          <p:spPr>
            <a:xfrm>
              <a:off x="4013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59" name="Google Shape;1459;p75"/>
            <p:cNvSpPr txBox="1"/>
            <p:nvPr/>
          </p:nvSpPr>
          <p:spPr>
            <a:xfrm>
              <a:off x="4126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60" name="Google Shape;1460;p75"/>
            <p:cNvSpPr txBox="1"/>
            <p:nvPr/>
          </p:nvSpPr>
          <p:spPr>
            <a:xfrm>
              <a:off x="4239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461" name="Google Shape;1461;p75"/>
            <p:cNvSpPr txBox="1"/>
            <p:nvPr/>
          </p:nvSpPr>
          <p:spPr>
            <a:xfrm>
              <a:off x="4352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62" name="Google Shape;1462;p75"/>
            <p:cNvSpPr txBox="1"/>
            <p:nvPr/>
          </p:nvSpPr>
          <p:spPr>
            <a:xfrm>
              <a:off x="4465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63" name="Google Shape;1463;p75"/>
            <p:cNvSpPr txBox="1"/>
            <p:nvPr/>
          </p:nvSpPr>
          <p:spPr>
            <a:xfrm>
              <a:off x="4578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</p:grpSp>
      <p:sp>
        <p:nvSpPr>
          <p:cNvPr id="1464" name="Google Shape;1464;p75"/>
          <p:cNvSpPr/>
          <p:nvPr/>
        </p:nvSpPr>
        <p:spPr>
          <a:xfrm rot="5400000">
            <a:off x="7812087" y="5229225"/>
            <a:ext cx="539750" cy="539750"/>
          </a:xfrm>
          <a:prstGeom prst="flowChartDelay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5" name="Google Shape;1465;p75"/>
          <p:cNvCxnSpPr/>
          <p:nvPr/>
        </p:nvCxnSpPr>
        <p:spPr>
          <a:xfrm>
            <a:off x="7518400" y="5049837"/>
            <a:ext cx="474662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66" name="Google Shape;1466;p75"/>
          <p:cNvCxnSpPr/>
          <p:nvPr/>
        </p:nvCxnSpPr>
        <p:spPr>
          <a:xfrm rot="10800000">
            <a:off x="7993062" y="5049837"/>
            <a:ext cx="0" cy="179387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67" name="Google Shape;1467;p75"/>
          <p:cNvCxnSpPr/>
          <p:nvPr/>
        </p:nvCxnSpPr>
        <p:spPr>
          <a:xfrm rot="10800000">
            <a:off x="8172450" y="4508500"/>
            <a:ext cx="0" cy="72072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68" name="Google Shape;1468;p75"/>
          <p:cNvCxnSpPr/>
          <p:nvPr/>
        </p:nvCxnSpPr>
        <p:spPr>
          <a:xfrm>
            <a:off x="7518400" y="4508500"/>
            <a:ext cx="65405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69" name="Google Shape;1469;p75"/>
          <p:cNvCxnSpPr/>
          <p:nvPr/>
        </p:nvCxnSpPr>
        <p:spPr>
          <a:xfrm rot="10800000">
            <a:off x="8075612" y="5770562"/>
            <a:ext cx="0" cy="179387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70" name="Google Shape;1470;p75"/>
          <p:cNvCxnSpPr/>
          <p:nvPr/>
        </p:nvCxnSpPr>
        <p:spPr>
          <a:xfrm>
            <a:off x="7423150" y="5949950"/>
            <a:ext cx="65405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71" name="Google Shape;1471;p75"/>
          <p:cNvSpPr txBox="1"/>
          <p:nvPr/>
        </p:nvSpPr>
        <p:spPr>
          <a:xfrm>
            <a:off x="6011862" y="5770562"/>
            <a:ext cx="1504950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2" name="Google Shape;1472;p75"/>
          <p:cNvGrpSpPr/>
          <p:nvPr/>
        </p:nvGrpSpPr>
        <p:grpSpPr>
          <a:xfrm>
            <a:off x="6011862" y="5768975"/>
            <a:ext cx="1435100" cy="360362"/>
            <a:chOff x="3787" y="3067"/>
            <a:chExt cx="904" cy="227"/>
          </a:xfrm>
        </p:grpSpPr>
        <p:sp>
          <p:nvSpPr>
            <p:cNvPr id="1473" name="Google Shape;1473;p75"/>
            <p:cNvSpPr txBox="1"/>
            <p:nvPr/>
          </p:nvSpPr>
          <p:spPr>
            <a:xfrm>
              <a:off x="3787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4" name="Google Shape;1474;p75"/>
            <p:cNvSpPr txBox="1"/>
            <p:nvPr/>
          </p:nvSpPr>
          <p:spPr>
            <a:xfrm>
              <a:off x="3900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5" name="Google Shape;1475;p75"/>
            <p:cNvSpPr txBox="1"/>
            <p:nvPr/>
          </p:nvSpPr>
          <p:spPr>
            <a:xfrm>
              <a:off x="4013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6" name="Google Shape;1476;p75"/>
            <p:cNvSpPr txBox="1"/>
            <p:nvPr/>
          </p:nvSpPr>
          <p:spPr>
            <a:xfrm>
              <a:off x="4126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7" name="Google Shape;1477;p75"/>
            <p:cNvSpPr txBox="1"/>
            <p:nvPr/>
          </p:nvSpPr>
          <p:spPr>
            <a:xfrm>
              <a:off x="4239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8" name="Google Shape;1478;p75"/>
            <p:cNvSpPr txBox="1"/>
            <p:nvPr/>
          </p:nvSpPr>
          <p:spPr>
            <a:xfrm>
              <a:off x="4352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9" name="Google Shape;1479;p75"/>
            <p:cNvSpPr txBox="1"/>
            <p:nvPr/>
          </p:nvSpPr>
          <p:spPr>
            <a:xfrm>
              <a:off x="4465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80" name="Google Shape;1480;p75"/>
            <p:cNvSpPr txBox="1"/>
            <p:nvPr/>
          </p:nvSpPr>
          <p:spPr>
            <a:xfrm>
              <a:off x="4578" y="3067"/>
              <a:ext cx="113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</p:grpSp>
      <p:sp>
        <p:nvSpPr>
          <p:cNvPr id="1481" name="Google Shape;1481;p75"/>
          <p:cNvSpPr/>
          <p:nvPr/>
        </p:nvSpPr>
        <p:spPr>
          <a:xfrm>
            <a:off x="4392612" y="5408612"/>
            <a:ext cx="898525" cy="541337"/>
          </a:xfrm>
          <a:prstGeom prst="wedgeRoundRectCallout">
            <a:avLst>
              <a:gd fmla="val 33507" name="adj1"/>
              <a:gd fmla="val -8361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Mask</a:t>
            </a:r>
            <a:endParaRPr/>
          </a:p>
        </p:txBody>
      </p:sp>
      <p:cxnSp>
        <p:nvCxnSpPr>
          <p:cNvPr id="1482" name="Google Shape;1482;p75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483" name="Google Shape;1483;p75"/>
          <p:cNvSpPr/>
          <p:nvPr/>
        </p:nvSpPr>
        <p:spPr>
          <a:xfrm>
            <a:off x="5113337" y="4508500"/>
            <a:ext cx="538162" cy="18097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4" name="Google Shape;1484;p7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7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490" name="Google Shape;1490;p76"/>
          <p:cNvSpPr txBox="1"/>
          <p:nvPr/>
        </p:nvSpPr>
        <p:spPr>
          <a:xfrm>
            <a:off x="457200" y="122237"/>
            <a:ext cx="75438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Assembler Directives</a:t>
            </a:r>
            <a:endParaRPr/>
          </a:p>
        </p:txBody>
      </p:sp>
      <p:sp>
        <p:nvSpPr>
          <p:cNvPr id="1491" name="Google Shape;1491;p76"/>
          <p:cNvSpPr txBox="1"/>
          <p:nvPr/>
        </p:nvSpPr>
        <p:spPr>
          <a:xfrm>
            <a:off x="457200" y="1219200"/>
            <a:ext cx="8229600" cy="4911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allows the programmer to specify other information needed to translate the source program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 EQU 200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will not appear in the object code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simply informs assembler that the Name SUM should be replaced by the value 200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77"/>
          <p:cNvSpPr txBox="1"/>
          <p:nvPr>
            <p:ph idx="4294967295" type="ctrTitle"/>
          </p:nvPr>
        </p:nvSpPr>
        <p:spPr>
          <a:xfrm>
            <a:off x="315912" y="685800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100"/>
              <a:buFont typeface="Arial"/>
              <a:buNone/>
            </a:pPr>
            <a:r>
              <a:rPr b="1" i="0" lang="en-US" sz="6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Basic Input/Output Operations</a:t>
            </a:r>
            <a:endParaRPr/>
          </a:p>
        </p:txBody>
      </p:sp>
      <p:sp>
        <p:nvSpPr>
          <p:cNvPr id="1501" name="Google Shape;1501;p77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2" name="Google Shape;1502;p7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78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I/O</a:t>
            </a:r>
            <a:endParaRPr/>
          </a:p>
        </p:txBody>
      </p:sp>
      <p:sp>
        <p:nvSpPr>
          <p:cNvPr id="1512" name="Google Shape;1512;p78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data on which the instructions operate are not necessarily already stored in memory.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need to be transferred between processor and outside world (disk, keyboard, etc.)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I/O operations are essential, the way they are performed can have a significant effect on the performance of the computer.</a:t>
            </a:r>
            <a:endParaRPr/>
          </a:p>
        </p:txBody>
      </p:sp>
      <p:sp>
        <p:nvSpPr>
          <p:cNvPr id="1513" name="Google Shape;1513;p7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79"/>
          <p:cNvSpPr txBox="1"/>
          <p:nvPr>
            <p:ph idx="4294967295" type="title"/>
          </p:nvPr>
        </p:nvSpPr>
        <p:spPr>
          <a:xfrm>
            <a:off x="457200" y="122237"/>
            <a:ext cx="75438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I/O</a:t>
            </a:r>
            <a:endParaRPr/>
          </a:p>
        </p:txBody>
      </p:sp>
      <p:sp>
        <p:nvSpPr>
          <p:cNvPr id="1523" name="Google Shape;1523;p79"/>
          <p:cNvSpPr txBox="1"/>
          <p:nvPr>
            <p:ph idx="4294967295" type="body"/>
          </p:nvPr>
        </p:nvSpPr>
        <p:spPr>
          <a:xfrm>
            <a:off x="457200" y="1143000"/>
            <a:ext cx="8229600" cy="4987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●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methods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controlled IO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Interrupt IO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rabi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 Memory Access DMA</a:t>
            </a:r>
            <a:endParaRPr/>
          </a:p>
        </p:txBody>
      </p:sp>
      <p:sp>
        <p:nvSpPr>
          <p:cNvPr id="1524" name="Google Shape;1524;p7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80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Program-Controlled I/O Example – </a:t>
            </a:r>
            <a:r>
              <a:rPr b="1" i="0" lang="en-US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keyboard Interfacing</a:t>
            </a:r>
            <a:endParaRPr/>
          </a:p>
        </p:txBody>
      </p:sp>
      <p:sp>
        <p:nvSpPr>
          <p:cNvPr id="1534" name="Google Shape;1534;p80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in character input from a keyboard and produce character output on a display screen.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Rate of data transfer (keyboard, display, processor)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Difference in speed between processor and I/O device creates the need for mechanisms to synchronize the transfer of data.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solution: on output, the processor sends the first character and then waits for a signal from the display that the character has been received. It then sends the second character. Input is sent from the keyboard in a similar way.</a:t>
            </a:r>
            <a:endParaRPr/>
          </a:p>
        </p:txBody>
      </p:sp>
      <p:sp>
        <p:nvSpPr>
          <p:cNvPr id="1535" name="Google Shape;1535;p8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3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81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Program-Controlled I/O Example</a:t>
            </a:r>
            <a:endParaRPr/>
          </a:p>
        </p:txBody>
      </p:sp>
      <p:sp>
        <p:nvSpPr>
          <p:cNvPr id="1545" name="Google Shape;1545;p81"/>
          <p:cNvSpPr txBox="1"/>
          <p:nvPr/>
        </p:nvSpPr>
        <p:spPr>
          <a:xfrm>
            <a:off x="593725" y="4303712"/>
            <a:ext cx="196215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Registers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Flags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Device interface</a:t>
            </a:r>
            <a:endParaRPr/>
          </a:p>
        </p:txBody>
      </p:sp>
      <p:sp>
        <p:nvSpPr>
          <p:cNvPr id="1546" name="Google Shape;1546;p8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grpSp>
        <p:nvGrpSpPr>
          <p:cNvPr id="1547" name="Google Shape;1547;p81"/>
          <p:cNvGrpSpPr/>
          <p:nvPr/>
        </p:nvGrpSpPr>
        <p:grpSpPr>
          <a:xfrm>
            <a:off x="1022350" y="1816100"/>
            <a:ext cx="7099300" cy="4127500"/>
            <a:chOff x="644" y="1144"/>
            <a:chExt cx="4472" cy="2600"/>
          </a:xfrm>
        </p:grpSpPr>
        <p:sp>
          <p:nvSpPr>
            <p:cNvPr id="1548" name="Google Shape;1548;p81"/>
            <p:cNvSpPr/>
            <p:nvPr/>
          </p:nvSpPr>
          <p:spPr>
            <a:xfrm>
              <a:off x="644" y="1144"/>
              <a:ext cx="4472" cy="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81"/>
            <p:cNvSpPr txBox="1"/>
            <p:nvPr/>
          </p:nvSpPr>
          <p:spPr>
            <a:xfrm>
              <a:off x="2302" y="1873"/>
              <a:ext cx="1068" cy="1243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50" name="Google Shape;1550;p81"/>
            <p:cNvCxnSpPr/>
            <p:nvPr/>
          </p:nvCxnSpPr>
          <p:spPr>
            <a:xfrm flipH="1">
              <a:off x="657" y="1395"/>
              <a:ext cx="4446" cy="1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551" name="Google Shape;1551;p81"/>
            <p:cNvCxnSpPr/>
            <p:nvPr/>
          </p:nvCxnSpPr>
          <p:spPr>
            <a:xfrm flipH="1">
              <a:off x="657" y="1395"/>
              <a:ext cx="4446" cy="1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552" name="Google Shape;1552;p81"/>
            <p:cNvSpPr txBox="1"/>
            <p:nvPr/>
          </p:nvSpPr>
          <p:spPr>
            <a:xfrm>
              <a:off x="3860" y="1873"/>
              <a:ext cx="1068" cy="1243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81"/>
            <p:cNvSpPr txBox="1"/>
            <p:nvPr/>
          </p:nvSpPr>
          <p:spPr>
            <a:xfrm>
              <a:off x="4036" y="2048"/>
              <a:ext cx="716" cy="365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81"/>
            <p:cNvSpPr txBox="1"/>
            <p:nvPr/>
          </p:nvSpPr>
          <p:spPr>
            <a:xfrm>
              <a:off x="2478" y="2048"/>
              <a:ext cx="716" cy="365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81"/>
            <p:cNvSpPr txBox="1"/>
            <p:nvPr/>
          </p:nvSpPr>
          <p:spPr>
            <a:xfrm>
              <a:off x="2478" y="2588"/>
              <a:ext cx="176" cy="176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81"/>
            <p:cNvSpPr txBox="1"/>
            <p:nvPr/>
          </p:nvSpPr>
          <p:spPr>
            <a:xfrm>
              <a:off x="4036" y="2588"/>
              <a:ext cx="176" cy="176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81"/>
            <p:cNvSpPr txBox="1"/>
            <p:nvPr/>
          </p:nvSpPr>
          <p:spPr>
            <a:xfrm>
              <a:off x="2629" y="2149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  <p:sp>
          <p:nvSpPr>
            <p:cNvPr id="1558" name="Google Shape;1558;p81"/>
            <p:cNvSpPr txBox="1"/>
            <p:nvPr/>
          </p:nvSpPr>
          <p:spPr>
            <a:xfrm>
              <a:off x="2717" y="2149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1559" name="Google Shape;1559;p81"/>
            <p:cNvSpPr txBox="1"/>
            <p:nvPr/>
          </p:nvSpPr>
          <p:spPr>
            <a:xfrm>
              <a:off x="2780" y="2149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</a:t>
              </a:r>
              <a:endParaRPr/>
            </a:p>
          </p:txBody>
        </p:sp>
        <p:sp>
          <p:nvSpPr>
            <p:cNvPr id="1560" name="Google Shape;1560;p81"/>
            <p:cNvSpPr txBox="1"/>
            <p:nvPr/>
          </p:nvSpPr>
          <p:spPr>
            <a:xfrm>
              <a:off x="2842" y="2149"/>
              <a:ext cx="264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AIN</a:t>
              </a:r>
              <a:endParaRPr/>
            </a:p>
          </p:txBody>
        </p:sp>
        <p:sp>
          <p:nvSpPr>
            <p:cNvPr id="1561" name="Google Shape;1561;p81"/>
            <p:cNvSpPr txBox="1"/>
            <p:nvPr/>
          </p:nvSpPr>
          <p:spPr>
            <a:xfrm>
              <a:off x="4136" y="2149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  <p:sp>
          <p:nvSpPr>
            <p:cNvPr id="1562" name="Google Shape;1562;p81"/>
            <p:cNvSpPr txBox="1"/>
            <p:nvPr/>
          </p:nvSpPr>
          <p:spPr>
            <a:xfrm>
              <a:off x="4212" y="2149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1563" name="Google Shape;1563;p81"/>
            <p:cNvSpPr txBox="1"/>
            <p:nvPr/>
          </p:nvSpPr>
          <p:spPr>
            <a:xfrm>
              <a:off x="4287" y="2149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</a:t>
              </a:r>
              <a:endParaRPr/>
            </a:p>
          </p:txBody>
        </p:sp>
        <p:sp>
          <p:nvSpPr>
            <p:cNvPr id="1564" name="Google Shape;1564;p81"/>
            <p:cNvSpPr txBox="1"/>
            <p:nvPr/>
          </p:nvSpPr>
          <p:spPr>
            <a:xfrm>
              <a:off x="4337" y="2149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1565" name="Google Shape;1565;p81"/>
            <p:cNvSpPr txBox="1"/>
            <p:nvPr/>
          </p:nvSpPr>
          <p:spPr>
            <a:xfrm>
              <a:off x="4413" y="2149"/>
              <a:ext cx="327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OUT</a:t>
              </a:r>
              <a:endParaRPr/>
            </a:p>
          </p:txBody>
        </p:sp>
        <p:sp>
          <p:nvSpPr>
            <p:cNvPr id="1566" name="Google Shape;1566;p81"/>
            <p:cNvSpPr txBox="1"/>
            <p:nvPr/>
          </p:nvSpPr>
          <p:spPr>
            <a:xfrm>
              <a:off x="2742" y="2614"/>
              <a:ext cx="264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SIN</a:t>
              </a:r>
              <a:endParaRPr/>
            </a:p>
          </p:txBody>
        </p:sp>
        <p:sp>
          <p:nvSpPr>
            <p:cNvPr id="1567" name="Google Shape;1567;p81"/>
            <p:cNvSpPr txBox="1"/>
            <p:nvPr/>
          </p:nvSpPr>
          <p:spPr>
            <a:xfrm>
              <a:off x="4312" y="2614"/>
              <a:ext cx="415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SOUT</a:t>
              </a:r>
              <a:endParaRPr/>
            </a:p>
          </p:txBody>
        </p:sp>
        <p:sp>
          <p:nvSpPr>
            <p:cNvPr id="1568" name="Google Shape;1568;p81"/>
            <p:cNvSpPr txBox="1"/>
            <p:nvPr/>
          </p:nvSpPr>
          <p:spPr>
            <a:xfrm>
              <a:off x="2616" y="2915"/>
              <a:ext cx="13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</a:t>
              </a:r>
              <a:endParaRPr/>
            </a:p>
          </p:txBody>
        </p:sp>
        <p:sp>
          <p:nvSpPr>
            <p:cNvPr id="1569" name="Google Shape;1569;p81"/>
            <p:cNvSpPr txBox="1"/>
            <p:nvPr/>
          </p:nvSpPr>
          <p:spPr>
            <a:xfrm>
              <a:off x="2692" y="2915"/>
              <a:ext cx="126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/>
            </a:p>
          </p:txBody>
        </p:sp>
        <p:sp>
          <p:nvSpPr>
            <p:cNvPr id="1570" name="Google Shape;1570;p81"/>
            <p:cNvSpPr txBox="1"/>
            <p:nvPr/>
          </p:nvSpPr>
          <p:spPr>
            <a:xfrm>
              <a:off x="2742" y="2915"/>
              <a:ext cx="452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yboard</a:t>
              </a:r>
              <a:endParaRPr/>
            </a:p>
          </p:txBody>
        </p:sp>
        <p:sp>
          <p:nvSpPr>
            <p:cNvPr id="1571" name="Google Shape;1571;p81"/>
            <p:cNvSpPr txBox="1"/>
            <p:nvPr/>
          </p:nvSpPr>
          <p:spPr>
            <a:xfrm>
              <a:off x="4224" y="2915"/>
              <a:ext cx="477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Display</a:t>
              </a:r>
              <a:endParaRPr/>
            </a:p>
          </p:txBody>
        </p:sp>
        <p:sp>
          <p:nvSpPr>
            <p:cNvPr id="1572" name="Google Shape;1572;p81"/>
            <p:cNvSpPr/>
            <p:nvPr/>
          </p:nvSpPr>
          <p:spPr>
            <a:xfrm>
              <a:off x="2817" y="1383"/>
              <a:ext cx="38" cy="75"/>
            </a:xfrm>
            <a:custGeom>
              <a:rect b="b" l="l" r="r" t="t"/>
              <a:pathLst>
                <a:path extrusionOk="0" h="6" w="3">
                  <a:moveTo>
                    <a:pt x="3" y="6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2" y="6"/>
                  </a:lnTo>
                  <a:lnTo>
                    <a:pt x="3" y="6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81"/>
            <p:cNvSpPr/>
            <p:nvPr/>
          </p:nvSpPr>
          <p:spPr>
            <a:xfrm>
              <a:off x="2817" y="1383"/>
              <a:ext cx="38" cy="75"/>
            </a:xfrm>
            <a:custGeom>
              <a:rect b="b" l="l" r="r" t="t"/>
              <a:pathLst>
                <a:path extrusionOk="0" h="75" w="38">
                  <a:moveTo>
                    <a:pt x="38" y="75"/>
                  </a:moveTo>
                  <a:lnTo>
                    <a:pt x="25" y="0"/>
                  </a:lnTo>
                  <a:lnTo>
                    <a:pt x="0" y="75"/>
                  </a:lnTo>
                  <a:lnTo>
                    <a:pt x="25" y="75"/>
                  </a:lnTo>
                  <a:lnTo>
                    <a:pt x="38" y="75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81"/>
            <p:cNvSpPr/>
            <p:nvPr/>
          </p:nvSpPr>
          <p:spPr>
            <a:xfrm>
              <a:off x="2817" y="1810"/>
              <a:ext cx="38" cy="75"/>
            </a:xfrm>
            <a:custGeom>
              <a:rect b="b" l="l" r="r" t="t"/>
              <a:pathLst>
                <a:path extrusionOk="0" h="6" w="3">
                  <a:moveTo>
                    <a:pt x="0" y="0"/>
                  </a:moveTo>
                  <a:lnTo>
                    <a:pt x="2" y="6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81"/>
            <p:cNvSpPr/>
            <p:nvPr/>
          </p:nvSpPr>
          <p:spPr>
            <a:xfrm>
              <a:off x="2817" y="1810"/>
              <a:ext cx="38" cy="75"/>
            </a:xfrm>
            <a:custGeom>
              <a:rect b="b" l="l" r="r" t="t"/>
              <a:pathLst>
                <a:path extrusionOk="0" h="75" w="38">
                  <a:moveTo>
                    <a:pt x="0" y="0"/>
                  </a:moveTo>
                  <a:lnTo>
                    <a:pt x="25" y="75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76" name="Google Shape;1576;p81"/>
            <p:cNvCxnSpPr/>
            <p:nvPr/>
          </p:nvCxnSpPr>
          <p:spPr>
            <a:xfrm flipH="1" rot="10800000">
              <a:off x="2842" y="1458"/>
              <a:ext cx="1" cy="339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577" name="Google Shape;1577;p81"/>
            <p:cNvSpPr/>
            <p:nvPr/>
          </p:nvSpPr>
          <p:spPr>
            <a:xfrm>
              <a:off x="1260" y="1383"/>
              <a:ext cx="37" cy="75"/>
            </a:xfrm>
            <a:custGeom>
              <a:rect b="b" l="l" r="r" t="t"/>
              <a:pathLst>
                <a:path extrusionOk="0" h="6" w="3">
                  <a:moveTo>
                    <a:pt x="3" y="6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2" y="6"/>
                  </a:lnTo>
                  <a:lnTo>
                    <a:pt x="3" y="6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81"/>
            <p:cNvSpPr/>
            <p:nvPr/>
          </p:nvSpPr>
          <p:spPr>
            <a:xfrm>
              <a:off x="1260" y="1383"/>
              <a:ext cx="37" cy="75"/>
            </a:xfrm>
            <a:custGeom>
              <a:rect b="b" l="l" r="r" t="t"/>
              <a:pathLst>
                <a:path extrusionOk="0" h="75" w="37">
                  <a:moveTo>
                    <a:pt x="37" y="75"/>
                  </a:moveTo>
                  <a:lnTo>
                    <a:pt x="25" y="0"/>
                  </a:lnTo>
                  <a:lnTo>
                    <a:pt x="0" y="75"/>
                  </a:lnTo>
                  <a:lnTo>
                    <a:pt x="25" y="75"/>
                  </a:lnTo>
                  <a:lnTo>
                    <a:pt x="37" y="75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81"/>
            <p:cNvSpPr/>
            <p:nvPr/>
          </p:nvSpPr>
          <p:spPr>
            <a:xfrm>
              <a:off x="1260" y="1810"/>
              <a:ext cx="37" cy="75"/>
            </a:xfrm>
            <a:custGeom>
              <a:rect b="b" l="l" r="r" t="t"/>
              <a:pathLst>
                <a:path extrusionOk="0" h="6" w="3">
                  <a:moveTo>
                    <a:pt x="0" y="0"/>
                  </a:moveTo>
                  <a:lnTo>
                    <a:pt x="2" y="6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81"/>
            <p:cNvSpPr/>
            <p:nvPr/>
          </p:nvSpPr>
          <p:spPr>
            <a:xfrm>
              <a:off x="1260" y="1810"/>
              <a:ext cx="37" cy="75"/>
            </a:xfrm>
            <a:custGeom>
              <a:rect b="b" l="l" r="r" t="t"/>
              <a:pathLst>
                <a:path extrusionOk="0" h="75" w="37">
                  <a:moveTo>
                    <a:pt x="0" y="0"/>
                  </a:moveTo>
                  <a:lnTo>
                    <a:pt x="25" y="75"/>
                  </a:lnTo>
                  <a:lnTo>
                    <a:pt x="37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81" name="Google Shape;1581;p81"/>
            <p:cNvCxnSpPr/>
            <p:nvPr/>
          </p:nvCxnSpPr>
          <p:spPr>
            <a:xfrm flipH="1" rot="10800000">
              <a:off x="1285" y="1458"/>
              <a:ext cx="1" cy="339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582" name="Google Shape;1582;p81"/>
            <p:cNvSpPr txBox="1"/>
            <p:nvPr/>
          </p:nvSpPr>
          <p:spPr>
            <a:xfrm>
              <a:off x="2880" y="1144"/>
              <a:ext cx="264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Bus</a:t>
              </a:r>
              <a:endParaRPr/>
            </a:p>
          </p:txBody>
        </p:sp>
        <p:sp>
          <p:nvSpPr>
            <p:cNvPr id="1583" name="Google Shape;1583;p81"/>
            <p:cNvSpPr txBox="1"/>
            <p:nvPr/>
          </p:nvSpPr>
          <p:spPr>
            <a:xfrm>
              <a:off x="1297" y="3492"/>
              <a:ext cx="729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Figure 2.19</a:t>
              </a:r>
              <a:endParaRPr/>
            </a:p>
          </p:txBody>
        </p:sp>
        <p:sp>
          <p:nvSpPr>
            <p:cNvPr id="1584" name="Google Shape;1584;p81"/>
            <p:cNvSpPr txBox="1"/>
            <p:nvPr/>
          </p:nvSpPr>
          <p:spPr>
            <a:xfrm>
              <a:off x="2001" y="3492"/>
              <a:ext cx="1721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Bus connection for processor</a:t>
              </a:r>
              <a:endParaRPr/>
            </a:p>
          </p:txBody>
        </p:sp>
        <p:sp>
          <p:nvSpPr>
            <p:cNvPr id="1585" name="Google Shape;1585;p81"/>
            <p:cNvSpPr txBox="1"/>
            <p:nvPr/>
          </p:nvSpPr>
          <p:spPr>
            <a:xfrm>
              <a:off x="3458" y="3492"/>
              <a:ext cx="176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k</a:t>
              </a:r>
              <a:endParaRPr/>
            </a:p>
          </p:txBody>
        </p:sp>
        <p:sp>
          <p:nvSpPr>
            <p:cNvPr id="1586" name="Google Shape;1586;p81"/>
            <p:cNvSpPr txBox="1"/>
            <p:nvPr/>
          </p:nvSpPr>
          <p:spPr>
            <a:xfrm>
              <a:off x="3583" y="3492"/>
              <a:ext cx="126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/>
            </a:p>
          </p:txBody>
        </p:sp>
        <p:sp>
          <p:nvSpPr>
            <p:cNvPr id="1587" name="Google Shape;1587;p81"/>
            <p:cNvSpPr txBox="1"/>
            <p:nvPr/>
          </p:nvSpPr>
          <p:spPr>
            <a:xfrm>
              <a:off x="3634" y="3492"/>
              <a:ext cx="1206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yboard, and display</a:t>
              </a:r>
              <a:endParaRPr/>
            </a:p>
          </p:txBody>
        </p:sp>
        <p:sp>
          <p:nvSpPr>
            <p:cNvPr id="1588" name="Google Shape;1588;p81"/>
            <p:cNvSpPr txBox="1"/>
            <p:nvPr/>
          </p:nvSpPr>
          <p:spPr>
            <a:xfrm>
              <a:off x="4614" y="3492"/>
              <a:ext cx="88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  <p:sp>
          <p:nvSpPr>
            <p:cNvPr id="1589" name="Google Shape;1589;p81"/>
            <p:cNvSpPr/>
            <p:nvPr/>
          </p:nvSpPr>
          <p:spPr>
            <a:xfrm>
              <a:off x="4375" y="1383"/>
              <a:ext cx="38" cy="75"/>
            </a:xfrm>
            <a:custGeom>
              <a:rect b="b" l="l" r="r" t="t"/>
              <a:pathLst>
                <a:path extrusionOk="0" h="6" w="3">
                  <a:moveTo>
                    <a:pt x="3" y="6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2" y="6"/>
                  </a:lnTo>
                  <a:lnTo>
                    <a:pt x="3" y="6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81"/>
            <p:cNvSpPr/>
            <p:nvPr/>
          </p:nvSpPr>
          <p:spPr>
            <a:xfrm>
              <a:off x="4375" y="1383"/>
              <a:ext cx="38" cy="75"/>
            </a:xfrm>
            <a:custGeom>
              <a:rect b="b" l="l" r="r" t="t"/>
              <a:pathLst>
                <a:path extrusionOk="0" h="75" w="38">
                  <a:moveTo>
                    <a:pt x="38" y="75"/>
                  </a:moveTo>
                  <a:lnTo>
                    <a:pt x="25" y="0"/>
                  </a:lnTo>
                  <a:lnTo>
                    <a:pt x="0" y="75"/>
                  </a:lnTo>
                  <a:lnTo>
                    <a:pt x="25" y="75"/>
                  </a:lnTo>
                  <a:lnTo>
                    <a:pt x="38" y="75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81"/>
            <p:cNvSpPr/>
            <p:nvPr/>
          </p:nvSpPr>
          <p:spPr>
            <a:xfrm>
              <a:off x="4375" y="1810"/>
              <a:ext cx="38" cy="75"/>
            </a:xfrm>
            <a:custGeom>
              <a:rect b="b" l="l" r="r" t="t"/>
              <a:pathLst>
                <a:path extrusionOk="0" h="6" w="3">
                  <a:moveTo>
                    <a:pt x="0" y="0"/>
                  </a:moveTo>
                  <a:lnTo>
                    <a:pt x="2" y="6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81"/>
            <p:cNvSpPr/>
            <p:nvPr/>
          </p:nvSpPr>
          <p:spPr>
            <a:xfrm>
              <a:off x="4375" y="1810"/>
              <a:ext cx="38" cy="75"/>
            </a:xfrm>
            <a:custGeom>
              <a:rect b="b" l="l" r="r" t="t"/>
              <a:pathLst>
                <a:path extrusionOk="0" h="75" w="38">
                  <a:moveTo>
                    <a:pt x="0" y="0"/>
                  </a:moveTo>
                  <a:lnTo>
                    <a:pt x="25" y="75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93" name="Google Shape;1593;p81"/>
            <p:cNvCxnSpPr/>
            <p:nvPr/>
          </p:nvCxnSpPr>
          <p:spPr>
            <a:xfrm flipH="1" rot="10800000">
              <a:off x="4400" y="1458"/>
              <a:ext cx="1" cy="339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594" name="Google Shape;1594;p81"/>
            <p:cNvSpPr txBox="1"/>
            <p:nvPr/>
          </p:nvSpPr>
          <p:spPr>
            <a:xfrm>
              <a:off x="832" y="1873"/>
              <a:ext cx="892" cy="54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81"/>
            <p:cNvSpPr txBox="1"/>
            <p:nvPr/>
          </p:nvSpPr>
          <p:spPr>
            <a:xfrm>
              <a:off x="1059" y="2074"/>
              <a:ext cx="603" cy="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Processor</a:t>
              </a:r>
              <a:endParaRPr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82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Program-Controlled I/O Example</a:t>
            </a:r>
            <a:endParaRPr/>
          </a:p>
        </p:txBody>
      </p:sp>
      <p:sp>
        <p:nvSpPr>
          <p:cNvPr id="1605" name="Google Shape;1605;p82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instructions that can check the state of the status flags and transfer data: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READWAIT  Branch to READWAIT if SIN = 0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Input from DATAIN to R1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WRITEWAIT Branch to WRITEWAIT if SOUT = 0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Output from R1 to DATAOUT</a:t>
            </a:r>
            <a:endParaRPr/>
          </a:p>
        </p:txBody>
      </p:sp>
      <p:sp>
        <p:nvSpPr>
          <p:cNvPr id="1606" name="Google Shape;1606;p8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p83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Memory-Mapped I/O</a:t>
            </a:r>
            <a:endParaRPr/>
          </a:p>
        </p:txBody>
      </p:sp>
      <p:sp>
        <p:nvSpPr>
          <p:cNvPr id="1616" name="Google Shape;1616;p83"/>
          <p:cNvSpPr txBox="1"/>
          <p:nvPr>
            <p:ph idx="4294967295" type="body"/>
          </p:nvPr>
        </p:nvSpPr>
        <p:spPr>
          <a:xfrm>
            <a:off x="457200" y="1371600"/>
            <a:ext cx="8229600" cy="4759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Memory-Mapped I/O – some memory address values are used to refer to peripheral device buffer registers. No special instructions are needed. Also use device status registers.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READWAIT  Testbit   #3, INSTATUS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Branch=0  READWAIT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MoveByte  DATAIN, R1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WRITEWAIT  Testbit   #3, OUTSTATUS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Branch=0  WRITEWAIT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MoveByte  R1, DATAOUT</a:t>
            </a:r>
            <a:endParaRPr/>
          </a:p>
          <a:p>
            <a:pPr indent="-23622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8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p84"/>
          <p:cNvSpPr txBox="1"/>
          <p:nvPr>
            <p:ph idx="4294967295"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100"/>
              <a:buFont typeface="Arial"/>
              <a:buNone/>
            </a:pPr>
            <a:r>
              <a:rPr b="1" i="0" lang="en-US" sz="6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Stacks</a:t>
            </a:r>
            <a:endParaRPr/>
          </a:p>
        </p:txBody>
      </p:sp>
      <p:sp>
        <p:nvSpPr>
          <p:cNvPr id="1627" name="Google Shape;1627;p84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8" name="Google Shape;1628;p8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85"/>
          <p:cNvSpPr txBox="1"/>
          <p:nvPr>
            <p:ph idx="4294967295" type="ctrTitle"/>
          </p:nvPr>
        </p:nvSpPr>
        <p:spPr>
          <a:xfrm>
            <a:off x="315912" y="304800"/>
            <a:ext cx="6781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100"/>
              <a:buFont typeface="Arial"/>
              <a:buNone/>
            </a:pPr>
            <a:r>
              <a:rPr b="1" i="0" lang="en-US" sz="6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Stacks</a:t>
            </a:r>
            <a:endParaRPr/>
          </a:p>
        </p:txBody>
      </p:sp>
      <p:sp>
        <p:nvSpPr>
          <p:cNvPr id="1638" name="Google Shape;1638;p85"/>
          <p:cNvSpPr txBox="1"/>
          <p:nvPr>
            <p:ph idx="4294967295" type="subTitle"/>
          </p:nvPr>
        </p:nvSpPr>
        <p:spPr>
          <a:xfrm>
            <a:off x="457200" y="1295400"/>
            <a:ext cx="8001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113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80"/>
              <a:buFont typeface="Noto Sans Symbols"/>
              <a:buChar char="●"/>
            </a:pPr>
            <a:r>
              <a:rPr b="0" i="0" lang="en-US" sz="3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Structure – list of data elements</a:t>
            </a:r>
            <a:endParaRPr/>
          </a:p>
          <a:p>
            <a:pPr indent="-124460" lvl="0" marL="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Access Restriction - Elements can be added or removed at one end      of the list only</a:t>
            </a:r>
            <a:endParaRPr/>
          </a:p>
          <a:p>
            <a:pPr indent="-124460" lvl="0" marL="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LIFO Stack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844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9" name="Google Shape;1639;p8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3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p86"/>
          <p:cNvSpPr txBox="1"/>
          <p:nvPr>
            <p:ph idx="4294967295" type="title"/>
          </p:nvPr>
        </p:nvSpPr>
        <p:spPr>
          <a:xfrm>
            <a:off x="457200" y="122237"/>
            <a:ext cx="75438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Stack Organization</a:t>
            </a:r>
            <a:endParaRPr/>
          </a:p>
        </p:txBody>
      </p:sp>
      <p:sp>
        <p:nvSpPr>
          <p:cNvPr id="1645" name="Google Shape;1645;p86"/>
          <p:cNvSpPr txBox="1"/>
          <p:nvPr/>
        </p:nvSpPr>
        <p:spPr>
          <a:xfrm>
            <a:off x="3851275" y="4149725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</a:t>
            </a:r>
            <a:endParaRPr/>
          </a:p>
        </p:txBody>
      </p:sp>
      <p:cxnSp>
        <p:nvCxnSpPr>
          <p:cNvPr id="1646" name="Google Shape;1646;p86"/>
          <p:cNvCxnSpPr/>
          <p:nvPr/>
        </p:nvCxnSpPr>
        <p:spPr>
          <a:xfrm>
            <a:off x="5292725" y="4329112"/>
            <a:ext cx="71913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647" name="Google Shape;1647;p86"/>
          <p:cNvSpPr/>
          <p:nvPr/>
        </p:nvSpPr>
        <p:spPr>
          <a:xfrm>
            <a:off x="3581400" y="5589587"/>
            <a:ext cx="1979612" cy="539750"/>
          </a:xfrm>
          <a:prstGeom prst="wedgeRoundRectCallout">
            <a:avLst>
              <a:gd fmla="val 26502" name="adj1"/>
              <a:gd fmla="val 5273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Stack Bottom</a:t>
            </a:r>
            <a:endParaRPr/>
          </a:p>
        </p:txBody>
      </p:sp>
      <p:sp>
        <p:nvSpPr>
          <p:cNvPr id="1648" name="Google Shape;1648;p86"/>
          <p:cNvSpPr/>
          <p:nvPr/>
        </p:nvSpPr>
        <p:spPr>
          <a:xfrm>
            <a:off x="3581400" y="1268412"/>
            <a:ext cx="1979612" cy="1081087"/>
          </a:xfrm>
          <a:prstGeom prst="wedgeRoundRectCallout">
            <a:avLst>
              <a:gd fmla="val 27316" name="adj1"/>
              <a:gd fmla="val 56744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 of Stack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TOS</a:t>
            </a:r>
            <a:endParaRPr/>
          </a:p>
        </p:txBody>
      </p:sp>
      <p:sp>
        <p:nvSpPr>
          <p:cNvPr id="1649" name="Google Shape;1649;p86"/>
          <p:cNvSpPr txBox="1"/>
          <p:nvPr>
            <p:ph idx="4294967295" type="body"/>
          </p:nvPr>
        </p:nvSpPr>
        <p:spPr>
          <a:xfrm>
            <a:off x="457200" y="1719262"/>
            <a:ext cx="8229600" cy="144621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63500" spcFirstLastPara="1" rIns="63500" wrap="square" tIns="254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LIFO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1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Last In First Out</a:t>
            </a:r>
            <a:endParaRPr/>
          </a:p>
        </p:txBody>
      </p:sp>
      <p:cxnSp>
        <p:nvCxnSpPr>
          <p:cNvPr id="1650" name="Google Shape;1650;p86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grpSp>
        <p:nvGrpSpPr>
          <p:cNvPr id="1651" name="Google Shape;1651;p86"/>
          <p:cNvGrpSpPr/>
          <p:nvPr/>
        </p:nvGrpSpPr>
        <p:grpSpPr>
          <a:xfrm>
            <a:off x="6011862" y="1089025"/>
            <a:ext cx="2341562" cy="5219700"/>
            <a:chOff x="3787" y="686"/>
            <a:chExt cx="1475" cy="3288"/>
          </a:xfrm>
        </p:grpSpPr>
        <p:sp>
          <p:nvSpPr>
            <p:cNvPr id="1652" name="Google Shape;1652;p86"/>
            <p:cNvSpPr/>
            <p:nvPr/>
          </p:nvSpPr>
          <p:spPr>
            <a:xfrm>
              <a:off x="4127" y="1139"/>
              <a:ext cx="1135" cy="2609"/>
            </a:xfrm>
            <a:prstGeom prst="cube">
              <a:avLst>
                <a:gd fmla="val 2055" name="adj"/>
              </a:avLst>
            </a:prstGeom>
            <a:solidFill>
              <a:srgbClr val="E6E6E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86"/>
            <p:cNvSpPr txBox="1"/>
            <p:nvPr/>
          </p:nvSpPr>
          <p:spPr>
            <a:xfrm>
              <a:off x="3787" y="125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654" name="Google Shape;1654;p86"/>
            <p:cNvSpPr txBox="1"/>
            <p:nvPr/>
          </p:nvSpPr>
          <p:spPr>
            <a:xfrm>
              <a:off x="3788" y="1478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655" name="Google Shape;1655;p86"/>
            <p:cNvSpPr txBox="1"/>
            <p:nvPr/>
          </p:nvSpPr>
          <p:spPr>
            <a:xfrm>
              <a:off x="3789" y="170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656" name="Google Shape;1656;p86"/>
            <p:cNvSpPr txBox="1"/>
            <p:nvPr/>
          </p:nvSpPr>
          <p:spPr>
            <a:xfrm>
              <a:off x="3790" y="1932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657" name="Google Shape;1657;p86"/>
            <p:cNvSpPr txBox="1"/>
            <p:nvPr/>
          </p:nvSpPr>
          <p:spPr>
            <a:xfrm>
              <a:off x="3791" y="2159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1658" name="Google Shape;1658;p86"/>
            <p:cNvSpPr txBox="1"/>
            <p:nvPr/>
          </p:nvSpPr>
          <p:spPr>
            <a:xfrm>
              <a:off x="3794" y="2840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1659" name="Google Shape;1659;p86"/>
            <p:cNvSpPr txBox="1"/>
            <p:nvPr/>
          </p:nvSpPr>
          <p:spPr>
            <a:xfrm>
              <a:off x="3795" y="3067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1660" name="Google Shape;1660;p86"/>
            <p:cNvSpPr txBox="1"/>
            <p:nvPr/>
          </p:nvSpPr>
          <p:spPr>
            <a:xfrm>
              <a:off x="3796" y="3294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1661" name="Google Shape;1661;p86"/>
            <p:cNvSpPr txBox="1"/>
            <p:nvPr/>
          </p:nvSpPr>
          <p:spPr>
            <a:xfrm>
              <a:off x="3797" y="352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1662" name="Google Shape;1662;p86"/>
            <p:cNvSpPr txBox="1"/>
            <p:nvPr/>
          </p:nvSpPr>
          <p:spPr>
            <a:xfrm>
              <a:off x="3787" y="238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1663" name="Google Shape;1663;p86"/>
            <p:cNvSpPr txBox="1"/>
            <p:nvPr/>
          </p:nvSpPr>
          <p:spPr>
            <a:xfrm>
              <a:off x="3787" y="2612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1664" name="Google Shape;1664;p86"/>
            <p:cNvSpPr txBox="1"/>
            <p:nvPr/>
          </p:nvSpPr>
          <p:spPr>
            <a:xfrm>
              <a:off x="4241" y="3747"/>
              <a:ext cx="794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1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Stack</a:t>
              </a:r>
              <a:endParaRPr/>
            </a:p>
          </p:txBody>
        </p:sp>
        <p:sp>
          <p:nvSpPr>
            <p:cNvPr id="1665" name="Google Shape;1665;p86"/>
            <p:cNvSpPr/>
            <p:nvPr/>
          </p:nvSpPr>
          <p:spPr>
            <a:xfrm>
              <a:off x="4127" y="686"/>
              <a:ext cx="1134" cy="340"/>
            </a:xfrm>
            <a:prstGeom prst="cube">
              <a:avLst>
                <a:gd fmla="val 7242" name="adj"/>
              </a:avLst>
            </a:prstGeom>
            <a:solidFill>
              <a:srgbClr val="00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66" name="Google Shape;1666;p86"/>
            <p:cNvCxnSpPr/>
            <p:nvPr/>
          </p:nvCxnSpPr>
          <p:spPr>
            <a:xfrm>
              <a:off x="4127" y="1480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67" name="Google Shape;1667;p86"/>
            <p:cNvCxnSpPr/>
            <p:nvPr/>
          </p:nvCxnSpPr>
          <p:spPr>
            <a:xfrm>
              <a:off x="4127" y="1706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68" name="Google Shape;1668;p86"/>
            <p:cNvCxnSpPr/>
            <p:nvPr/>
          </p:nvCxnSpPr>
          <p:spPr>
            <a:xfrm>
              <a:off x="4127" y="1932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69" name="Google Shape;1669;p86"/>
            <p:cNvCxnSpPr/>
            <p:nvPr/>
          </p:nvCxnSpPr>
          <p:spPr>
            <a:xfrm>
              <a:off x="4127" y="2158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70" name="Google Shape;1670;p86"/>
            <p:cNvCxnSpPr/>
            <p:nvPr/>
          </p:nvCxnSpPr>
          <p:spPr>
            <a:xfrm>
              <a:off x="4127" y="2384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71" name="Google Shape;1671;p86"/>
            <p:cNvCxnSpPr/>
            <p:nvPr/>
          </p:nvCxnSpPr>
          <p:spPr>
            <a:xfrm>
              <a:off x="4127" y="2610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72" name="Google Shape;1672;p86"/>
            <p:cNvCxnSpPr/>
            <p:nvPr/>
          </p:nvCxnSpPr>
          <p:spPr>
            <a:xfrm>
              <a:off x="4127" y="2836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73" name="Google Shape;1673;p86"/>
            <p:cNvCxnSpPr/>
            <p:nvPr/>
          </p:nvCxnSpPr>
          <p:spPr>
            <a:xfrm>
              <a:off x="4127" y="3062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74" name="Google Shape;1674;p86"/>
            <p:cNvCxnSpPr/>
            <p:nvPr/>
          </p:nvCxnSpPr>
          <p:spPr>
            <a:xfrm>
              <a:off x="4127" y="3288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75" name="Google Shape;1675;p86"/>
            <p:cNvCxnSpPr/>
            <p:nvPr/>
          </p:nvCxnSpPr>
          <p:spPr>
            <a:xfrm>
              <a:off x="4127" y="3514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676" name="Google Shape;1676;p86"/>
            <p:cNvSpPr/>
            <p:nvPr/>
          </p:nvSpPr>
          <p:spPr>
            <a:xfrm>
              <a:off x="4581" y="1036"/>
              <a:ext cx="114" cy="167"/>
            </a:xfrm>
            <a:prstGeom prst="upDownArrow">
              <a:avLst>
                <a:gd fmla="val 5874" name="adj1"/>
                <a:gd fmla="val 7372" name="adj2"/>
              </a:avLst>
            </a:prstGeom>
            <a:solidFill>
              <a:srgbClr val="FF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7" name="Google Shape;1677;p86"/>
          <p:cNvSpPr txBox="1"/>
          <p:nvPr/>
        </p:nvSpPr>
        <p:spPr>
          <a:xfrm>
            <a:off x="6551612" y="4508500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0  0  5  5</a:t>
            </a:r>
            <a:endParaRPr/>
          </a:p>
        </p:txBody>
      </p:sp>
      <p:sp>
        <p:nvSpPr>
          <p:cNvPr id="1678" name="Google Shape;1678;p86"/>
          <p:cNvSpPr txBox="1"/>
          <p:nvPr/>
        </p:nvSpPr>
        <p:spPr>
          <a:xfrm>
            <a:off x="6551612" y="4868862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0  0  0  8</a:t>
            </a:r>
            <a:endParaRPr/>
          </a:p>
        </p:txBody>
      </p:sp>
      <p:sp>
        <p:nvSpPr>
          <p:cNvPr id="1679" name="Google Shape;1679;p86"/>
          <p:cNvSpPr txBox="1"/>
          <p:nvPr/>
        </p:nvSpPr>
        <p:spPr>
          <a:xfrm>
            <a:off x="6551612" y="5229225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0  0  2  5</a:t>
            </a:r>
            <a:endParaRPr/>
          </a:p>
        </p:txBody>
      </p:sp>
      <p:sp>
        <p:nvSpPr>
          <p:cNvPr id="1680" name="Google Shape;1680;p86"/>
          <p:cNvSpPr txBox="1"/>
          <p:nvPr/>
        </p:nvSpPr>
        <p:spPr>
          <a:xfrm>
            <a:off x="6551612" y="5589587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0  0  1  5</a:t>
            </a:r>
            <a:endParaRPr/>
          </a:p>
        </p:txBody>
      </p:sp>
      <p:sp>
        <p:nvSpPr>
          <p:cNvPr id="1681" name="Google Shape;1681;p86"/>
          <p:cNvSpPr txBox="1"/>
          <p:nvPr/>
        </p:nvSpPr>
        <p:spPr>
          <a:xfrm>
            <a:off x="6551612" y="4148137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0  1  2  3</a:t>
            </a:r>
            <a:endParaRPr/>
          </a:p>
        </p:txBody>
      </p:sp>
      <p:sp>
        <p:nvSpPr>
          <p:cNvPr id="1682" name="Google Shape;1682;p86"/>
          <p:cNvSpPr txBox="1"/>
          <p:nvPr/>
        </p:nvSpPr>
        <p:spPr>
          <a:xfrm>
            <a:off x="2771775" y="4868862"/>
            <a:ext cx="1079500" cy="358775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FULL</a:t>
            </a:r>
            <a:endParaRPr/>
          </a:p>
        </p:txBody>
      </p:sp>
      <p:sp>
        <p:nvSpPr>
          <p:cNvPr id="1683" name="Google Shape;1683;p86"/>
          <p:cNvSpPr txBox="1"/>
          <p:nvPr/>
        </p:nvSpPr>
        <p:spPr>
          <a:xfrm>
            <a:off x="4211637" y="4868862"/>
            <a:ext cx="1079500" cy="358775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EMPTY</a:t>
            </a:r>
            <a:endParaRPr/>
          </a:p>
        </p:txBody>
      </p:sp>
      <p:sp>
        <p:nvSpPr>
          <p:cNvPr id="1684" name="Google Shape;1684;p86"/>
          <p:cNvSpPr/>
          <p:nvPr/>
        </p:nvSpPr>
        <p:spPr>
          <a:xfrm>
            <a:off x="7092950" y="1089025"/>
            <a:ext cx="719137" cy="1444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FF00"/>
                </a:solidFill>
                <a:latin typeface="Arial Black"/>
              </a:rPr>
              <a:t>DR </a:t>
            </a:r>
          </a:p>
        </p:txBody>
      </p:sp>
      <p:sp>
        <p:nvSpPr>
          <p:cNvPr id="1685" name="Google Shape;1685;p8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87"/>
          <p:cNvSpPr txBox="1"/>
          <p:nvPr>
            <p:ph idx="4294967295" type="title"/>
          </p:nvPr>
        </p:nvSpPr>
        <p:spPr>
          <a:xfrm>
            <a:off x="457200" y="122237"/>
            <a:ext cx="75438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Stack Organization</a:t>
            </a:r>
            <a:endParaRPr/>
          </a:p>
        </p:txBody>
      </p:sp>
      <p:sp>
        <p:nvSpPr>
          <p:cNvPr id="1691" name="Google Shape;1691;p87"/>
          <p:cNvSpPr txBox="1"/>
          <p:nvPr/>
        </p:nvSpPr>
        <p:spPr>
          <a:xfrm>
            <a:off x="3851275" y="4149725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</a:t>
            </a:r>
            <a:endParaRPr/>
          </a:p>
        </p:txBody>
      </p:sp>
      <p:cxnSp>
        <p:nvCxnSpPr>
          <p:cNvPr id="1692" name="Google Shape;1692;p87"/>
          <p:cNvCxnSpPr/>
          <p:nvPr/>
        </p:nvCxnSpPr>
        <p:spPr>
          <a:xfrm flipH="1" rot="10800000">
            <a:off x="5292725" y="3968750"/>
            <a:ext cx="719137" cy="360362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693" name="Google Shape;1693;p87"/>
          <p:cNvSpPr/>
          <p:nvPr/>
        </p:nvSpPr>
        <p:spPr>
          <a:xfrm>
            <a:off x="3581400" y="5589587"/>
            <a:ext cx="1979612" cy="539750"/>
          </a:xfrm>
          <a:prstGeom prst="wedgeRoundRectCallout">
            <a:avLst>
              <a:gd fmla="val 26502" name="adj1"/>
              <a:gd fmla="val 5273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Stack Bottom</a:t>
            </a:r>
            <a:endParaRPr/>
          </a:p>
        </p:txBody>
      </p:sp>
      <p:sp>
        <p:nvSpPr>
          <p:cNvPr id="1694" name="Google Shape;1694;p87"/>
          <p:cNvSpPr/>
          <p:nvPr/>
        </p:nvSpPr>
        <p:spPr>
          <a:xfrm>
            <a:off x="3581400" y="1268412"/>
            <a:ext cx="1979612" cy="1081087"/>
          </a:xfrm>
          <a:prstGeom prst="wedgeRoundRectCallout">
            <a:avLst>
              <a:gd fmla="val 26831" name="adj1"/>
              <a:gd fmla="val 49385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 of Stack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TOS</a:t>
            </a:r>
            <a:endParaRPr/>
          </a:p>
        </p:txBody>
      </p:sp>
      <p:sp>
        <p:nvSpPr>
          <p:cNvPr id="1695" name="Google Shape;1695;p87"/>
          <p:cNvSpPr txBox="1"/>
          <p:nvPr>
            <p:ph idx="4294967295" type="body"/>
          </p:nvPr>
        </p:nvSpPr>
        <p:spPr>
          <a:xfrm>
            <a:off x="457200" y="1719262"/>
            <a:ext cx="8229600" cy="37623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63500" spcFirstLastPara="1" rIns="63500" wrap="square" tIns="254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PUSH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← SP – 1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M[SP] ← DR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(SP = 0) then (FULL ← 1)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EMPTY ← 0</a:t>
            </a:r>
            <a:endParaRPr/>
          </a:p>
        </p:txBody>
      </p:sp>
      <p:cxnSp>
        <p:nvCxnSpPr>
          <p:cNvPr id="1696" name="Google Shape;1696;p87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grpSp>
        <p:nvGrpSpPr>
          <p:cNvPr id="1697" name="Google Shape;1697;p87"/>
          <p:cNvGrpSpPr/>
          <p:nvPr/>
        </p:nvGrpSpPr>
        <p:grpSpPr>
          <a:xfrm>
            <a:off x="6011862" y="1089025"/>
            <a:ext cx="2341562" cy="5219700"/>
            <a:chOff x="3787" y="686"/>
            <a:chExt cx="1475" cy="3288"/>
          </a:xfrm>
        </p:grpSpPr>
        <p:sp>
          <p:nvSpPr>
            <p:cNvPr id="1698" name="Google Shape;1698;p87"/>
            <p:cNvSpPr/>
            <p:nvPr/>
          </p:nvSpPr>
          <p:spPr>
            <a:xfrm>
              <a:off x="4127" y="1139"/>
              <a:ext cx="1135" cy="2609"/>
            </a:xfrm>
            <a:prstGeom prst="cube">
              <a:avLst>
                <a:gd fmla="val 2055" name="adj"/>
              </a:avLst>
            </a:prstGeom>
            <a:solidFill>
              <a:srgbClr val="E6E6E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87"/>
            <p:cNvSpPr txBox="1"/>
            <p:nvPr/>
          </p:nvSpPr>
          <p:spPr>
            <a:xfrm>
              <a:off x="3787" y="125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700" name="Google Shape;1700;p87"/>
            <p:cNvSpPr txBox="1"/>
            <p:nvPr/>
          </p:nvSpPr>
          <p:spPr>
            <a:xfrm>
              <a:off x="3788" y="1478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701" name="Google Shape;1701;p87"/>
            <p:cNvSpPr txBox="1"/>
            <p:nvPr/>
          </p:nvSpPr>
          <p:spPr>
            <a:xfrm>
              <a:off x="3789" y="170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702" name="Google Shape;1702;p87"/>
            <p:cNvSpPr txBox="1"/>
            <p:nvPr/>
          </p:nvSpPr>
          <p:spPr>
            <a:xfrm>
              <a:off x="3790" y="1932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703" name="Google Shape;1703;p87"/>
            <p:cNvSpPr txBox="1"/>
            <p:nvPr/>
          </p:nvSpPr>
          <p:spPr>
            <a:xfrm>
              <a:off x="3791" y="2159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1704" name="Google Shape;1704;p87"/>
            <p:cNvSpPr txBox="1"/>
            <p:nvPr/>
          </p:nvSpPr>
          <p:spPr>
            <a:xfrm>
              <a:off x="3794" y="2840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1705" name="Google Shape;1705;p87"/>
            <p:cNvSpPr txBox="1"/>
            <p:nvPr/>
          </p:nvSpPr>
          <p:spPr>
            <a:xfrm>
              <a:off x="3795" y="3067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1706" name="Google Shape;1706;p87"/>
            <p:cNvSpPr txBox="1"/>
            <p:nvPr/>
          </p:nvSpPr>
          <p:spPr>
            <a:xfrm>
              <a:off x="3796" y="3294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1707" name="Google Shape;1707;p87"/>
            <p:cNvSpPr txBox="1"/>
            <p:nvPr/>
          </p:nvSpPr>
          <p:spPr>
            <a:xfrm>
              <a:off x="3797" y="352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1708" name="Google Shape;1708;p87"/>
            <p:cNvSpPr txBox="1"/>
            <p:nvPr/>
          </p:nvSpPr>
          <p:spPr>
            <a:xfrm>
              <a:off x="3787" y="238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1709" name="Google Shape;1709;p87"/>
            <p:cNvSpPr txBox="1"/>
            <p:nvPr/>
          </p:nvSpPr>
          <p:spPr>
            <a:xfrm>
              <a:off x="3787" y="2612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1710" name="Google Shape;1710;p87"/>
            <p:cNvSpPr txBox="1"/>
            <p:nvPr/>
          </p:nvSpPr>
          <p:spPr>
            <a:xfrm>
              <a:off x="4241" y="3747"/>
              <a:ext cx="794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1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Stack</a:t>
              </a:r>
              <a:endParaRPr/>
            </a:p>
          </p:txBody>
        </p:sp>
        <p:sp>
          <p:nvSpPr>
            <p:cNvPr id="1711" name="Google Shape;1711;p87"/>
            <p:cNvSpPr/>
            <p:nvPr/>
          </p:nvSpPr>
          <p:spPr>
            <a:xfrm>
              <a:off x="4127" y="686"/>
              <a:ext cx="1134" cy="340"/>
            </a:xfrm>
            <a:prstGeom prst="cube">
              <a:avLst>
                <a:gd fmla="val 7242" name="adj"/>
              </a:avLst>
            </a:prstGeom>
            <a:solidFill>
              <a:srgbClr val="00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12" name="Google Shape;1712;p87"/>
            <p:cNvCxnSpPr/>
            <p:nvPr/>
          </p:nvCxnSpPr>
          <p:spPr>
            <a:xfrm>
              <a:off x="4127" y="1480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13" name="Google Shape;1713;p87"/>
            <p:cNvCxnSpPr/>
            <p:nvPr/>
          </p:nvCxnSpPr>
          <p:spPr>
            <a:xfrm>
              <a:off x="4127" y="1706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14" name="Google Shape;1714;p87"/>
            <p:cNvCxnSpPr/>
            <p:nvPr/>
          </p:nvCxnSpPr>
          <p:spPr>
            <a:xfrm>
              <a:off x="4127" y="1932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15" name="Google Shape;1715;p87"/>
            <p:cNvCxnSpPr/>
            <p:nvPr/>
          </p:nvCxnSpPr>
          <p:spPr>
            <a:xfrm>
              <a:off x="4127" y="2158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16" name="Google Shape;1716;p87"/>
            <p:cNvCxnSpPr/>
            <p:nvPr/>
          </p:nvCxnSpPr>
          <p:spPr>
            <a:xfrm>
              <a:off x="4127" y="2384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17" name="Google Shape;1717;p87"/>
            <p:cNvCxnSpPr/>
            <p:nvPr/>
          </p:nvCxnSpPr>
          <p:spPr>
            <a:xfrm>
              <a:off x="4127" y="2610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18" name="Google Shape;1718;p87"/>
            <p:cNvCxnSpPr/>
            <p:nvPr/>
          </p:nvCxnSpPr>
          <p:spPr>
            <a:xfrm>
              <a:off x="4127" y="2836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19" name="Google Shape;1719;p87"/>
            <p:cNvCxnSpPr/>
            <p:nvPr/>
          </p:nvCxnSpPr>
          <p:spPr>
            <a:xfrm>
              <a:off x="4127" y="3062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20" name="Google Shape;1720;p87"/>
            <p:cNvCxnSpPr/>
            <p:nvPr/>
          </p:nvCxnSpPr>
          <p:spPr>
            <a:xfrm>
              <a:off x="4127" y="3288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21" name="Google Shape;1721;p87"/>
            <p:cNvCxnSpPr/>
            <p:nvPr/>
          </p:nvCxnSpPr>
          <p:spPr>
            <a:xfrm>
              <a:off x="4127" y="3514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722" name="Google Shape;1722;p87"/>
            <p:cNvSpPr/>
            <p:nvPr/>
          </p:nvSpPr>
          <p:spPr>
            <a:xfrm>
              <a:off x="4581" y="1036"/>
              <a:ext cx="114" cy="167"/>
            </a:xfrm>
            <a:prstGeom prst="upDownArrow">
              <a:avLst>
                <a:gd fmla="val 5874" name="adj1"/>
                <a:gd fmla="val 7372" name="adj2"/>
              </a:avLst>
            </a:prstGeom>
            <a:solidFill>
              <a:srgbClr val="FF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3" name="Google Shape;1723;p87"/>
          <p:cNvSpPr txBox="1"/>
          <p:nvPr/>
        </p:nvSpPr>
        <p:spPr>
          <a:xfrm>
            <a:off x="6551612" y="4508500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0  0  5  5</a:t>
            </a:r>
            <a:endParaRPr/>
          </a:p>
        </p:txBody>
      </p:sp>
      <p:sp>
        <p:nvSpPr>
          <p:cNvPr id="1724" name="Google Shape;1724;p87"/>
          <p:cNvSpPr txBox="1"/>
          <p:nvPr/>
        </p:nvSpPr>
        <p:spPr>
          <a:xfrm>
            <a:off x="6551612" y="4868862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0  0  0  8</a:t>
            </a:r>
            <a:endParaRPr/>
          </a:p>
        </p:txBody>
      </p:sp>
      <p:sp>
        <p:nvSpPr>
          <p:cNvPr id="1725" name="Google Shape;1725;p87"/>
          <p:cNvSpPr txBox="1"/>
          <p:nvPr/>
        </p:nvSpPr>
        <p:spPr>
          <a:xfrm>
            <a:off x="6551612" y="5229225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0  0  2  5</a:t>
            </a:r>
            <a:endParaRPr/>
          </a:p>
        </p:txBody>
      </p:sp>
      <p:sp>
        <p:nvSpPr>
          <p:cNvPr id="1726" name="Google Shape;1726;p87"/>
          <p:cNvSpPr txBox="1"/>
          <p:nvPr/>
        </p:nvSpPr>
        <p:spPr>
          <a:xfrm>
            <a:off x="6551612" y="5589587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0  0  1  5</a:t>
            </a:r>
            <a:endParaRPr/>
          </a:p>
        </p:txBody>
      </p:sp>
      <p:sp>
        <p:nvSpPr>
          <p:cNvPr id="1727" name="Google Shape;1727;p87"/>
          <p:cNvSpPr txBox="1"/>
          <p:nvPr/>
        </p:nvSpPr>
        <p:spPr>
          <a:xfrm>
            <a:off x="6551612" y="4148137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0  1  2  3</a:t>
            </a:r>
            <a:endParaRPr/>
          </a:p>
        </p:txBody>
      </p:sp>
      <p:sp>
        <p:nvSpPr>
          <p:cNvPr id="1728" name="Google Shape;1728;p87"/>
          <p:cNvSpPr txBox="1"/>
          <p:nvPr/>
        </p:nvSpPr>
        <p:spPr>
          <a:xfrm>
            <a:off x="2771775" y="4868862"/>
            <a:ext cx="1079500" cy="358775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FULL</a:t>
            </a:r>
            <a:endParaRPr/>
          </a:p>
        </p:txBody>
      </p:sp>
      <p:sp>
        <p:nvSpPr>
          <p:cNvPr id="1729" name="Google Shape;1729;p87"/>
          <p:cNvSpPr txBox="1"/>
          <p:nvPr/>
        </p:nvSpPr>
        <p:spPr>
          <a:xfrm>
            <a:off x="4211637" y="4868862"/>
            <a:ext cx="1079500" cy="358775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EMPTY</a:t>
            </a:r>
            <a:endParaRPr/>
          </a:p>
        </p:txBody>
      </p:sp>
      <p:sp>
        <p:nvSpPr>
          <p:cNvPr id="1730" name="Google Shape;1730;p87"/>
          <p:cNvSpPr txBox="1"/>
          <p:nvPr/>
        </p:nvSpPr>
        <p:spPr>
          <a:xfrm>
            <a:off x="6551612" y="3789362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1  6  9  0</a:t>
            </a:r>
            <a:endParaRPr/>
          </a:p>
        </p:txBody>
      </p:sp>
      <p:sp>
        <p:nvSpPr>
          <p:cNvPr id="1731" name="Google Shape;1731;p87"/>
          <p:cNvSpPr txBox="1"/>
          <p:nvPr/>
        </p:nvSpPr>
        <p:spPr>
          <a:xfrm>
            <a:off x="6551612" y="1268412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1  6  9  0</a:t>
            </a:r>
            <a:endParaRPr/>
          </a:p>
        </p:txBody>
      </p:sp>
      <p:sp>
        <p:nvSpPr>
          <p:cNvPr id="1732" name="Google Shape;1732;p87"/>
          <p:cNvSpPr/>
          <p:nvPr/>
        </p:nvSpPr>
        <p:spPr>
          <a:xfrm>
            <a:off x="7092950" y="1089025"/>
            <a:ext cx="719137" cy="1444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FF00"/>
                </a:solidFill>
                <a:latin typeface="Arial Black"/>
              </a:rPr>
              <a:t>DR </a:t>
            </a:r>
          </a:p>
        </p:txBody>
      </p:sp>
      <p:cxnSp>
        <p:nvCxnSpPr>
          <p:cNvPr id="1733" name="Google Shape;1733;p87"/>
          <p:cNvCxnSpPr/>
          <p:nvPr/>
        </p:nvCxnSpPr>
        <p:spPr>
          <a:xfrm>
            <a:off x="5292725" y="4329112"/>
            <a:ext cx="71913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734" name="Google Shape;1734;p87"/>
          <p:cNvSpPr/>
          <p:nvPr/>
        </p:nvSpPr>
        <p:spPr>
          <a:xfrm>
            <a:off x="3586162" y="1268412"/>
            <a:ext cx="1979612" cy="1081087"/>
          </a:xfrm>
          <a:prstGeom prst="wedgeRoundRectCallout">
            <a:avLst>
              <a:gd fmla="val 27316" name="adj1"/>
              <a:gd fmla="val 56744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 of Stack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TOS</a:t>
            </a:r>
            <a:endParaRPr/>
          </a:p>
        </p:txBody>
      </p:sp>
      <p:sp>
        <p:nvSpPr>
          <p:cNvPr id="1735" name="Google Shape;1735;p8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88"/>
          <p:cNvSpPr txBox="1"/>
          <p:nvPr>
            <p:ph idx="4294967295" type="title"/>
          </p:nvPr>
        </p:nvSpPr>
        <p:spPr>
          <a:xfrm>
            <a:off x="457200" y="122237"/>
            <a:ext cx="75438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Stack Organization</a:t>
            </a:r>
            <a:endParaRPr/>
          </a:p>
        </p:txBody>
      </p:sp>
      <p:sp>
        <p:nvSpPr>
          <p:cNvPr id="1741" name="Google Shape;1741;p88"/>
          <p:cNvSpPr txBox="1"/>
          <p:nvPr/>
        </p:nvSpPr>
        <p:spPr>
          <a:xfrm>
            <a:off x="3851275" y="4149725"/>
            <a:ext cx="1439862" cy="358775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</a:t>
            </a:r>
            <a:endParaRPr/>
          </a:p>
        </p:txBody>
      </p:sp>
      <p:cxnSp>
        <p:nvCxnSpPr>
          <p:cNvPr id="1742" name="Google Shape;1742;p88"/>
          <p:cNvCxnSpPr/>
          <p:nvPr/>
        </p:nvCxnSpPr>
        <p:spPr>
          <a:xfrm flipH="1" rot="10800000">
            <a:off x="5292725" y="3968750"/>
            <a:ext cx="719137" cy="360362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743" name="Google Shape;1743;p88"/>
          <p:cNvSpPr/>
          <p:nvPr/>
        </p:nvSpPr>
        <p:spPr>
          <a:xfrm>
            <a:off x="3581400" y="5589587"/>
            <a:ext cx="1979612" cy="539750"/>
          </a:xfrm>
          <a:prstGeom prst="wedgeRoundRectCallout">
            <a:avLst>
              <a:gd fmla="val 26502" name="adj1"/>
              <a:gd fmla="val 5273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Stack Bottom</a:t>
            </a:r>
            <a:endParaRPr/>
          </a:p>
        </p:txBody>
      </p:sp>
      <p:sp>
        <p:nvSpPr>
          <p:cNvPr id="1744" name="Google Shape;1744;p88"/>
          <p:cNvSpPr/>
          <p:nvPr/>
        </p:nvSpPr>
        <p:spPr>
          <a:xfrm>
            <a:off x="3581400" y="1268412"/>
            <a:ext cx="1979612" cy="1081087"/>
          </a:xfrm>
          <a:prstGeom prst="wedgeRoundRectCallout">
            <a:avLst>
              <a:gd fmla="val 26831" name="adj1"/>
              <a:gd fmla="val 49385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 of Stack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TOS</a:t>
            </a:r>
            <a:endParaRPr/>
          </a:p>
        </p:txBody>
      </p:sp>
      <p:sp>
        <p:nvSpPr>
          <p:cNvPr id="1745" name="Google Shape;1745;p88"/>
          <p:cNvSpPr txBox="1"/>
          <p:nvPr>
            <p:ph idx="4294967295" type="body"/>
          </p:nvPr>
        </p:nvSpPr>
        <p:spPr>
          <a:xfrm>
            <a:off x="457200" y="1719262"/>
            <a:ext cx="8229600" cy="37623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63500" spcFirstLastPara="1" rIns="63500" wrap="square" tIns="254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POP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 ← M[SP]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← SP + 1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(SP = 11) then (EMPTY ← 1)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← 0</a:t>
            </a:r>
            <a:endParaRPr/>
          </a:p>
        </p:txBody>
      </p:sp>
      <p:cxnSp>
        <p:nvCxnSpPr>
          <p:cNvPr id="1746" name="Google Shape;1746;p88"/>
          <p:cNvCxnSpPr/>
          <p:nvPr/>
        </p:nvCxnSpPr>
        <p:spPr>
          <a:xfrm>
            <a:off x="8532812" y="6742112"/>
            <a:ext cx="5397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grpSp>
        <p:nvGrpSpPr>
          <p:cNvPr id="1747" name="Google Shape;1747;p88"/>
          <p:cNvGrpSpPr/>
          <p:nvPr/>
        </p:nvGrpSpPr>
        <p:grpSpPr>
          <a:xfrm>
            <a:off x="6011862" y="1089025"/>
            <a:ext cx="2341562" cy="5219700"/>
            <a:chOff x="3787" y="686"/>
            <a:chExt cx="1475" cy="3288"/>
          </a:xfrm>
        </p:grpSpPr>
        <p:sp>
          <p:nvSpPr>
            <p:cNvPr id="1748" name="Google Shape;1748;p88"/>
            <p:cNvSpPr/>
            <p:nvPr/>
          </p:nvSpPr>
          <p:spPr>
            <a:xfrm>
              <a:off x="4127" y="1139"/>
              <a:ext cx="1135" cy="2609"/>
            </a:xfrm>
            <a:prstGeom prst="cube">
              <a:avLst>
                <a:gd fmla="val 2055" name="adj"/>
              </a:avLst>
            </a:prstGeom>
            <a:solidFill>
              <a:srgbClr val="E6E6E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88"/>
            <p:cNvSpPr txBox="1"/>
            <p:nvPr/>
          </p:nvSpPr>
          <p:spPr>
            <a:xfrm>
              <a:off x="3787" y="125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750" name="Google Shape;1750;p88"/>
            <p:cNvSpPr txBox="1"/>
            <p:nvPr/>
          </p:nvSpPr>
          <p:spPr>
            <a:xfrm>
              <a:off x="3788" y="1478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751" name="Google Shape;1751;p88"/>
            <p:cNvSpPr txBox="1"/>
            <p:nvPr/>
          </p:nvSpPr>
          <p:spPr>
            <a:xfrm>
              <a:off x="3789" y="170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752" name="Google Shape;1752;p88"/>
            <p:cNvSpPr txBox="1"/>
            <p:nvPr/>
          </p:nvSpPr>
          <p:spPr>
            <a:xfrm>
              <a:off x="3790" y="1932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753" name="Google Shape;1753;p88"/>
            <p:cNvSpPr txBox="1"/>
            <p:nvPr/>
          </p:nvSpPr>
          <p:spPr>
            <a:xfrm>
              <a:off x="3791" y="2159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1754" name="Google Shape;1754;p88"/>
            <p:cNvSpPr txBox="1"/>
            <p:nvPr/>
          </p:nvSpPr>
          <p:spPr>
            <a:xfrm>
              <a:off x="3794" y="2840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1755" name="Google Shape;1755;p88"/>
            <p:cNvSpPr txBox="1"/>
            <p:nvPr/>
          </p:nvSpPr>
          <p:spPr>
            <a:xfrm>
              <a:off x="3795" y="3067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1756" name="Google Shape;1756;p88"/>
            <p:cNvSpPr txBox="1"/>
            <p:nvPr/>
          </p:nvSpPr>
          <p:spPr>
            <a:xfrm>
              <a:off x="3796" y="3294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1757" name="Google Shape;1757;p88"/>
            <p:cNvSpPr txBox="1"/>
            <p:nvPr/>
          </p:nvSpPr>
          <p:spPr>
            <a:xfrm>
              <a:off x="3797" y="3521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1758" name="Google Shape;1758;p88"/>
            <p:cNvSpPr txBox="1"/>
            <p:nvPr/>
          </p:nvSpPr>
          <p:spPr>
            <a:xfrm>
              <a:off x="3787" y="2385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1759" name="Google Shape;1759;p88"/>
            <p:cNvSpPr txBox="1"/>
            <p:nvPr/>
          </p:nvSpPr>
          <p:spPr>
            <a:xfrm>
              <a:off x="3787" y="2612"/>
              <a:ext cx="339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1760" name="Google Shape;1760;p88"/>
            <p:cNvSpPr txBox="1"/>
            <p:nvPr/>
          </p:nvSpPr>
          <p:spPr>
            <a:xfrm>
              <a:off x="4241" y="3747"/>
              <a:ext cx="794" cy="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1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Stack</a:t>
              </a:r>
              <a:endParaRPr/>
            </a:p>
          </p:txBody>
        </p:sp>
        <p:sp>
          <p:nvSpPr>
            <p:cNvPr id="1761" name="Google Shape;1761;p88"/>
            <p:cNvSpPr/>
            <p:nvPr/>
          </p:nvSpPr>
          <p:spPr>
            <a:xfrm>
              <a:off x="4127" y="686"/>
              <a:ext cx="1134" cy="340"/>
            </a:xfrm>
            <a:prstGeom prst="cube">
              <a:avLst>
                <a:gd fmla="val 7242" name="adj"/>
              </a:avLst>
            </a:prstGeom>
            <a:solidFill>
              <a:srgbClr val="00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62" name="Google Shape;1762;p88"/>
            <p:cNvCxnSpPr/>
            <p:nvPr/>
          </p:nvCxnSpPr>
          <p:spPr>
            <a:xfrm>
              <a:off x="4127" y="1480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63" name="Google Shape;1763;p88"/>
            <p:cNvCxnSpPr/>
            <p:nvPr/>
          </p:nvCxnSpPr>
          <p:spPr>
            <a:xfrm>
              <a:off x="4127" y="1706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64" name="Google Shape;1764;p88"/>
            <p:cNvCxnSpPr/>
            <p:nvPr/>
          </p:nvCxnSpPr>
          <p:spPr>
            <a:xfrm>
              <a:off x="4127" y="1932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65" name="Google Shape;1765;p88"/>
            <p:cNvCxnSpPr/>
            <p:nvPr/>
          </p:nvCxnSpPr>
          <p:spPr>
            <a:xfrm>
              <a:off x="4127" y="2158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66" name="Google Shape;1766;p88"/>
            <p:cNvCxnSpPr/>
            <p:nvPr/>
          </p:nvCxnSpPr>
          <p:spPr>
            <a:xfrm>
              <a:off x="4127" y="2384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67" name="Google Shape;1767;p88"/>
            <p:cNvCxnSpPr/>
            <p:nvPr/>
          </p:nvCxnSpPr>
          <p:spPr>
            <a:xfrm>
              <a:off x="4127" y="2610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68" name="Google Shape;1768;p88"/>
            <p:cNvCxnSpPr/>
            <p:nvPr/>
          </p:nvCxnSpPr>
          <p:spPr>
            <a:xfrm>
              <a:off x="4127" y="2836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69" name="Google Shape;1769;p88"/>
            <p:cNvCxnSpPr/>
            <p:nvPr/>
          </p:nvCxnSpPr>
          <p:spPr>
            <a:xfrm>
              <a:off x="4127" y="3062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70" name="Google Shape;1770;p88"/>
            <p:cNvCxnSpPr/>
            <p:nvPr/>
          </p:nvCxnSpPr>
          <p:spPr>
            <a:xfrm>
              <a:off x="4127" y="3288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771" name="Google Shape;1771;p88"/>
            <p:cNvCxnSpPr/>
            <p:nvPr/>
          </p:nvCxnSpPr>
          <p:spPr>
            <a:xfrm>
              <a:off x="4127" y="3514"/>
              <a:ext cx="1021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772" name="Google Shape;1772;p88"/>
            <p:cNvSpPr/>
            <p:nvPr/>
          </p:nvSpPr>
          <p:spPr>
            <a:xfrm>
              <a:off x="4581" y="1036"/>
              <a:ext cx="114" cy="167"/>
            </a:xfrm>
            <a:prstGeom prst="upDownArrow">
              <a:avLst>
                <a:gd fmla="val 5874" name="adj1"/>
                <a:gd fmla="val 7372" name="adj2"/>
              </a:avLst>
            </a:prstGeom>
            <a:solidFill>
              <a:srgbClr val="FF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3" name="Google Shape;1773;p88"/>
          <p:cNvSpPr txBox="1"/>
          <p:nvPr/>
        </p:nvSpPr>
        <p:spPr>
          <a:xfrm>
            <a:off x="6551612" y="4508500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0  0  5  5</a:t>
            </a:r>
            <a:endParaRPr/>
          </a:p>
        </p:txBody>
      </p:sp>
      <p:sp>
        <p:nvSpPr>
          <p:cNvPr id="1774" name="Google Shape;1774;p88"/>
          <p:cNvSpPr txBox="1"/>
          <p:nvPr/>
        </p:nvSpPr>
        <p:spPr>
          <a:xfrm>
            <a:off x="6551612" y="4868862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0  0  0  8</a:t>
            </a:r>
            <a:endParaRPr/>
          </a:p>
        </p:txBody>
      </p:sp>
      <p:sp>
        <p:nvSpPr>
          <p:cNvPr id="1775" name="Google Shape;1775;p88"/>
          <p:cNvSpPr txBox="1"/>
          <p:nvPr/>
        </p:nvSpPr>
        <p:spPr>
          <a:xfrm>
            <a:off x="6551612" y="5229225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0  0  2  5</a:t>
            </a:r>
            <a:endParaRPr/>
          </a:p>
        </p:txBody>
      </p:sp>
      <p:sp>
        <p:nvSpPr>
          <p:cNvPr id="1776" name="Google Shape;1776;p88"/>
          <p:cNvSpPr txBox="1"/>
          <p:nvPr/>
        </p:nvSpPr>
        <p:spPr>
          <a:xfrm>
            <a:off x="6551612" y="5589587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0  0  1  5</a:t>
            </a:r>
            <a:endParaRPr/>
          </a:p>
        </p:txBody>
      </p:sp>
      <p:sp>
        <p:nvSpPr>
          <p:cNvPr id="1777" name="Google Shape;1777;p88"/>
          <p:cNvSpPr txBox="1"/>
          <p:nvPr/>
        </p:nvSpPr>
        <p:spPr>
          <a:xfrm>
            <a:off x="6551612" y="4148137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0  1  2  3</a:t>
            </a:r>
            <a:endParaRPr/>
          </a:p>
        </p:txBody>
      </p:sp>
      <p:sp>
        <p:nvSpPr>
          <p:cNvPr id="1778" name="Google Shape;1778;p88"/>
          <p:cNvSpPr txBox="1"/>
          <p:nvPr/>
        </p:nvSpPr>
        <p:spPr>
          <a:xfrm>
            <a:off x="2771775" y="4868862"/>
            <a:ext cx="1079500" cy="358775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FULL</a:t>
            </a:r>
            <a:endParaRPr/>
          </a:p>
        </p:txBody>
      </p:sp>
      <p:sp>
        <p:nvSpPr>
          <p:cNvPr id="1779" name="Google Shape;1779;p88"/>
          <p:cNvSpPr txBox="1"/>
          <p:nvPr/>
        </p:nvSpPr>
        <p:spPr>
          <a:xfrm>
            <a:off x="4211637" y="4868862"/>
            <a:ext cx="1079500" cy="358775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EMPTY</a:t>
            </a:r>
            <a:endParaRPr/>
          </a:p>
        </p:txBody>
      </p:sp>
      <p:sp>
        <p:nvSpPr>
          <p:cNvPr id="1780" name="Google Shape;1780;p88"/>
          <p:cNvSpPr txBox="1"/>
          <p:nvPr/>
        </p:nvSpPr>
        <p:spPr>
          <a:xfrm>
            <a:off x="6551612" y="3789362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1  6  9  0</a:t>
            </a:r>
            <a:endParaRPr/>
          </a:p>
        </p:txBody>
      </p:sp>
      <p:sp>
        <p:nvSpPr>
          <p:cNvPr id="1781" name="Google Shape;1781;p88"/>
          <p:cNvSpPr/>
          <p:nvPr/>
        </p:nvSpPr>
        <p:spPr>
          <a:xfrm>
            <a:off x="7092950" y="1089025"/>
            <a:ext cx="719137" cy="1444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FF00"/>
                </a:solidFill>
                <a:latin typeface="Arial Black"/>
              </a:rPr>
              <a:t>DR </a:t>
            </a:r>
          </a:p>
        </p:txBody>
      </p:sp>
      <p:sp>
        <p:nvSpPr>
          <p:cNvPr id="1782" name="Google Shape;1782;p88"/>
          <p:cNvSpPr txBox="1"/>
          <p:nvPr/>
        </p:nvSpPr>
        <p:spPr>
          <a:xfrm>
            <a:off x="6551612" y="3789362"/>
            <a:ext cx="1620837" cy="36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3175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1  6  9  0</a:t>
            </a:r>
            <a:endParaRPr/>
          </a:p>
        </p:txBody>
      </p:sp>
      <p:cxnSp>
        <p:nvCxnSpPr>
          <p:cNvPr id="1783" name="Google Shape;1783;p88"/>
          <p:cNvCxnSpPr/>
          <p:nvPr/>
        </p:nvCxnSpPr>
        <p:spPr>
          <a:xfrm>
            <a:off x="5292725" y="4329112"/>
            <a:ext cx="71913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784" name="Google Shape;1784;p88"/>
          <p:cNvSpPr/>
          <p:nvPr/>
        </p:nvSpPr>
        <p:spPr>
          <a:xfrm>
            <a:off x="3586162" y="1268412"/>
            <a:ext cx="1979612" cy="1081087"/>
          </a:xfrm>
          <a:prstGeom prst="wedgeRoundRectCallout">
            <a:avLst>
              <a:gd fmla="val 27316" name="adj1"/>
              <a:gd fmla="val 56744" name="adj2"/>
              <a:gd fmla="val 0" name="adj3"/>
            </a:avLst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 of Stack</a:t>
            </a:r>
            <a:b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TOS</a:t>
            </a:r>
            <a:endParaRPr/>
          </a:p>
        </p:txBody>
      </p:sp>
      <p:sp>
        <p:nvSpPr>
          <p:cNvPr id="1785" name="Google Shape;1785;p8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89"/>
          <p:cNvSpPr txBox="1"/>
          <p:nvPr>
            <p:ph idx="4294967295"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100"/>
              <a:buFont typeface="Arial"/>
              <a:buNone/>
            </a:pPr>
            <a:r>
              <a:rPr b="1" i="0" lang="en-US" sz="6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Additional Instructions</a:t>
            </a:r>
            <a:endParaRPr/>
          </a:p>
        </p:txBody>
      </p:sp>
      <p:sp>
        <p:nvSpPr>
          <p:cNvPr id="1795" name="Google Shape;1795;p89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6" name="Google Shape;1796;p8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90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Logical Shifts</a:t>
            </a:r>
            <a:endParaRPr/>
          </a:p>
        </p:txBody>
      </p:sp>
      <p:sp>
        <p:nvSpPr>
          <p:cNvPr id="1806" name="Google Shape;1806;p90"/>
          <p:cNvSpPr txBox="1"/>
          <p:nvPr>
            <p:ph idx="4294967295" type="body"/>
          </p:nvPr>
        </p:nvSpPr>
        <p:spPr>
          <a:xfrm>
            <a:off x="457200" y="1719262"/>
            <a:ext cx="8229600" cy="79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Logical shift – shifting left (LShiftL) and shifting right (LShiftR)</a:t>
            </a:r>
            <a:endParaRPr/>
          </a:p>
        </p:txBody>
      </p:sp>
      <p:sp>
        <p:nvSpPr>
          <p:cNvPr id="1807" name="Google Shape;1807;p90"/>
          <p:cNvSpPr/>
          <p:nvPr/>
        </p:nvSpPr>
        <p:spPr>
          <a:xfrm>
            <a:off x="6611937" y="4819650"/>
            <a:ext cx="95250" cy="47625"/>
          </a:xfrm>
          <a:custGeom>
            <a:rect b="b" l="l" r="r" t="t"/>
            <a:pathLst>
              <a:path extrusionOk="0" h="3" w="6">
                <a:moveTo>
                  <a:pt x="0" y="3"/>
                </a:moveTo>
                <a:lnTo>
                  <a:pt x="6" y="2"/>
                </a:lnTo>
                <a:lnTo>
                  <a:pt x="0" y="0"/>
                </a:lnTo>
                <a:lnTo>
                  <a:pt x="0" y="2"/>
                </a:lnTo>
                <a:lnTo>
                  <a:pt x="0" y="3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8" name="Google Shape;1808;p90"/>
          <p:cNvSpPr/>
          <p:nvPr/>
        </p:nvSpPr>
        <p:spPr>
          <a:xfrm>
            <a:off x="6611937" y="4819650"/>
            <a:ext cx="95250" cy="47625"/>
          </a:xfrm>
          <a:custGeom>
            <a:rect b="b" l="l" r="r" t="t"/>
            <a:pathLst>
              <a:path extrusionOk="0" h="30" w="60">
                <a:moveTo>
                  <a:pt x="0" y="30"/>
                </a:moveTo>
                <a:lnTo>
                  <a:pt x="60" y="20"/>
                </a:lnTo>
                <a:lnTo>
                  <a:pt x="0" y="0"/>
                </a:lnTo>
                <a:lnTo>
                  <a:pt x="0" y="20"/>
                </a:lnTo>
                <a:lnTo>
                  <a:pt x="0" y="3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9" name="Google Shape;1809;p90"/>
          <p:cNvCxnSpPr/>
          <p:nvPr/>
        </p:nvCxnSpPr>
        <p:spPr>
          <a:xfrm flipH="1">
            <a:off x="6310312" y="4851400"/>
            <a:ext cx="301625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10" name="Google Shape;1810;p90"/>
          <p:cNvSpPr txBox="1"/>
          <p:nvPr/>
        </p:nvSpPr>
        <p:spPr>
          <a:xfrm>
            <a:off x="6056312" y="5803900"/>
            <a:ext cx="254000" cy="238125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1" name="Google Shape;1811;p90"/>
          <p:cNvSpPr txBox="1"/>
          <p:nvPr/>
        </p:nvSpPr>
        <p:spPr>
          <a:xfrm>
            <a:off x="6056312" y="5327650"/>
            <a:ext cx="254000" cy="254000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2" name="Google Shape;1812;p90"/>
          <p:cNvSpPr/>
          <p:nvPr/>
        </p:nvSpPr>
        <p:spPr>
          <a:xfrm>
            <a:off x="3068637" y="4835525"/>
            <a:ext cx="95250" cy="31750"/>
          </a:xfrm>
          <a:custGeom>
            <a:rect b="b" l="l" r="r" t="t"/>
            <a:pathLst>
              <a:path extrusionOk="0" h="2" w="6">
                <a:moveTo>
                  <a:pt x="0" y="2"/>
                </a:moveTo>
                <a:lnTo>
                  <a:pt x="6" y="1"/>
                </a:lnTo>
                <a:lnTo>
                  <a:pt x="0" y="0"/>
                </a:lnTo>
                <a:lnTo>
                  <a:pt x="0" y="1"/>
                </a:lnTo>
                <a:lnTo>
                  <a:pt x="0" y="2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3" name="Google Shape;1813;p90"/>
          <p:cNvSpPr/>
          <p:nvPr/>
        </p:nvSpPr>
        <p:spPr>
          <a:xfrm>
            <a:off x="3068637" y="4835525"/>
            <a:ext cx="95250" cy="31750"/>
          </a:xfrm>
          <a:custGeom>
            <a:rect b="b" l="l" r="r" t="t"/>
            <a:pathLst>
              <a:path extrusionOk="0" h="20" w="60">
                <a:moveTo>
                  <a:pt x="0" y="20"/>
                </a:moveTo>
                <a:lnTo>
                  <a:pt x="60" y="10"/>
                </a:lnTo>
                <a:lnTo>
                  <a:pt x="0" y="0"/>
                </a:lnTo>
                <a:lnTo>
                  <a:pt x="0" y="10"/>
                </a:lnTo>
                <a:lnTo>
                  <a:pt x="0" y="2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4" name="Google Shape;1814;p90"/>
          <p:cNvCxnSpPr/>
          <p:nvPr/>
        </p:nvCxnSpPr>
        <p:spPr>
          <a:xfrm flipH="1">
            <a:off x="2846387" y="4851400"/>
            <a:ext cx="206375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15" name="Google Shape;1815;p90"/>
          <p:cNvSpPr/>
          <p:nvPr/>
        </p:nvSpPr>
        <p:spPr>
          <a:xfrm>
            <a:off x="5961062" y="4819650"/>
            <a:ext cx="95250" cy="47625"/>
          </a:xfrm>
          <a:custGeom>
            <a:rect b="b" l="l" r="r" t="t"/>
            <a:pathLst>
              <a:path extrusionOk="0" h="3" w="6">
                <a:moveTo>
                  <a:pt x="0" y="3"/>
                </a:moveTo>
                <a:lnTo>
                  <a:pt x="6" y="1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6" name="Google Shape;1816;p90"/>
          <p:cNvSpPr/>
          <p:nvPr/>
        </p:nvSpPr>
        <p:spPr>
          <a:xfrm>
            <a:off x="5961062" y="4819650"/>
            <a:ext cx="95250" cy="47625"/>
          </a:xfrm>
          <a:custGeom>
            <a:rect b="b" l="l" r="r" t="t"/>
            <a:pathLst>
              <a:path extrusionOk="0" h="30" w="60">
                <a:moveTo>
                  <a:pt x="0" y="30"/>
                </a:moveTo>
                <a:lnTo>
                  <a:pt x="60" y="10"/>
                </a:lnTo>
                <a:lnTo>
                  <a:pt x="0" y="0"/>
                </a:lnTo>
                <a:lnTo>
                  <a:pt x="0" y="10"/>
                </a:lnTo>
                <a:lnTo>
                  <a:pt x="0" y="3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7" name="Google Shape;1817;p90"/>
          <p:cNvCxnSpPr/>
          <p:nvPr/>
        </p:nvCxnSpPr>
        <p:spPr>
          <a:xfrm flipH="1">
            <a:off x="5738812" y="4835525"/>
            <a:ext cx="222250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18" name="Google Shape;1818;p90"/>
          <p:cNvSpPr txBox="1"/>
          <p:nvPr/>
        </p:nvSpPr>
        <p:spPr>
          <a:xfrm>
            <a:off x="6135687" y="4756150"/>
            <a:ext cx="101600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819" name="Google Shape;1819;p90"/>
          <p:cNvSpPr txBox="1"/>
          <p:nvPr/>
        </p:nvSpPr>
        <p:spPr>
          <a:xfrm>
            <a:off x="4308475" y="4756150"/>
            <a:ext cx="1793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</a:t>
            </a:r>
            <a:endParaRPr/>
          </a:p>
        </p:txBody>
      </p:sp>
      <p:sp>
        <p:nvSpPr>
          <p:cNvPr id="1820" name="Google Shape;1820;p90"/>
          <p:cNvSpPr txBox="1"/>
          <p:nvPr/>
        </p:nvSpPr>
        <p:spPr>
          <a:xfrm>
            <a:off x="2719387" y="4756150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21" name="Google Shape;1821;p90"/>
          <p:cNvSpPr txBox="1"/>
          <p:nvPr/>
        </p:nvSpPr>
        <p:spPr>
          <a:xfrm>
            <a:off x="2401887" y="5359400"/>
            <a:ext cx="4333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before:</a:t>
            </a:r>
            <a:endParaRPr/>
          </a:p>
        </p:txBody>
      </p:sp>
      <p:sp>
        <p:nvSpPr>
          <p:cNvPr id="1822" name="Google Shape;1822;p90"/>
          <p:cNvSpPr txBox="1"/>
          <p:nvPr/>
        </p:nvSpPr>
        <p:spPr>
          <a:xfrm>
            <a:off x="2497137" y="5819775"/>
            <a:ext cx="315912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after:</a:t>
            </a:r>
            <a:endParaRPr/>
          </a:p>
        </p:txBody>
      </p:sp>
      <p:sp>
        <p:nvSpPr>
          <p:cNvPr id="1823" name="Google Shape;1823;p90"/>
          <p:cNvSpPr txBox="1"/>
          <p:nvPr/>
        </p:nvSpPr>
        <p:spPr>
          <a:xfrm>
            <a:off x="6151562" y="5359400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24" name="Google Shape;1824;p90"/>
          <p:cNvSpPr txBox="1"/>
          <p:nvPr/>
        </p:nvSpPr>
        <p:spPr>
          <a:xfrm>
            <a:off x="6151562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25" name="Google Shape;1825;p90"/>
          <p:cNvSpPr txBox="1"/>
          <p:nvPr/>
        </p:nvSpPr>
        <p:spPr>
          <a:xfrm>
            <a:off x="3276600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26" name="Google Shape;1826;p90"/>
          <p:cNvSpPr txBox="1"/>
          <p:nvPr/>
        </p:nvSpPr>
        <p:spPr>
          <a:xfrm>
            <a:off x="4197350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27" name="Google Shape;1827;p90"/>
          <p:cNvSpPr txBox="1"/>
          <p:nvPr/>
        </p:nvSpPr>
        <p:spPr>
          <a:xfrm>
            <a:off x="5102225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28" name="Google Shape;1828;p90"/>
          <p:cNvSpPr txBox="1"/>
          <p:nvPr/>
        </p:nvSpPr>
        <p:spPr>
          <a:xfrm>
            <a:off x="3498850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29" name="Google Shape;1829;p90"/>
          <p:cNvSpPr txBox="1"/>
          <p:nvPr/>
        </p:nvSpPr>
        <p:spPr>
          <a:xfrm>
            <a:off x="3736975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30" name="Google Shape;1830;p90"/>
          <p:cNvSpPr txBox="1"/>
          <p:nvPr/>
        </p:nvSpPr>
        <p:spPr>
          <a:xfrm>
            <a:off x="3959225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31" name="Google Shape;1831;p90"/>
          <p:cNvSpPr txBox="1"/>
          <p:nvPr/>
        </p:nvSpPr>
        <p:spPr>
          <a:xfrm>
            <a:off x="4435475" y="5264150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32" name="Google Shape;1832;p90"/>
          <p:cNvSpPr txBox="1"/>
          <p:nvPr/>
        </p:nvSpPr>
        <p:spPr>
          <a:xfrm>
            <a:off x="4657725" y="5264150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33" name="Google Shape;1833;p90"/>
          <p:cNvSpPr txBox="1"/>
          <p:nvPr/>
        </p:nvSpPr>
        <p:spPr>
          <a:xfrm>
            <a:off x="4895850" y="5264150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34" name="Google Shape;1834;p90"/>
          <p:cNvSpPr txBox="1"/>
          <p:nvPr/>
        </p:nvSpPr>
        <p:spPr>
          <a:xfrm>
            <a:off x="5562600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35" name="Google Shape;1835;p90"/>
          <p:cNvSpPr txBox="1"/>
          <p:nvPr/>
        </p:nvSpPr>
        <p:spPr>
          <a:xfrm>
            <a:off x="5340350" y="534352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36" name="Google Shape;1836;p90"/>
          <p:cNvSpPr txBox="1"/>
          <p:nvPr/>
        </p:nvSpPr>
        <p:spPr>
          <a:xfrm>
            <a:off x="3260725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37" name="Google Shape;1837;p90"/>
          <p:cNvSpPr txBox="1"/>
          <p:nvPr/>
        </p:nvSpPr>
        <p:spPr>
          <a:xfrm>
            <a:off x="3721100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38" name="Google Shape;1838;p90"/>
          <p:cNvSpPr txBox="1"/>
          <p:nvPr/>
        </p:nvSpPr>
        <p:spPr>
          <a:xfrm>
            <a:off x="3959225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39" name="Google Shape;1839;p90"/>
          <p:cNvSpPr txBox="1"/>
          <p:nvPr/>
        </p:nvSpPr>
        <p:spPr>
          <a:xfrm>
            <a:off x="4181475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40" name="Google Shape;1840;p90"/>
          <p:cNvSpPr txBox="1"/>
          <p:nvPr/>
        </p:nvSpPr>
        <p:spPr>
          <a:xfrm>
            <a:off x="4419600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41" name="Google Shape;1841;p90"/>
          <p:cNvSpPr txBox="1"/>
          <p:nvPr/>
        </p:nvSpPr>
        <p:spPr>
          <a:xfrm>
            <a:off x="5562600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42" name="Google Shape;1842;p90"/>
          <p:cNvSpPr txBox="1"/>
          <p:nvPr/>
        </p:nvSpPr>
        <p:spPr>
          <a:xfrm>
            <a:off x="4641850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43" name="Google Shape;1843;p90"/>
          <p:cNvSpPr txBox="1"/>
          <p:nvPr/>
        </p:nvSpPr>
        <p:spPr>
          <a:xfrm>
            <a:off x="3498850" y="5819775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44" name="Google Shape;1844;p90"/>
          <p:cNvSpPr txBox="1"/>
          <p:nvPr/>
        </p:nvSpPr>
        <p:spPr>
          <a:xfrm>
            <a:off x="2957512" y="6248400"/>
            <a:ext cx="10302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(b) Logical shift r</a:t>
            </a:r>
            <a:endParaRPr/>
          </a:p>
        </p:txBody>
      </p:sp>
      <p:sp>
        <p:nvSpPr>
          <p:cNvPr id="1845" name="Google Shape;1845;p90"/>
          <p:cNvSpPr txBox="1"/>
          <p:nvPr/>
        </p:nvSpPr>
        <p:spPr>
          <a:xfrm>
            <a:off x="3940175" y="6248400"/>
            <a:ext cx="225425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ight</a:t>
            </a:r>
            <a:endParaRPr/>
          </a:p>
        </p:txBody>
      </p:sp>
      <p:sp>
        <p:nvSpPr>
          <p:cNvPr id="1846" name="Google Shape;1846;p90"/>
          <p:cNvSpPr txBox="1"/>
          <p:nvPr/>
        </p:nvSpPr>
        <p:spPr>
          <a:xfrm>
            <a:off x="5181600" y="6248400"/>
            <a:ext cx="946150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LShiftR   #2,R0</a:t>
            </a:r>
            <a:endParaRPr/>
          </a:p>
        </p:txBody>
      </p:sp>
      <p:sp>
        <p:nvSpPr>
          <p:cNvPr id="1847" name="Google Shape;1847;p90"/>
          <p:cNvSpPr txBox="1"/>
          <p:nvPr/>
        </p:nvSpPr>
        <p:spPr>
          <a:xfrm>
            <a:off x="2862262" y="4040187"/>
            <a:ext cx="11699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(a) Logical shift left</a:t>
            </a:r>
            <a:endParaRPr/>
          </a:p>
        </p:txBody>
      </p:sp>
      <p:sp>
        <p:nvSpPr>
          <p:cNvPr id="1848" name="Google Shape;1848;p90"/>
          <p:cNvSpPr txBox="1"/>
          <p:nvPr/>
        </p:nvSpPr>
        <p:spPr>
          <a:xfrm>
            <a:off x="5038725" y="4040187"/>
            <a:ext cx="96043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LShiftL    #2,R0</a:t>
            </a:r>
            <a:endParaRPr/>
          </a:p>
        </p:txBody>
      </p:sp>
      <p:sp>
        <p:nvSpPr>
          <p:cNvPr id="1849" name="Google Shape;1849;p90"/>
          <p:cNvSpPr/>
          <p:nvPr/>
        </p:nvSpPr>
        <p:spPr>
          <a:xfrm>
            <a:off x="2767012" y="2579687"/>
            <a:ext cx="95250" cy="31750"/>
          </a:xfrm>
          <a:custGeom>
            <a:rect b="b" l="l" r="r" t="t"/>
            <a:pathLst>
              <a:path extrusionOk="0" h="2" w="6">
                <a:moveTo>
                  <a:pt x="6" y="0"/>
                </a:moveTo>
                <a:lnTo>
                  <a:pt x="0" y="1"/>
                </a:lnTo>
                <a:lnTo>
                  <a:pt x="6" y="2"/>
                </a:lnTo>
                <a:lnTo>
                  <a:pt x="6" y="1"/>
                </a:lnTo>
                <a:lnTo>
                  <a:pt x="6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0" name="Google Shape;1850;p90"/>
          <p:cNvSpPr/>
          <p:nvPr/>
        </p:nvSpPr>
        <p:spPr>
          <a:xfrm>
            <a:off x="2767012" y="2579687"/>
            <a:ext cx="95250" cy="31750"/>
          </a:xfrm>
          <a:custGeom>
            <a:rect b="b" l="l" r="r" t="t"/>
            <a:pathLst>
              <a:path extrusionOk="0" h="20" w="60">
                <a:moveTo>
                  <a:pt x="60" y="0"/>
                </a:moveTo>
                <a:lnTo>
                  <a:pt x="0" y="10"/>
                </a:lnTo>
                <a:lnTo>
                  <a:pt x="60" y="20"/>
                </a:lnTo>
                <a:lnTo>
                  <a:pt x="60" y="10"/>
                </a:lnTo>
                <a:lnTo>
                  <a:pt x="60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1" name="Google Shape;1851;p90"/>
          <p:cNvCxnSpPr/>
          <p:nvPr/>
        </p:nvCxnSpPr>
        <p:spPr>
          <a:xfrm>
            <a:off x="2862262" y="2595562"/>
            <a:ext cx="285750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52" name="Google Shape;1852;p90"/>
          <p:cNvSpPr txBox="1"/>
          <p:nvPr/>
        </p:nvSpPr>
        <p:spPr>
          <a:xfrm>
            <a:off x="3163887" y="3119437"/>
            <a:ext cx="2574925" cy="238125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3" name="Google Shape;1853;p90"/>
          <p:cNvSpPr txBox="1"/>
          <p:nvPr/>
        </p:nvSpPr>
        <p:spPr>
          <a:xfrm>
            <a:off x="2513012" y="2468562"/>
            <a:ext cx="238125" cy="254000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4" name="Google Shape;1854;p90"/>
          <p:cNvSpPr txBox="1"/>
          <p:nvPr/>
        </p:nvSpPr>
        <p:spPr>
          <a:xfrm>
            <a:off x="2513012" y="3611562"/>
            <a:ext cx="238125" cy="238125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5" name="Google Shape;1855;p90"/>
          <p:cNvSpPr txBox="1"/>
          <p:nvPr/>
        </p:nvSpPr>
        <p:spPr>
          <a:xfrm>
            <a:off x="2513012" y="3119437"/>
            <a:ext cx="238125" cy="254000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6" name="Google Shape;1856;p90"/>
          <p:cNvSpPr/>
          <p:nvPr/>
        </p:nvSpPr>
        <p:spPr>
          <a:xfrm>
            <a:off x="5738812" y="2579687"/>
            <a:ext cx="95250" cy="47625"/>
          </a:xfrm>
          <a:custGeom>
            <a:rect b="b" l="l" r="r" t="t"/>
            <a:pathLst>
              <a:path extrusionOk="0" h="3" w="6">
                <a:moveTo>
                  <a:pt x="6" y="0"/>
                </a:moveTo>
                <a:lnTo>
                  <a:pt x="0" y="1"/>
                </a:lnTo>
                <a:lnTo>
                  <a:pt x="6" y="3"/>
                </a:lnTo>
                <a:lnTo>
                  <a:pt x="6" y="1"/>
                </a:lnTo>
                <a:lnTo>
                  <a:pt x="6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90"/>
          <p:cNvSpPr/>
          <p:nvPr/>
        </p:nvSpPr>
        <p:spPr>
          <a:xfrm>
            <a:off x="5738812" y="2579687"/>
            <a:ext cx="95250" cy="47625"/>
          </a:xfrm>
          <a:custGeom>
            <a:rect b="b" l="l" r="r" t="t"/>
            <a:pathLst>
              <a:path extrusionOk="0" h="30" w="60">
                <a:moveTo>
                  <a:pt x="60" y="0"/>
                </a:moveTo>
                <a:lnTo>
                  <a:pt x="0" y="10"/>
                </a:lnTo>
                <a:lnTo>
                  <a:pt x="60" y="30"/>
                </a:lnTo>
                <a:lnTo>
                  <a:pt x="60" y="10"/>
                </a:lnTo>
                <a:lnTo>
                  <a:pt x="60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8" name="Google Shape;1858;p90"/>
          <p:cNvCxnSpPr/>
          <p:nvPr/>
        </p:nvCxnSpPr>
        <p:spPr>
          <a:xfrm>
            <a:off x="5834062" y="2595562"/>
            <a:ext cx="222250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59" name="Google Shape;1859;p90"/>
          <p:cNvSpPr/>
          <p:nvPr/>
        </p:nvSpPr>
        <p:spPr>
          <a:xfrm>
            <a:off x="2179637" y="2579687"/>
            <a:ext cx="95250" cy="47625"/>
          </a:xfrm>
          <a:custGeom>
            <a:rect b="b" l="l" r="r" t="t"/>
            <a:pathLst>
              <a:path extrusionOk="0" h="3" w="6">
                <a:moveTo>
                  <a:pt x="6" y="0"/>
                </a:moveTo>
                <a:lnTo>
                  <a:pt x="0" y="1"/>
                </a:lnTo>
                <a:lnTo>
                  <a:pt x="6" y="3"/>
                </a:lnTo>
                <a:lnTo>
                  <a:pt x="6" y="1"/>
                </a:lnTo>
                <a:lnTo>
                  <a:pt x="6" y="0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0" name="Google Shape;1860;p90"/>
          <p:cNvSpPr/>
          <p:nvPr/>
        </p:nvSpPr>
        <p:spPr>
          <a:xfrm>
            <a:off x="2179637" y="2579687"/>
            <a:ext cx="95250" cy="47625"/>
          </a:xfrm>
          <a:custGeom>
            <a:rect b="b" l="l" r="r" t="t"/>
            <a:pathLst>
              <a:path extrusionOk="0" h="30" w="60">
                <a:moveTo>
                  <a:pt x="60" y="0"/>
                </a:moveTo>
                <a:lnTo>
                  <a:pt x="0" y="10"/>
                </a:lnTo>
                <a:lnTo>
                  <a:pt x="60" y="30"/>
                </a:lnTo>
                <a:lnTo>
                  <a:pt x="60" y="10"/>
                </a:lnTo>
                <a:lnTo>
                  <a:pt x="60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1" name="Google Shape;1861;p90"/>
          <p:cNvCxnSpPr/>
          <p:nvPr/>
        </p:nvCxnSpPr>
        <p:spPr>
          <a:xfrm>
            <a:off x="2290762" y="2595562"/>
            <a:ext cx="206375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62" name="Google Shape;1862;p90"/>
          <p:cNvSpPr txBox="1"/>
          <p:nvPr/>
        </p:nvSpPr>
        <p:spPr>
          <a:xfrm>
            <a:off x="2592387" y="2500312"/>
            <a:ext cx="101600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863" name="Google Shape;1863;p90"/>
          <p:cNvSpPr txBox="1"/>
          <p:nvPr/>
        </p:nvSpPr>
        <p:spPr>
          <a:xfrm>
            <a:off x="4308475" y="2500312"/>
            <a:ext cx="1793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</a:t>
            </a:r>
            <a:endParaRPr/>
          </a:p>
        </p:txBody>
      </p:sp>
      <p:sp>
        <p:nvSpPr>
          <p:cNvPr id="1864" name="Google Shape;1864;p90"/>
          <p:cNvSpPr txBox="1"/>
          <p:nvPr/>
        </p:nvSpPr>
        <p:spPr>
          <a:xfrm>
            <a:off x="6151562" y="250031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65" name="Google Shape;1865;p90"/>
          <p:cNvSpPr txBox="1"/>
          <p:nvPr/>
        </p:nvSpPr>
        <p:spPr>
          <a:xfrm>
            <a:off x="2005012" y="3135312"/>
            <a:ext cx="4333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before:</a:t>
            </a:r>
            <a:endParaRPr/>
          </a:p>
        </p:txBody>
      </p:sp>
      <p:sp>
        <p:nvSpPr>
          <p:cNvPr id="1866" name="Google Shape;1866;p90"/>
          <p:cNvSpPr txBox="1"/>
          <p:nvPr/>
        </p:nvSpPr>
        <p:spPr>
          <a:xfrm>
            <a:off x="2116137" y="3611562"/>
            <a:ext cx="315912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after:</a:t>
            </a:r>
            <a:endParaRPr/>
          </a:p>
        </p:txBody>
      </p:sp>
      <p:sp>
        <p:nvSpPr>
          <p:cNvPr id="1867" name="Google Shape;1867;p90"/>
          <p:cNvSpPr txBox="1"/>
          <p:nvPr/>
        </p:nvSpPr>
        <p:spPr>
          <a:xfrm>
            <a:off x="2592387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68" name="Google Shape;1868;p90"/>
          <p:cNvSpPr txBox="1"/>
          <p:nvPr/>
        </p:nvSpPr>
        <p:spPr>
          <a:xfrm>
            <a:off x="2592387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69" name="Google Shape;1869;p90"/>
          <p:cNvSpPr txBox="1"/>
          <p:nvPr/>
        </p:nvSpPr>
        <p:spPr>
          <a:xfrm>
            <a:off x="3260725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70" name="Google Shape;1870;p90"/>
          <p:cNvSpPr txBox="1"/>
          <p:nvPr/>
        </p:nvSpPr>
        <p:spPr>
          <a:xfrm>
            <a:off x="4181475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71" name="Google Shape;1871;p90"/>
          <p:cNvSpPr txBox="1"/>
          <p:nvPr/>
        </p:nvSpPr>
        <p:spPr>
          <a:xfrm>
            <a:off x="5102225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72" name="Google Shape;1872;p90"/>
          <p:cNvSpPr txBox="1"/>
          <p:nvPr/>
        </p:nvSpPr>
        <p:spPr>
          <a:xfrm>
            <a:off x="3498850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73" name="Google Shape;1873;p90"/>
          <p:cNvSpPr txBox="1"/>
          <p:nvPr/>
        </p:nvSpPr>
        <p:spPr>
          <a:xfrm>
            <a:off x="3721100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74" name="Google Shape;1874;p90"/>
          <p:cNvSpPr txBox="1"/>
          <p:nvPr/>
        </p:nvSpPr>
        <p:spPr>
          <a:xfrm>
            <a:off x="3959225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75" name="Google Shape;1875;p90"/>
          <p:cNvSpPr txBox="1"/>
          <p:nvPr/>
        </p:nvSpPr>
        <p:spPr>
          <a:xfrm>
            <a:off x="4419600" y="30559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76" name="Google Shape;1876;p90"/>
          <p:cNvSpPr txBox="1"/>
          <p:nvPr/>
        </p:nvSpPr>
        <p:spPr>
          <a:xfrm>
            <a:off x="4657725" y="30559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77" name="Google Shape;1877;p90"/>
          <p:cNvSpPr txBox="1"/>
          <p:nvPr/>
        </p:nvSpPr>
        <p:spPr>
          <a:xfrm>
            <a:off x="4879975" y="30559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78" name="Google Shape;1878;p90"/>
          <p:cNvSpPr txBox="1"/>
          <p:nvPr/>
        </p:nvSpPr>
        <p:spPr>
          <a:xfrm>
            <a:off x="5562600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79" name="Google Shape;1879;p90"/>
          <p:cNvSpPr txBox="1"/>
          <p:nvPr/>
        </p:nvSpPr>
        <p:spPr>
          <a:xfrm>
            <a:off x="5324475" y="31511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80" name="Google Shape;1880;p90"/>
          <p:cNvSpPr txBox="1"/>
          <p:nvPr/>
        </p:nvSpPr>
        <p:spPr>
          <a:xfrm>
            <a:off x="3260725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81" name="Google Shape;1881;p90"/>
          <p:cNvSpPr txBox="1"/>
          <p:nvPr/>
        </p:nvSpPr>
        <p:spPr>
          <a:xfrm>
            <a:off x="5102225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82" name="Google Shape;1882;p90"/>
          <p:cNvSpPr txBox="1"/>
          <p:nvPr/>
        </p:nvSpPr>
        <p:spPr>
          <a:xfrm>
            <a:off x="3721100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83" name="Google Shape;1883;p90"/>
          <p:cNvSpPr txBox="1"/>
          <p:nvPr/>
        </p:nvSpPr>
        <p:spPr>
          <a:xfrm>
            <a:off x="3959225" y="354806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84" name="Google Shape;1884;p90"/>
          <p:cNvSpPr txBox="1"/>
          <p:nvPr/>
        </p:nvSpPr>
        <p:spPr>
          <a:xfrm>
            <a:off x="4197350" y="354806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85" name="Google Shape;1885;p90"/>
          <p:cNvSpPr txBox="1"/>
          <p:nvPr/>
        </p:nvSpPr>
        <p:spPr>
          <a:xfrm>
            <a:off x="4419600" y="354806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86" name="Google Shape;1886;p90"/>
          <p:cNvSpPr txBox="1"/>
          <p:nvPr/>
        </p:nvSpPr>
        <p:spPr>
          <a:xfrm>
            <a:off x="5562600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87" name="Google Shape;1887;p90"/>
          <p:cNvSpPr txBox="1"/>
          <p:nvPr/>
        </p:nvSpPr>
        <p:spPr>
          <a:xfrm>
            <a:off x="5324475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88" name="Google Shape;1888;p90"/>
          <p:cNvSpPr txBox="1"/>
          <p:nvPr/>
        </p:nvSpPr>
        <p:spPr>
          <a:xfrm>
            <a:off x="4864100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89" name="Google Shape;1889;p90"/>
          <p:cNvSpPr txBox="1"/>
          <p:nvPr/>
        </p:nvSpPr>
        <p:spPr>
          <a:xfrm>
            <a:off x="4641850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90" name="Google Shape;1890;p90"/>
          <p:cNvSpPr txBox="1"/>
          <p:nvPr/>
        </p:nvSpPr>
        <p:spPr>
          <a:xfrm>
            <a:off x="3498850" y="362743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91" name="Google Shape;1891;p90"/>
          <p:cNvSpPr txBox="1"/>
          <p:nvPr/>
        </p:nvSpPr>
        <p:spPr>
          <a:xfrm>
            <a:off x="4895850" y="5756275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92" name="Google Shape;1892;p90"/>
          <p:cNvSpPr txBox="1"/>
          <p:nvPr/>
        </p:nvSpPr>
        <p:spPr>
          <a:xfrm>
            <a:off x="5118100" y="5756275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93" name="Google Shape;1893;p90"/>
          <p:cNvSpPr txBox="1"/>
          <p:nvPr/>
        </p:nvSpPr>
        <p:spPr>
          <a:xfrm>
            <a:off x="5356225" y="5756275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94" name="Google Shape;1894;p90"/>
          <p:cNvSpPr txBox="1"/>
          <p:nvPr/>
        </p:nvSpPr>
        <p:spPr>
          <a:xfrm>
            <a:off x="3163887" y="3611562"/>
            <a:ext cx="2574925" cy="238125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5" name="Google Shape;1895;p90"/>
          <p:cNvSpPr txBox="1"/>
          <p:nvPr/>
        </p:nvSpPr>
        <p:spPr>
          <a:xfrm>
            <a:off x="3163887" y="4724400"/>
            <a:ext cx="2574925" cy="238125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6" name="Google Shape;1896;p90"/>
          <p:cNvSpPr txBox="1"/>
          <p:nvPr/>
        </p:nvSpPr>
        <p:spPr>
          <a:xfrm>
            <a:off x="3163887" y="5327650"/>
            <a:ext cx="2574925" cy="254000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7" name="Google Shape;1897;p90"/>
          <p:cNvSpPr txBox="1"/>
          <p:nvPr/>
        </p:nvSpPr>
        <p:spPr>
          <a:xfrm>
            <a:off x="3163887" y="5803900"/>
            <a:ext cx="2574925" cy="238125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8" name="Google Shape;1898;p90"/>
          <p:cNvSpPr txBox="1"/>
          <p:nvPr/>
        </p:nvSpPr>
        <p:spPr>
          <a:xfrm>
            <a:off x="3163887" y="2468562"/>
            <a:ext cx="2574925" cy="254000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9" name="Google Shape;1899;p90"/>
          <p:cNvSpPr txBox="1"/>
          <p:nvPr/>
        </p:nvSpPr>
        <p:spPr>
          <a:xfrm>
            <a:off x="6056312" y="4724400"/>
            <a:ext cx="254000" cy="238125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0" name="Google Shape;1900;p9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91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Arithmetic Shifts</a:t>
            </a:r>
            <a:endParaRPr/>
          </a:p>
        </p:txBody>
      </p:sp>
      <p:sp>
        <p:nvSpPr>
          <p:cNvPr id="1910" name="Google Shape;1910;p91"/>
          <p:cNvSpPr/>
          <p:nvPr/>
        </p:nvSpPr>
        <p:spPr>
          <a:xfrm>
            <a:off x="6511925" y="3067050"/>
            <a:ext cx="111125" cy="47625"/>
          </a:xfrm>
          <a:custGeom>
            <a:rect b="b" l="l" r="r" t="t"/>
            <a:pathLst>
              <a:path extrusionOk="0" h="3" w="7">
                <a:moveTo>
                  <a:pt x="0" y="3"/>
                </a:moveTo>
                <a:lnTo>
                  <a:pt x="7" y="1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1" name="Google Shape;1911;p91"/>
          <p:cNvSpPr/>
          <p:nvPr/>
        </p:nvSpPr>
        <p:spPr>
          <a:xfrm>
            <a:off x="6511925" y="3067050"/>
            <a:ext cx="111125" cy="47625"/>
          </a:xfrm>
          <a:custGeom>
            <a:rect b="b" l="l" r="r" t="t"/>
            <a:pathLst>
              <a:path extrusionOk="0" h="30" w="70">
                <a:moveTo>
                  <a:pt x="0" y="30"/>
                </a:moveTo>
                <a:lnTo>
                  <a:pt x="70" y="10"/>
                </a:lnTo>
                <a:lnTo>
                  <a:pt x="0" y="0"/>
                </a:lnTo>
                <a:lnTo>
                  <a:pt x="0" y="10"/>
                </a:lnTo>
                <a:lnTo>
                  <a:pt x="0" y="3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2" name="Google Shape;1912;p91"/>
          <p:cNvCxnSpPr/>
          <p:nvPr/>
        </p:nvCxnSpPr>
        <p:spPr>
          <a:xfrm flipH="1">
            <a:off x="6210300" y="3082925"/>
            <a:ext cx="301625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13" name="Google Shape;1913;p91"/>
          <p:cNvSpPr txBox="1"/>
          <p:nvPr/>
        </p:nvSpPr>
        <p:spPr>
          <a:xfrm>
            <a:off x="5972175" y="2971800"/>
            <a:ext cx="238125" cy="238125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4" name="Google Shape;1914;p91"/>
          <p:cNvSpPr txBox="1"/>
          <p:nvPr/>
        </p:nvSpPr>
        <p:spPr>
          <a:xfrm>
            <a:off x="5956300" y="4052887"/>
            <a:ext cx="254000" cy="238125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5" name="Google Shape;1915;p91"/>
          <p:cNvSpPr txBox="1"/>
          <p:nvPr/>
        </p:nvSpPr>
        <p:spPr>
          <a:xfrm>
            <a:off x="5972175" y="3575050"/>
            <a:ext cx="254000" cy="239712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6" name="Google Shape;1916;p91"/>
          <p:cNvSpPr/>
          <p:nvPr/>
        </p:nvSpPr>
        <p:spPr>
          <a:xfrm>
            <a:off x="5845175" y="3067050"/>
            <a:ext cx="111125" cy="47625"/>
          </a:xfrm>
          <a:custGeom>
            <a:rect b="b" l="l" r="r" t="t"/>
            <a:pathLst>
              <a:path extrusionOk="0" h="3" w="7">
                <a:moveTo>
                  <a:pt x="0" y="3"/>
                </a:moveTo>
                <a:lnTo>
                  <a:pt x="7" y="2"/>
                </a:lnTo>
                <a:lnTo>
                  <a:pt x="0" y="0"/>
                </a:lnTo>
                <a:lnTo>
                  <a:pt x="0" y="2"/>
                </a:lnTo>
                <a:lnTo>
                  <a:pt x="0" y="3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7" name="Google Shape;1917;p91"/>
          <p:cNvSpPr/>
          <p:nvPr/>
        </p:nvSpPr>
        <p:spPr>
          <a:xfrm>
            <a:off x="5845175" y="3067050"/>
            <a:ext cx="111125" cy="47625"/>
          </a:xfrm>
          <a:custGeom>
            <a:rect b="b" l="l" r="r" t="t"/>
            <a:pathLst>
              <a:path extrusionOk="0" h="30" w="70">
                <a:moveTo>
                  <a:pt x="0" y="30"/>
                </a:moveTo>
                <a:lnTo>
                  <a:pt x="70" y="20"/>
                </a:lnTo>
                <a:lnTo>
                  <a:pt x="0" y="0"/>
                </a:lnTo>
                <a:lnTo>
                  <a:pt x="0" y="20"/>
                </a:lnTo>
                <a:lnTo>
                  <a:pt x="0" y="3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8" name="Google Shape;1918;p91"/>
          <p:cNvCxnSpPr/>
          <p:nvPr/>
        </p:nvCxnSpPr>
        <p:spPr>
          <a:xfrm flipH="1">
            <a:off x="5622925" y="3098800"/>
            <a:ext cx="222250" cy="1587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19" name="Google Shape;1919;p91"/>
          <p:cNvSpPr txBox="1"/>
          <p:nvPr/>
        </p:nvSpPr>
        <p:spPr>
          <a:xfrm>
            <a:off x="6035675" y="2987675"/>
            <a:ext cx="101600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920" name="Google Shape;1920;p91"/>
          <p:cNvSpPr txBox="1"/>
          <p:nvPr/>
        </p:nvSpPr>
        <p:spPr>
          <a:xfrm>
            <a:off x="2286000" y="3592512"/>
            <a:ext cx="4333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before:</a:t>
            </a:r>
            <a:endParaRPr/>
          </a:p>
        </p:txBody>
      </p:sp>
      <p:sp>
        <p:nvSpPr>
          <p:cNvPr id="1921" name="Google Shape;1921;p91"/>
          <p:cNvSpPr txBox="1"/>
          <p:nvPr/>
        </p:nvSpPr>
        <p:spPr>
          <a:xfrm>
            <a:off x="2381250" y="4068762"/>
            <a:ext cx="315912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after:</a:t>
            </a:r>
            <a:endParaRPr/>
          </a:p>
        </p:txBody>
      </p:sp>
      <p:sp>
        <p:nvSpPr>
          <p:cNvPr id="1922" name="Google Shape;1922;p91"/>
          <p:cNvSpPr txBox="1"/>
          <p:nvPr/>
        </p:nvSpPr>
        <p:spPr>
          <a:xfrm>
            <a:off x="6051550" y="359251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23" name="Google Shape;1923;p91"/>
          <p:cNvSpPr txBox="1"/>
          <p:nvPr/>
        </p:nvSpPr>
        <p:spPr>
          <a:xfrm>
            <a:off x="6051550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24" name="Google Shape;1924;p91"/>
          <p:cNvSpPr txBox="1"/>
          <p:nvPr/>
        </p:nvSpPr>
        <p:spPr>
          <a:xfrm>
            <a:off x="3144837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25" name="Google Shape;1925;p91"/>
          <p:cNvSpPr txBox="1"/>
          <p:nvPr/>
        </p:nvSpPr>
        <p:spPr>
          <a:xfrm>
            <a:off x="4065587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26" name="Google Shape;1926;p91"/>
          <p:cNvSpPr txBox="1"/>
          <p:nvPr/>
        </p:nvSpPr>
        <p:spPr>
          <a:xfrm>
            <a:off x="4986337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27" name="Google Shape;1927;p91"/>
          <p:cNvSpPr txBox="1"/>
          <p:nvPr/>
        </p:nvSpPr>
        <p:spPr>
          <a:xfrm>
            <a:off x="3382962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28" name="Google Shape;1928;p91"/>
          <p:cNvSpPr txBox="1"/>
          <p:nvPr/>
        </p:nvSpPr>
        <p:spPr>
          <a:xfrm>
            <a:off x="3605212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29" name="Google Shape;1929;p91"/>
          <p:cNvSpPr txBox="1"/>
          <p:nvPr/>
        </p:nvSpPr>
        <p:spPr>
          <a:xfrm>
            <a:off x="3843337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30" name="Google Shape;1930;p91"/>
          <p:cNvSpPr txBox="1"/>
          <p:nvPr/>
        </p:nvSpPr>
        <p:spPr>
          <a:xfrm>
            <a:off x="4303712" y="35131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931" name="Google Shape;1931;p91"/>
          <p:cNvSpPr txBox="1"/>
          <p:nvPr/>
        </p:nvSpPr>
        <p:spPr>
          <a:xfrm>
            <a:off x="4541837" y="35131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932" name="Google Shape;1932;p91"/>
          <p:cNvSpPr txBox="1"/>
          <p:nvPr/>
        </p:nvSpPr>
        <p:spPr>
          <a:xfrm>
            <a:off x="4764087" y="3513137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933" name="Google Shape;1933;p91"/>
          <p:cNvSpPr txBox="1"/>
          <p:nvPr/>
        </p:nvSpPr>
        <p:spPr>
          <a:xfrm>
            <a:off x="5446712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34" name="Google Shape;1934;p91"/>
          <p:cNvSpPr txBox="1"/>
          <p:nvPr/>
        </p:nvSpPr>
        <p:spPr>
          <a:xfrm>
            <a:off x="5208587" y="3608387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35" name="Google Shape;1935;p91"/>
          <p:cNvSpPr txBox="1"/>
          <p:nvPr/>
        </p:nvSpPr>
        <p:spPr>
          <a:xfrm>
            <a:off x="3144837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36" name="Google Shape;1936;p91"/>
          <p:cNvSpPr txBox="1"/>
          <p:nvPr/>
        </p:nvSpPr>
        <p:spPr>
          <a:xfrm>
            <a:off x="3605212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37" name="Google Shape;1937;p91"/>
          <p:cNvSpPr txBox="1"/>
          <p:nvPr/>
        </p:nvSpPr>
        <p:spPr>
          <a:xfrm>
            <a:off x="3843337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38" name="Google Shape;1938;p91"/>
          <p:cNvSpPr txBox="1"/>
          <p:nvPr/>
        </p:nvSpPr>
        <p:spPr>
          <a:xfrm>
            <a:off x="4065587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39" name="Google Shape;1939;p91"/>
          <p:cNvSpPr txBox="1"/>
          <p:nvPr/>
        </p:nvSpPr>
        <p:spPr>
          <a:xfrm>
            <a:off x="4303712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40" name="Google Shape;1940;p91"/>
          <p:cNvSpPr txBox="1"/>
          <p:nvPr/>
        </p:nvSpPr>
        <p:spPr>
          <a:xfrm>
            <a:off x="5446712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41" name="Google Shape;1941;p91"/>
          <p:cNvSpPr txBox="1"/>
          <p:nvPr/>
        </p:nvSpPr>
        <p:spPr>
          <a:xfrm>
            <a:off x="4525962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42" name="Google Shape;1942;p91"/>
          <p:cNvSpPr txBox="1"/>
          <p:nvPr/>
        </p:nvSpPr>
        <p:spPr>
          <a:xfrm>
            <a:off x="3382962" y="4068762"/>
            <a:ext cx="777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43" name="Google Shape;1943;p91"/>
          <p:cNvSpPr txBox="1"/>
          <p:nvPr/>
        </p:nvSpPr>
        <p:spPr>
          <a:xfrm>
            <a:off x="2794000" y="4481512"/>
            <a:ext cx="339725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(c) Ar</a:t>
            </a:r>
            <a:endParaRPr/>
          </a:p>
        </p:txBody>
      </p:sp>
      <p:sp>
        <p:nvSpPr>
          <p:cNvPr id="1944" name="Google Shape;1944;p91"/>
          <p:cNvSpPr txBox="1"/>
          <p:nvPr/>
        </p:nvSpPr>
        <p:spPr>
          <a:xfrm>
            <a:off x="3135312" y="4481512"/>
            <a:ext cx="85883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ithmetic shift r</a:t>
            </a:r>
            <a:endParaRPr/>
          </a:p>
        </p:txBody>
      </p:sp>
      <p:sp>
        <p:nvSpPr>
          <p:cNvPr id="1945" name="Google Shape;1945;p91"/>
          <p:cNvSpPr txBox="1"/>
          <p:nvPr/>
        </p:nvSpPr>
        <p:spPr>
          <a:xfrm>
            <a:off x="3957637" y="4481512"/>
            <a:ext cx="225425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ight</a:t>
            </a:r>
            <a:endParaRPr/>
          </a:p>
        </p:txBody>
      </p:sp>
      <p:sp>
        <p:nvSpPr>
          <p:cNvPr id="1946" name="Google Shape;1946;p91"/>
          <p:cNvSpPr txBox="1"/>
          <p:nvPr/>
        </p:nvSpPr>
        <p:spPr>
          <a:xfrm>
            <a:off x="5081587" y="4481512"/>
            <a:ext cx="962025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r>
              <a:rPr b="0" i="0" lang="en-US" sz="11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AShiftR   #2,R0</a:t>
            </a:r>
            <a:endParaRPr/>
          </a:p>
        </p:txBody>
      </p:sp>
      <p:sp>
        <p:nvSpPr>
          <p:cNvPr id="1947" name="Google Shape;1947;p91"/>
          <p:cNvSpPr txBox="1"/>
          <p:nvPr/>
        </p:nvSpPr>
        <p:spPr>
          <a:xfrm>
            <a:off x="4192587" y="2987675"/>
            <a:ext cx="179387" cy="16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R0</a:t>
            </a:r>
            <a:endParaRPr/>
          </a:p>
        </p:txBody>
      </p:sp>
      <p:sp>
        <p:nvSpPr>
          <p:cNvPr id="1948" name="Google Shape;1948;p91"/>
          <p:cNvSpPr txBox="1"/>
          <p:nvPr/>
        </p:nvSpPr>
        <p:spPr>
          <a:xfrm>
            <a:off x="4779962" y="397351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949" name="Google Shape;1949;p91"/>
          <p:cNvSpPr txBox="1"/>
          <p:nvPr/>
        </p:nvSpPr>
        <p:spPr>
          <a:xfrm>
            <a:off x="5002212" y="397351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950" name="Google Shape;1950;p91"/>
          <p:cNvSpPr txBox="1"/>
          <p:nvPr/>
        </p:nvSpPr>
        <p:spPr>
          <a:xfrm>
            <a:off x="5240337" y="3973512"/>
            <a:ext cx="523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951" name="Google Shape;1951;p91"/>
          <p:cNvSpPr/>
          <p:nvPr/>
        </p:nvSpPr>
        <p:spPr>
          <a:xfrm>
            <a:off x="2952750" y="3067050"/>
            <a:ext cx="63500" cy="47625"/>
          </a:xfrm>
          <a:custGeom>
            <a:rect b="b" l="l" r="r" t="t"/>
            <a:pathLst>
              <a:path extrusionOk="0" h="3" w="4">
                <a:moveTo>
                  <a:pt x="0" y="3"/>
                </a:moveTo>
                <a:lnTo>
                  <a:pt x="4" y="1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2" name="Google Shape;1952;p91"/>
          <p:cNvSpPr/>
          <p:nvPr/>
        </p:nvSpPr>
        <p:spPr>
          <a:xfrm>
            <a:off x="2952750" y="3067050"/>
            <a:ext cx="63500" cy="47625"/>
          </a:xfrm>
          <a:custGeom>
            <a:rect b="b" l="l" r="r" t="t"/>
            <a:pathLst>
              <a:path extrusionOk="0" h="30" w="40">
                <a:moveTo>
                  <a:pt x="0" y="30"/>
                </a:moveTo>
                <a:lnTo>
                  <a:pt x="40" y="10"/>
                </a:lnTo>
                <a:lnTo>
                  <a:pt x="0" y="0"/>
                </a:lnTo>
                <a:lnTo>
                  <a:pt x="0" y="10"/>
                </a:lnTo>
                <a:lnTo>
                  <a:pt x="0" y="3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3" name="Google Shape;1953;p91"/>
          <p:cNvSpPr/>
          <p:nvPr/>
        </p:nvSpPr>
        <p:spPr>
          <a:xfrm>
            <a:off x="2714625" y="2749550"/>
            <a:ext cx="461962" cy="333375"/>
          </a:xfrm>
          <a:custGeom>
            <a:rect b="b" l="l" r="r" t="t"/>
            <a:pathLst>
              <a:path extrusionOk="0" h="21" w="29">
                <a:moveTo>
                  <a:pt x="15" y="21"/>
                </a:moveTo>
                <a:lnTo>
                  <a:pt x="0" y="21"/>
                </a:lnTo>
                <a:lnTo>
                  <a:pt x="0" y="0"/>
                </a:lnTo>
                <a:lnTo>
                  <a:pt x="29" y="0"/>
                </a:lnTo>
                <a:lnTo>
                  <a:pt x="29" y="13"/>
                </a:lnTo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4" name="Google Shape;1954;p91"/>
          <p:cNvSpPr txBox="1"/>
          <p:nvPr/>
        </p:nvSpPr>
        <p:spPr>
          <a:xfrm>
            <a:off x="3048000" y="2971800"/>
            <a:ext cx="2574925" cy="238125"/>
          </a:xfrm>
          <a:prstGeom prst="rect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5" name="Google Shape;1955;p91"/>
          <p:cNvSpPr txBox="1"/>
          <p:nvPr/>
        </p:nvSpPr>
        <p:spPr>
          <a:xfrm>
            <a:off x="3048000" y="3575050"/>
            <a:ext cx="2574925" cy="239712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6" name="Google Shape;1956;p91"/>
          <p:cNvSpPr txBox="1"/>
          <p:nvPr/>
        </p:nvSpPr>
        <p:spPr>
          <a:xfrm>
            <a:off x="3048000" y="4052887"/>
            <a:ext cx="2574925" cy="238125"/>
          </a:xfrm>
          <a:prstGeom prst="rect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7" name="Google Shape;1957;p9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5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92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Rotate</a:t>
            </a:r>
            <a:endParaRPr/>
          </a:p>
        </p:txBody>
      </p:sp>
      <p:sp>
        <p:nvSpPr>
          <p:cNvPr id="1967" name="Google Shape;1967;p92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1968" name="Google Shape;1968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990600"/>
            <a:ext cx="5029200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p93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Rotate</a:t>
            </a:r>
            <a:endParaRPr/>
          </a:p>
        </p:txBody>
      </p:sp>
      <p:sp>
        <p:nvSpPr>
          <p:cNvPr id="1978" name="Google Shape;1978;p93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1979" name="Google Shape;197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1066800"/>
            <a:ext cx="5638800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94"/>
          <p:cNvSpPr txBox="1"/>
          <p:nvPr>
            <p:ph idx="4294967295" type="ctrTitle"/>
          </p:nvPr>
        </p:nvSpPr>
        <p:spPr>
          <a:xfrm>
            <a:off x="315912" y="685800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100"/>
              <a:buFont typeface="Arial"/>
              <a:buNone/>
            </a:pPr>
            <a:r>
              <a:rPr b="1" i="0" lang="en-US" sz="6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Encoding of Machine Instructions</a:t>
            </a:r>
            <a:endParaRPr/>
          </a:p>
        </p:txBody>
      </p:sp>
      <p:sp>
        <p:nvSpPr>
          <p:cNvPr id="1989" name="Google Shape;1989;p94"/>
          <p:cNvSpPr txBox="1"/>
          <p:nvPr>
            <p:ph idx="4294967295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0" name="Google Shape;1990;p94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8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p95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Encoding of Machine Instructions</a:t>
            </a:r>
            <a:endParaRPr/>
          </a:p>
        </p:txBody>
      </p:sp>
      <p:sp>
        <p:nvSpPr>
          <p:cNvPr id="2000" name="Google Shape;2000;p95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Assembly language program needs to be converted into machine instructions. (ADD = 0100 in ARM instruction set)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previous section, an assumption was made that all instructions are one word in length.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 code: the type of operation to be performed and the type of operands used may be specified using an encoded binary pattern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Suppose 32-bit word length, 8-bit OP code (how many instructions can we have?), 16 registers in total (how many bits?), 3-bit addressing mode indicator.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 R1, R2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 24(R0), R5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LshiftR  #2, R0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 #$3A, R1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ymbols"/>
              <a:buChar char="●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Branch&gt;0  LOOP</a:t>
            </a:r>
            <a:endParaRPr/>
          </a:p>
        </p:txBody>
      </p:sp>
      <p:sp>
        <p:nvSpPr>
          <p:cNvPr id="2001" name="Google Shape;2001;p95"/>
          <p:cNvSpPr txBox="1"/>
          <p:nvPr/>
        </p:nvSpPr>
        <p:spPr>
          <a:xfrm>
            <a:off x="3927475" y="4681537"/>
            <a:ext cx="7413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 code</a:t>
            </a:r>
            <a:endParaRPr/>
          </a:p>
        </p:txBody>
      </p:sp>
      <p:sp>
        <p:nvSpPr>
          <p:cNvPr id="2002" name="Google Shape;2002;p95"/>
          <p:cNvSpPr txBox="1"/>
          <p:nvPr/>
        </p:nvSpPr>
        <p:spPr>
          <a:xfrm>
            <a:off x="5089525" y="4681537"/>
            <a:ext cx="60483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endParaRPr/>
          </a:p>
        </p:txBody>
      </p:sp>
      <p:sp>
        <p:nvSpPr>
          <p:cNvPr id="2003" name="Google Shape;2003;p95"/>
          <p:cNvSpPr txBox="1"/>
          <p:nvPr/>
        </p:nvSpPr>
        <p:spPr>
          <a:xfrm>
            <a:off x="6208712" y="4681537"/>
            <a:ext cx="392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Dest</a:t>
            </a:r>
            <a:endParaRPr/>
          </a:p>
        </p:txBody>
      </p:sp>
      <p:sp>
        <p:nvSpPr>
          <p:cNvPr id="2004" name="Google Shape;2004;p95"/>
          <p:cNvSpPr txBox="1"/>
          <p:nvPr/>
        </p:nvSpPr>
        <p:spPr>
          <a:xfrm>
            <a:off x="7245350" y="4681537"/>
            <a:ext cx="836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info</a:t>
            </a:r>
            <a:endParaRPr/>
          </a:p>
        </p:txBody>
      </p:sp>
      <p:sp>
        <p:nvSpPr>
          <p:cNvPr id="2005" name="Google Shape;2005;p95"/>
          <p:cNvSpPr txBox="1"/>
          <p:nvPr/>
        </p:nvSpPr>
        <p:spPr>
          <a:xfrm>
            <a:off x="4197350" y="4164012"/>
            <a:ext cx="1063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006" name="Google Shape;2006;p95"/>
          <p:cNvSpPr txBox="1"/>
          <p:nvPr/>
        </p:nvSpPr>
        <p:spPr>
          <a:xfrm>
            <a:off x="5295900" y="4164012"/>
            <a:ext cx="1063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007" name="Google Shape;2007;p95"/>
          <p:cNvSpPr txBox="1"/>
          <p:nvPr/>
        </p:nvSpPr>
        <p:spPr>
          <a:xfrm>
            <a:off x="6311900" y="4164012"/>
            <a:ext cx="1063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008" name="Google Shape;2008;p95"/>
          <p:cNvSpPr txBox="1"/>
          <p:nvPr/>
        </p:nvSpPr>
        <p:spPr>
          <a:xfrm>
            <a:off x="7515225" y="4164012"/>
            <a:ext cx="2127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009" name="Google Shape;2009;p95"/>
          <p:cNvSpPr txBox="1"/>
          <p:nvPr/>
        </p:nvSpPr>
        <p:spPr>
          <a:xfrm>
            <a:off x="3657600" y="4495800"/>
            <a:ext cx="4708525" cy="581025"/>
          </a:xfrm>
          <a:prstGeom prst="rect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0" name="Google Shape;2010;p95"/>
          <p:cNvCxnSpPr/>
          <p:nvPr/>
        </p:nvCxnSpPr>
        <p:spPr>
          <a:xfrm flipH="1" rot="10800000">
            <a:off x="4840287" y="4495800"/>
            <a:ext cx="1587" cy="581025"/>
          </a:xfrm>
          <a:prstGeom prst="straightConnector1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11" name="Google Shape;2011;p95"/>
          <p:cNvCxnSpPr/>
          <p:nvPr/>
        </p:nvCxnSpPr>
        <p:spPr>
          <a:xfrm flipH="1" rot="10800000">
            <a:off x="6892925" y="4495800"/>
            <a:ext cx="1587" cy="581025"/>
          </a:xfrm>
          <a:prstGeom prst="straightConnector1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12" name="Google Shape;2012;p95"/>
          <p:cNvCxnSpPr/>
          <p:nvPr/>
        </p:nvCxnSpPr>
        <p:spPr>
          <a:xfrm flipH="1" rot="10800000">
            <a:off x="5856287" y="4495800"/>
            <a:ext cx="1587" cy="581025"/>
          </a:xfrm>
          <a:prstGeom prst="straightConnector1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013" name="Google Shape;2013;p95"/>
          <p:cNvSpPr txBox="1"/>
          <p:nvPr/>
        </p:nvSpPr>
        <p:spPr>
          <a:xfrm>
            <a:off x="5097462" y="5364162"/>
            <a:ext cx="20462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0" i="0" lang="en-US" sz="15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(a) One-word instruction</a:t>
            </a:r>
            <a:endParaRPr/>
          </a:p>
        </p:txBody>
      </p:sp>
      <p:sp>
        <p:nvSpPr>
          <p:cNvPr id="2014" name="Google Shape;2014;p9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p96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Encoding of Machine Instructions</a:t>
            </a:r>
            <a:endParaRPr/>
          </a:p>
        </p:txBody>
      </p:sp>
      <p:sp>
        <p:nvSpPr>
          <p:cNvPr id="2024" name="Google Shape;2024;p96"/>
          <p:cNvSpPr txBox="1"/>
          <p:nvPr>
            <p:ph idx="4294967295" type="body"/>
          </p:nvPr>
        </p:nvSpPr>
        <p:spPr>
          <a:xfrm>
            <a:off x="457200" y="1719262"/>
            <a:ext cx="8229600" cy="254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happens if we want to specify a memory operand using the Absolute addressing mode?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 R2, LOC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14-bit for LOC – insufficient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– use two words</a:t>
            </a:r>
            <a:endParaRPr/>
          </a:p>
        </p:txBody>
      </p:sp>
      <p:sp>
        <p:nvSpPr>
          <p:cNvPr id="2025" name="Google Shape;2025;p96"/>
          <p:cNvSpPr txBox="1"/>
          <p:nvPr/>
        </p:nvSpPr>
        <p:spPr>
          <a:xfrm>
            <a:off x="3505200" y="5715000"/>
            <a:ext cx="204628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0" i="0" lang="en-US" sz="15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(b) Two-word instruction</a:t>
            </a:r>
            <a:endParaRPr/>
          </a:p>
        </p:txBody>
      </p:sp>
      <p:sp>
        <p:nvSpPr>
          <p:cNvPr id="2026" name="Google Shape;2026;p96"/>
          <p:cNvSpPr txBox="1"/>
          <p:nvPr/>
        </p:nvSpPr>
        <p:spPr>
          <a:xfrm>
            <a:off x="2986087" y="5048250"/>
            <a:ext cx="31178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Memory address/Immediate operand</a:t>
            </a:r>
            <a:endParaRPr/>
          </a:p>
        </p:txBody>
      </p:sp>
      <p:sp>
        <p:nvSpPr>
          <p:cNvPr id="2027" name="Google Shape;2027;p96"/>
          <p:cNvSpPr txBox="1"/>
          <p:nvPr/>
        </p:nvSpPr>
        <p:spPr>
          <a:xfrm>
            <a:off x="2032000" y="4302125"/>
            <a:ext cx="4708525" cy="1162050"/>
          </a:xfrm>
          <a:prstGeom prst="rect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8" name="Google Shape;2028;p96"/>
          <p:cNvCxnSpPr/>
          <p:nvPr/>
        </p:nvCxnSpPr>
        <p:spPr>
          <a:xfrm flipH="1">
            <a:off x="2032000" y="4883150"/>
            <a:ext cx="4708525" cy="1587"/>
          </a:xfrm>
          <a:prstGeom prst="straightConnector1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29" name="Google Shape;2029;p96"/>
          <p:cNvCxnSpPr/>
          <p:nvPr/>
        </p:nvCxnSpPr>
        <p:spPr>
          <a:xfrm flipH="1" rot="10800000">
            <a:off x="3214687" y="4281487"/>
            <a:ext cx="1587" cy="581025"/>
          </a:xfrm>
          <a:prstGeom prst="straightConnector1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30" name="Google Shape;2030;p96"/>
          <p:cNvCxnSpPr/>
          <p:nvPr/>
        </p:nvCxnSpPr>
        <p:spPr>
          <a:xfrm flipH="1" rot="10800000">
            <a:off x="5267325" y="4281487"/>
            <a:ext cx="1587" cy="581025"/>
          </a:xfrm>
          <a:prstGeom prst="straightConnector1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31" name="Google Shape;2031;p96"/>
          <p:cNvCxnSpPr/>
          <p:nvPr/>
        </p:nvCxnSpPr>
        <p:spPr>
          <a:xfrm flipH="1" rot="10800000">
            <a:off x="4230687" y="4281487"/>
            <a:ext cx="1587" cy="581025"/>
          </a:xfrm>
          <a:prstGeom prst="straightConnector1">
            <a:avLst/>
          </a:prstGeom>
          <a:noFill/>
          <a:ln cap="flat" cmpd="sng" w="206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032" name="Google Shape;2032;p96"/>
          <p:cNvSpPr txBox="1"/>
          <p:nvPr/>
        </p:nvSpPr>
        <p:spPr>
          <a:xfrm>
            <a:off x="2343150" y="4467225"/>
            <a:ext cx="74136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 code</a:t>
            </a:r>
            <a:endParaRPr/>
          </a:p>
        </p:txBody>
      </p:sp>
      <p:sp>
        <p:nvSpPr>
          <p:cNvPr id="2033" name="Google Shape;2033;p96"/>
          <p:cNvSpPr txBox="1"/>
          <p:nvPr/>
        </p:nvSpPr>
        <p:spPr>
          <a:xfrm>
            <a:off x="3505200" y="4467225"/>
            <a:ext cx="60483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endParaRPr/>
          </a:p>
        </p:txBody>
      </p:sp>
      <p:sp>
        <p:nvSpPr>
          <p:cNvPr id="2034" name="Google Shape;2034;p96"/>
          <p:cNvSpPr txBox="1"/>
          <p:nvPr/>
        </p:nvSpPr>
        <p:spPr>
          <a:xfrm>
            <a:off x="4624387" y="4467225"/>
            <a:ext cx="392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Dest</a:t>
            </a:r>
            <a:endParaRPr/>
          </a:p>
        </p:txBody>
      </p:sp>
      <p:sp>
        <p:nvSpPr>
          <p:cNvPr id="2035" name="Google Shape;2035;p96"/>
          <p:cNvSpPr txBox="1"/>
          <p:nvPr/>
        </p:nvSpPr>
        <p:spPr>
          <a:xfrm>
            <a:off x="5662612" y="4467225"/>
            <a:ext cx="8366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info</a:t>
            </a:r>
            <a:endParaRPr/>
          </a:p>
        </p:txBody>
      </p:sp>
      <p:sp>
        <p:nvSpPr>
          <p:cNvPr id="2036" name="Google Shape;2036;p96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4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5" name="Google Shape;2045;p97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Encoding of Machine Instructions</a:t>
            </a:r>
            <a:endParaRPr/>
          </a:p>
        </p:txBody>
      </p:sp>
      <p:sp>
        <p:nvSpPr>
          <p:cNvPr id="2046" name="Google Shape;2046;p97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what if an instruction in which two operands can be specified using the Absolute addressing mode?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 LOC1, LOC2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– use two additional words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approach results in instructions of variable length. Complex instructions can be implemented, closely resembling operations in high-level programming languages – Complex Instruction Set Computer (CISC)</a:t>
            </a:r>
            <a:endParaRPr/>
          </a:p>
        </p:txBody>
      </p:sp>
      <p:sp>
        <p:nvSpPr>
          <p:cNvPr id="2047" name="Google Shape;2047;p97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p98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Encoding of Machine Instructions</a:t>
            </a:r>
            <a:endParaRPr/>
          </a:p>
        </p:txBody>
      </p:sp>
      <p:sp>
        <p:nvSpPr>
          <p:cNvPr id="2057" name="Google Shape;2057;p98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we insist that all instructions must fit into a single 32-bit word, it is not possible to provide a 32-bit address or a 32-bit immediate operand within the instruction.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still possible to define a highly functional instruction set, which makes extensive use of the processor registers.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 R1, R2 ----- yes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 LOC, R2 ----- no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 (R3), R2 ----- yes</a:t>
            </a:r>
            <a:endParaRPr/>
          </a:p>
        </p:txBody>
      </p:sp>
      <p:sp>
        <p:nvSpPr>
          <p:cNvPr id="2058" name="Google Shape;2058;p98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99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Subroutines </a:t>
            </a:r>
            <a:endParaRPr/>
          </a:p>
        </p:txBody>
      </p:sp>
      <p:sp>
        <p:nvSpPr>
          <p:cNvPr id="2068" name="Google Shape;2068;p99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a subtask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 instruction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❑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 the contents of the PC in the link register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❑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Branch to the target address specified by the instruction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RETURN instruction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❑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Branch to the address contained in the link register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way in which a computer makes it possible to call and return from subroutine – subroutine linkage</a:t>
            </a:r>
            <a:endParaRPr/>
          </a:p>
        </p:txBody>
      </p:sp>
      <p:sp>
        <p:nvSpPr>
          <p:cNvPr id="2069" name="Google Shape;2069;p99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7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p100"/>
          <p:cNvSpPr txBox="1"/>
          <p:nvPr>
            <p:ph idx="4294967295" type="title"/>
          </p:nvPr>
        </p:nvSpPr>
        <p:spPr>
          <a:xfrm>
            <a:off x="457200" y="122237"/>
            <a:ext cx="7543800" cy="563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Subroutines </a:t>
            </a:r>
            <a:endParaRPr/>
          </a:p>
        </p:txBody>
      </p:sp>
      <p:sp>
        <p:nvSpPr>
          <p:cNvPr id="2079" name="Google Shape;2079;p100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733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733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733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733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733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733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733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PC                             New PC Value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Link</a:t>
            </a:r>
            <a:endParaRPr/>
          </a:p>
        </p:txBody>
      </p:sp>
      <p:sp>
        <p:nvSpPr>
          <p:cNvPr id="2080" name="Google Shape;2080;p100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graphicFrame>
        <p:nvGraphicFramePr>
          <p:cNvPr id="2081" name="Google Shape;2081;p100"/>
          <p:cNvGraphicFramePr/>
          <p:nvPr/>
        </p:nvGraphicFramePr>
        <p:xfrm>
          <a:off x="457200" y="838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{227E6558-F027-4301-B307-71D664AE7279}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83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Memory Location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Calling Program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Memory Location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Subroutine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CALL SUB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First instruction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204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Next instruction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ECCB"/>
                    </a:solidFill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208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Return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6E7"/>
                    </a:solidFill>
                  </a:tcPr>
                </a:tc>
              </a:tr>
            </a:tbl>
          </a:graphicData>
        </a:graphic>
      </p:graphicFrame>
      <p:sp>
        <p:nvSpPr>
          <p:cNvPr id="2082" name="Google Shape;2082;p100"/>
          <p:cNvSpPr txBox="1"/>
          <p:nvPr/>
        </p:nvSpPr>
        <p:spPr>
          <a:xfrm>
            <a:off x="1600200" y="5105400"/>
            <a:ext cx="1447800" cy="304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959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/>
          </a:p>
        </p:txBody>
      </p:sp>
      <p:sp>
        <p:nvSpPr>
          <p:cNvPr id="2083" name="Google Shape;2083;p100"/>
          <p:cNvSpPr txBox="1"/>
          <p:nvPr/>
        </p:nvSpPr>
        <p:spPr>
          <a:xfrm>
            <a:off x="1600200" y="5638800"/>
            <a:ext cx="1447800" cy="304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959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204</a:t>
            </a:r>
            <a:endParaRPr/>
          </a:p>
        </p:txBody>
      </p:sp>
      <p:sp>
        <p:nvSpPr>
          <p:cNvPr id="2084" name="Google Shape;2084;p100"/>
          <p:cNvSpPr/>
          <p:nvPr/>
        </p:nvSpPr>
        <p:spPr>
          <a:xfrm>
            <a:off x="3657600" y="2819400"/>
            <a:ext cx="609600" cy="30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959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5" name="Google Shape;2085;p100"/>
          <p:cNvSpPr txBox="1"/>
          <p:nvPr/>
        </p:nvSpPr>
        <p:spPr>
          <a:xfrm>
            <a:off x="6781800" y="5105400"/>
            <a:ext cx="1524000" cy="381000"/>
          </a:xfrm>
          <a:prstGeom prst="rect">
            <a:avLst/>
          </a:prstGeom>
          <a:gradFill>
            <a:gsLst>
              <a:gs pos="0">
                <a:srgbClr val="F3F38A"/>
              </a:gs>
              <a:gs pos="50000">
                <a:srgbClr val="F5F5B9"/>
              </a:gs>
              <a:gs pos="100000">
                <a:srgbClr val="FAFADD"/>
              </a:gs>
            </a:gsLst>
            <a:lin ang="5400000" scaled="0"/>
          </a:gradFill>
          <a:ln cap="flat" cmpd="sng" w="25400">
            <a:solidFill>
              <a:srgbClr val="959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p101"/>
          <p:cNvSpPr txBox="1"/>
          <p:nvPr>
            <p:ph idx="4294967295"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Stack Frame </a:t>
            </a:r>
            <a:endParaRPr/>
          </a:p>
        </p:txBody>
      </p:sp>
      <p:sp>
        <p:nvSpPr>
          <p:cNvPr id="2095" name="Google Shape;2095;p101"/>
          <p:cNvSpPr txBox="1"/>
          <p:nvPr>
            <p:ph idx="4294967295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Location constitute a private work space for the subroutine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at the time the subroutine is entered and freed up when the subroutine returns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Frame Pointer – to access the local variables of subroutine</a:t>
            </a:r>
            <a:endParaRPr/>
          </a:p>
        </p:txBody>
      </p:sp>
      <p:sp>
        <p:nvSpPr>
          <p:cNvPr id="2096" name="Google Shape;2096;p101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p10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None/>
            </a:pPr>
            <a:r>
              <a:rPr b="1" i="0" lang="en-US" sz="32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Useful Links</a:t>
            </a:r>
            <a:endParaRPr/>
          </a:p>
        </p:txBody>
      </p:sp>
      <p:sp>
        <p:nvSpPr>
          <p:cNvPr id="2102" name="Google Shape;2102;p105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AutoNum type="arabicPeriod"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www.nptelvideos.in/2012/11/computer-organization.html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AutoNum type="arabicPeriod"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https://freevideolectures.com/course/2277/computer-organization</a:t>
            </a:r>
            <a:endParaRPr/>
          </a:p>
        </p:txBody>
      </p:sp>
      <p:sp>
        <p:nvSpPr>
          <p:cNvPr id="2103" name="Google Shape;2103;p105"/>
          <p:cNvSpPr txBox="1"/>
          <p:nvPr/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2005-06-14T20:24:17Z</dcterms:created>
  <dc:creator>Siddanagowda G R</dc:creator>
</cp:coreProperties>
</file>