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9" r:id="rId3"/>
    <p:sldId id="262" r:id="rId4"/>
    <p:sldId id="263" r:id="rId5"/>
    <p:sldId id="264" r:id="rId6"/>
    <p:sldId id="265" r:id="rId7"/>
    <p:sldId id="266" r:id="rId8"/>
    <p:sldId id="267" r:id="rId9"/>
    <p:sldId id="282" r:id="rId10"/>
    <p:sldId id="268" r:id="rId11"/>
    <p:sldId id="270" r:id="rId12"/>
    <p:sldId id="271" r:id="rId13"/>
    <p:sldId id="280" r:id="rId14"/>
    <p:sldId id="272" r:id="rId15"/>
    <p:sldId id="281" r:id="rId16"/>
    <p:sldId id="273" r:id="rId17"/>
    <p:sldId id="274" r:id="rId18"/>
    <p:sldId id="275" r:id="rId19"/>
    <p:sldId id="276" r:id="rId20"/>
    <p:sldId id="277" r:id="rId21"/>
    <p:sldId id="278" r:id="rId22"/>
    <p:sldId id="283" r:id="rId2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D92B3AD-DDD7-4DFF-B221-37702A183636}">
          <p14:sldIdLst>
            <p14:sldId id="256"/>
            <p14:sldId id="269"/>
            <p14:sldId id="262"/>
            <p14:sldId id="263"/>
            <p14:sldId id="264"/>
            <p14:sldId id="265"/>
            <p14:sldId id="266"/>
            <p14:sldId id="267"/>
            <p14:sldId id="282"/>
            <p14:sldId id="268"/>
            <p14:sldId id="270"/>
            <p14:sldId id="271"/>
            <p14:sldId id="280"/>
            <p14:sldId id="272"/>
            <p14:sldId id="281"/>
            <p14:sldId id="273"/>
            <p14:sldId id="274"/>
            <p14:sldId id="275"/>
            <p14:sldId id="276"/>
            <p14:sldId id="277"/>
            <p14:sldId id="278"/>
            <p14:sldId id="283"/>
          </p14:sldIdLst>
        </p14:section>
        <p14:section name="Untitled Section" id="{542AC37B-32DF-4C42-B416-C66BC20F3726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8A"/>
    <a:srgbClr val="9900CC"/>
    <a:srgbClr val="FF9900"/>
    <a:srgbClr val="D99B01"/>
    <a:srgbClr val="FF66CC"/>
    <a:srgbClr val="FF67AC"/>
    <a:srgbClr val="CC0099"/>
    <a:srgbClr val="FFDC47"/>
    <a:srgbClr val="5EEC3C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534" y="-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7A4002-96FE-4B78-AA79-DAFA037F825F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24841-7447-4C5A-965C-FC13F767D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188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1670" y="1960930"/>
            <a:ext cx="8093364" cy="1383822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670" y="3335275"/>
            <a:ext cx="8093366" cy="1221640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rgbClr val="00698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281175"/>
            <a:ext cx="8246070" cy="89199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350111"/>
            <a:ext cx="8246070" cy="3359504"/>
          </a:xfrm>
        </p:spPr>
        <p:txBody>
          <a:bodyPr/>
          <a:lstStyle>
            <a:lvl1pPr algn="l">
              <a:defRPr sz="2800">
                <a:solidFill>
                  <a:srgbClr val="002060"/>
                </a:solidFill>
              </a:defRPr>
            </a:lvl1pPr>
            <a:lvl2pPr algn="l">
              <a:defRPr>
                <a:solidFill>
                  <a:srgbClr val="002060"/>
                </a:solidFill>
              </a:defRPr>
            </a:lvl2pPr>
            <a:lvl3pPr algn="l">
              <a:defRPr>
                <a:solidFill>
                  <a:srgbClr val="002060"/>
                </a:solidFill>
              </a:defRPr>
            </a:lvl3pPr>
            <a:lvl4pPr algn="l">
              <a:defRPr>
                <a:solidFill>
                  <a:srgbClr val="002060"/>
                </a:solidFill>
              </a:defRPr>
            </a:lvl4pPr>
            <a:lvl5pPr algn="l"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75" y="433880"/>
            <a:ext cx="5955495" cy="572644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75" y="1198559"/>
            <a:ext cx="5955495" cy="3511061"/>
          </a:xfrm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4" y="433880"/>
            <a:ext cx="8246071" cy="76352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529410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1960930"/>
            <a:ext cx="4040188" cy="2137871"/>
          </a:xfrm>
        </p:spPr>
        <p:txBody>
          <a:bodyPr/>
          <a:lstStyle>
            <a:lvl1pPr algn="ctr">
              <a:defRPr sz="2400">
                <a:solidFill>
                  <a:srgbClr val="002060"/>
                </a:solidFill>
              </a:defRPr>
            </a:lvl1pPr>
            <a:lvl2pPr algn="ctr">
              <a:defRPr sz="2000">
                <a:solidFill>
                  <a:srgbClr val="002060"/>
                </a:solidFill>
              </a:defRPr>
            </a:lvl2pPr>
            <a:lvl3pPr algn="ctr">
              <a:defRPr sz="1800">
                <a:solidFill>
                  <a:srgbClr val="002060"/>
                </a:solidFill>
              </a:defRPr>
            </a:lvl3pPr>
            <a:lvl4pPr algn="ctr">
              <a:defRPr sz="1600">
                <a:solidFill>
                  <a:srgbClr val="002060"/>
                </a:solidFill>
              </a:defRPr>
            </a:lvl4pPr>
            <a:lvl5pPr algn="ctr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529410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960930"/>
            <a:ext cx="4041775" cy="2137871"/>
          </a:xfrm>
        </p:spPr>
        <p:txBody>
          <a:bodyPr/>
          <a:lstStyle>
            <a:lvl1pPr algn="ctr">
              <a:defRPr sz="2400">
                <a:solidFill>
                  <a:srgbClr val="002060"/>
                </a:solidFill>
              </a:defRPr>
            </a:lvl1pPr>
            <a:lvl2pPr algn="ctr">
              <a:defRPr sz="2000">
                <a:solidFill>
                  <a:srgbClr val="002060"/>
                </a:solidFill>
              </a:defRPr>
            </a:lvl2pPr>
            <a:lvl3pPr algn="ctr">
              <a:defRPr sz="1800">
                <a:solidFill>
                  <a:srgbClr val="002060"/>
                </a:solidFill>
              </a:defRPr>
            </a:lvl3pPr>
            <a:lvl4pPr algn="ctr">
              <a:defRPr sz="1600">
                <a:solidFill>
                  <a:srgbClr val="002060"/>
                </a:solidFill>
              </a:defRPr>
            </a:lvl4pPr>
            <a:lvl5pPr algn="ctr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VZ9c6EXfTA" TargetMode="External"/><Relationship Id="rId2" Type="http://schemas.openxmlformats.org/officeDocument/2006/relationships/hyperlink" Target="https://www.youtube.com/watch?v=YegffvYy8OY&amp;list=PLq46p_ppqQemlLzkiMgKtPkkLWOKgN1k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670" y="2233132"/>
            <a:ext cx="8093364" cy="2595985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1000"/>
              </a:spcBef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DEPT. OF CIVIL ENGG.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K.S. SCHOOL OF ENGG. &amp; MANAGEMENT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b="1" dirty="0">
                <a:latin typeface="Times New Roman"/>
                <a:ea typeface="Times New Roman"/>
                <a:cs typeface="Times New Roman"/>
                <a:sym typeface="Times New Roman"/>
              </a:rPr>
              <a:t>NAME OF THE FACULTY: </a:t>
            </a:r>
            <a:r>
              <a:rPr lang="en-US" b="1" dirty="0" err="1">
                <a:latin typeface="Times New Roman"/>
                <a:ea typeface="Times New Roman"/>
                <a:cs typeface="Times New Roman"/>
                <a:sym typeface="Times New Roman"/>
              </a:rPr>
              <a:t>Dr</a:t>
            </a:r>
            <a:r>
              <a:rPr lang="en-US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latin typeface="Times New Roman"/>
                <a:ea typeface="Times New Roman"/>
                <a:cs typeface="Times New Roman"/>
                <a:sym typeface="Times New Roman"/>
              </a:rPr>
              <a:t>Rashmi</a:t>
            </a:r>
            <a:r>
              <a:rPr lang="en-US" b="1" dirty="0">
                <a:latin typeface="Times New Roman"/>
                <a:ea typeface="Times New Roman"/>
                <a:cs typeface="Times New Roman"/>
                <a:sym typeface="Times New Roman"/>
              </a:rPr>
              <a:t> H R,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>
                <a:latin typeface="Times New Roman"/>
                <a:ea typeface="Times New Roman"/>
                <a:cs typeface="Times New Roman"/>
                <a:sym typeface="Times New Roman"/>
              </a:rPr>
              <a:t>Asst. Prof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8636F84-BD09-4F8C-90FA-E667CF57C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770" y="1350110"/>
            <a:ext cx="1138670" cy="130838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9889" y="28117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MODULE:1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85475" y="803121"/>
            <a:ext cx="54184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SUBJECT: MUNICIPAL WASTEWATER </a:t>
            </a:r>
            <a:r>
              <a:rPr lang="en-US" b="1" dirty="0" smtClean="0"/>
              <a:t>ENGINEERING</a:t>
            </a:r>
            <a:endParaRPr lang="en-US" dirty="0"/>
          </a:p>
          <a:p>
            <a:r>
              <a:rPr lang="en-US" b="1" dirty="0"/>
              <a:t>SUBJECT CODE: </a:t>
            </a:r>
            <a:r>
              <a:rPr lang="en-US" b="1" dirty="0" smtClean="0"/>
              <a:t>18CV55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 FOR SANITATION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 FOR SEWAGE DISPOSAL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SEWAGE SYSTEM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DRY WEATHER FLOW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WET WEATHER FLOW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 AFFECTING DRY WEATHER FLOW AND WET WEATHER FLOW  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569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B44B4F-9004-4565-AE31-30DB7E19C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70" y="281175"/>
            <a:ext cx="8246070" cy="89199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FOR SANITATION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8847BE-7BCB-4873-8386-EA9E001E8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disposal of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 excreta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safe place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it starts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decomposing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cause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insanitary conditions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take out all kinds of wastewater immediately ,so that mosquitos , bacteria etc , should not breed in it.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 disposal of sewage on land or in nearby waterbodies should be treated , so that receiving land or water may not get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polluted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further use. </a:t>
            </a:r>
          </a:p>
        </p:txBody>
      </p:sp>
    </p:spTree>
    <p:extLst>
      <p:ext uri="{BB962C8B-B14F-4D97-AF65-F5344CB8AC3E}">
        <p14:creationId xmlns:p14="http://schemas.microsoft.com/office/powerpoint/2010/main" val="32176516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06C119E-F09C-4989-85DF-E0EB38C69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2431AE17-7E46-43AD-9BB5-5128F5CAF6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900" y="996230"/>
            <a:ext cx="4886560" cy="4147270"/>
          </a:xfrm>
        </p:spPr>
      </p:pic>
    </p:spTree>
    <p:extLst>
      <p:ext uri="{BB962C8B-B14F-4D97-AF65-F5344CB8AC3E}">
        <p14:creationId xmlns:p14="http://schemas.microsoft.com/office/powerpoint/2010/main" val="1233335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992EE1-C88C-4020-B0CA-04FD0FA97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METHODS OF SEWAGE DISPOSAL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98DE11-75D5-4C18-86AF-1B4E38C87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60" y="1201604"/>
            <a:ext cx="8246070" cy="3359504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types of methods of sewage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disposal  are;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1] CONSERVANCY SYSTEM 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2] WATER CARRIAGE SYSTEM </a:t>
            </a:r>
          </a:p>
        </p:txBody>
      </p:sp>
    </p:spTree>
    <p:extLst>
      <p:ext uri="{BB962C8B-B14F-4D97-AF65-F5344CB8AC3E}">
        <p14:creationId xmlns:p14="http://schemas.microsoft.com/office/powerpoint/2010/main" val="7989310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84AF75-584D-478B-A7ED-0CB76CC47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CONSERVANCY SYSTEM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3CCECA4-B64F-48E4-9CE1-E194BF7F8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system types of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refuse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storm water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collected 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conveyed 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disposed separately by various methods 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method was in practice in ancient times 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present also this method is in practice in small towns , villages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8171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450B7C-8BB6-4227-9DC2-2D8E602C6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448965" y="235456"/>
            <a:ext cx="8246070" cy="503833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68CE67F-BCE7-4813-B9B7-A847CCE4A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6" y="326894"/>
            <a:ext cx="8246070" cy="438272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CONSERVANCY SYSTEM</a:t>
            </a:r>
          </a:p>
          <a:p>
            <a:pPr marL="0" indent="0">
              <a:buNone/>
            </a:pP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cost is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 of sewage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reaching at the treatment before disposal is low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 </a:t>
            </a:r>
            <a:r>
              <a:rPr lang="en-IN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CONSERVANCY </a:t>
            </a:r>
            <a:r>
              <a:rPr lang="en-IN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Possibility of storm water may mix with sewers and cause heavy load on treatment plant 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crowded lanes it is difficult to provide two different sewers 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Decomposition of sewage may cause insanitary conditions and dangerous for human health .</a:t>
            </a:r>
          </a:p>
        </p:txBody>
      </p:sp>
    </p:spTree>
    <p:extLst>
      <p:ext uri="{BB962C8B-B14F-4D97-AF65-F5344CB8AC3E}">
        <p14:creationId xmlns:p14="http://schemas.microsoft.com/office/powerpoint/2010/main" val="14267711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0CB369-12D3-4BD0-BF78-8650C5C58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 CARRIAGE SYSTEM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E7DB6A8-0481-451F-AC11-EE7DE90DD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system ,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excremental matters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mixed up in large quantity of water and are taken out of the city through proper drainage system and disposed off after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necessary treatment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sewage consists of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99.9%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water and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0.1%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solids.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system is universally used now a days 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10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616" y="891995"/>
            <a:ext cx="8246070" cy="891995"/>
          </a:xfrm>
        </p:spPr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260" y="586585"/>
            <a:ext cx="6108200" cy="442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6306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720252-BDE5-446A-8BB2-604010033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65" y="1"/>
            <a:ext cx="8246070" cy="128469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355B02E-1826-482B-AD39-1D0DD386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6" y="128470"/>
            <a:ext cx="8246070" cy="458114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WATER CARRIAGE SYSTEM</a:t>
            </a:r>
          </a:p>
          <a:p>
            <a:pPr marL="0" indent="0">
              <a:buNone/>
            </a:pP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hygienic method because all excremental matters are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collected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disposed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water.</a:t>
            </a:r>
          </a:p>
          <a:p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 space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occupied as only one sewer is laid 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land required for disposal work is less as compared to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conservancy system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 OF WATER CARRIAGE </a:t>
            </a:r>
            <a:r>
              <a:rPr lang="en-IN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endParaRPr lang="en-IN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system is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very costly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initial cost.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maintainance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system also very costly .   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17165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 dirty="0" smtClean="0"/>
              <a:t>TYPES OF SEWER SYSTEM</a:t>
            </a:r>
            <a:endParaRPr lang="en-IN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Separate system</a:t>
            </a:r>
          </a:p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Combined system</a:t>
            </a:r>
          </a:p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Partially separate system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229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SEPARATE SEWER SYSTEM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this system two sets of sewers are laid for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drainage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sewage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Drainage and sewage are taken independently of each other through these two different sets of conduits.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sewage is carried to the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plant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storm water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disposal of to water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84088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4556" b="4556"/>
          <a:stretch>
            <a:fillRect/>
          </a:stretch>
        </p:blipFill>
        <p:spPr>
          <a:xfrm>
            <a:off x="0" y="586585"/>
            <a:ext cx="6444632" cy="440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2264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COMBINED SYSTEM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this system only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set of sewers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used to carry both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sanitary sewage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surface water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Sewage and storm water both are carried to the treatment plant through combined sewers</a:t>
            </a:r>
            <a:r>
              <a:rPr lang="en-IN" dirty="0" smtClean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171559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965" y="128470"/>
            <a:ext cx="7177134" cy="470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0193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6" y="281175"/>
            <a:ext cx="8246070" cy="891995"/>
          </a:xfrm>
        </p:spPr>
        <p:txBody>
          <a:bodyPr/>
          <a:lstStyle/>
          <a:p>
            <a:r>
              <a:rPr lang="en-IN" dirty="0" smtClean="0"/>
              <a:t>PARTIALLY SEPARATE SYSTEM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portion of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storm water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rain such that the water originating from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roof tops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paved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courtyards is allowed to enter sanitary sewer to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plants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Thus by diluting the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waste concentration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38550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DRY WEATHER FLOW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00" y="1350110"/>
            <a:ext cx="8246070" cy="3359504"/>
          </a:xfrm>
        </p:spPr>
        <p:txBody>
          <a:bodyPr/>
          <a:lstStyle/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quantity of water that flows through a sewer in dry weather when </a:t>
            </a:r>
            <a:r>
              <a:rPr lang="en-IN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storm water 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in the sewer.</a:t>
            </a:r>
          </a:p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also known as sanitary sewage.</a:t>
            </a:r>
          </a:p>
          <a:p>
            <a:pPr marL="0" indent="0">
              <a:buNone/>
            </a:pPr>
            <a:endParaRPr lang="en-IN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071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281175"/>
            <a:ext cx="8246070" cy="891995"/>
          </a:xfrm>
        </p:spPr>
        <p:txBody>
          <a:bodyPr/>
          <a:lstStyle/>
          <a:p>
            <a:r>
              <a:rPr lang="en-IN" dirty="0" smtClean="0"/>
              <a:t>SOURCES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Domestic waste water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the waste water reaching sewer due to domestic activities such as bathing, washing clothes and vessels etc.</a:t>
            </a:r>
          </a:p>
          <a:p>
            <a:r>
              <a:rPr lang="en-IN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Industrial waste water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the waste water generated due to manufacturing process in industries .</a:t>
            </a:r>
          </a:p>
          <a:p>
            <a:r>
              <a:rPr lang="en-IN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Waste water from public facilities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that is the waste water generated from school, cinemas , hotels etc.</a:t>
            </a:r>
          </a:p>
          <a:p>
            <a:r>
              <a:rPr lang="en-IN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ground water infiltration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infiltration of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gw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depends upon the nature of soil, materials of sewer, nature and condition of sewer joints, depth of sewer </a:t>
            </a:r>
          </a:p>
          <a:p>
            <a:endParaRPr lang="en-IN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3979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WET WEATHER FLOW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amount of rain water flowing over the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ground surface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pavements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house roofs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..,is commonly known as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runoff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storm water. 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this storm water is ultimately drained through the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sewer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;the amount of peak storm water flow is several times more than of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DWF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storm water flow is also known as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wet weather flow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3076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 AFFECTING THROUGH DWF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Rate of water supply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the quantity of used water discharged into sewer system is little less than the amount of water supplied to community.</a:t>
            </a:r>
          </a:p>
          <a:p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 growth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the quantity of sanitary sewage directly depends on the population .</a:t>
            </a:r>
          </a:p>
          <a:p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 of area served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if the area served is residential, the waste water produced is assumed to be equal to 70 % to 80 %</a:t>
            </a:r>
          </a:p>
          <a:p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of ground water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infiltration of water into sewer through joints increases the quantity of sewage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0401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FACTOR AFFECTING THROUGH WWF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 smtClean="0"/>
              <a:t>Catchment area</a:t>
            </a:r>
          </a:p>
          <a:p>
            <a:r>
              <a:rPr lang="en-IN" dirty="0" smtClean="0"/>
              <a:t>Ground slope</a:t>
            </a:r>
          </a:p>
          <a:p>
            <a:r>
              <a:rPr lang="en-IN" dirty="0" smtClean="0"/>
              <a:t>Permeability of ground</a:t>
            </a:r>
          </a:p>
          <a:p>
            <a:r>
              <a:rPr lang="en-IN" dirty="0" smtClean="0"/>
              <a:t>Extent of vegetation growth</a:t>
            </a:r>
          </a:p>
          <a:p>
            <a:r>
              <a:rPr lang="en-IN" dirty="0" smtClean="0"/>
              <a:t>Rainfall intensity</a:t>
            </a:r>
          </a:p>
          <a:p>
            <a:r>
              <a:rPr lang="en-IN" dirty="0" smtClean="0"/>
              <a:t>Rainfall duration</a:t>
            </a:r>
          </a:p>
          <a:p>
            <a:r>
              <a:rPr lang="en-IN" dirty="0" smtClean="0"/>
              <a:t>Condition of ground prior to rainfall</a:t>
            </a:r>
          </a:p>
          <a:p>
            <a:r>
              <a:rPr lang="en-IN" dirty="0" smtClean="0"/>
              <a:t>Concentration of catchment area</a:t>
            </a:r>
          </a:p>
          <a:p>
            <a:r>
              <a:rPr lang="en-IN" dirty="0" smtClean="0"/>
              <a:t>Climatic condition such as wind, temperature , humidity etc..,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687238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www.youtube.com/watch?v=YegffvYy8OY&amp;list=PLq46p_ppqQemlLzkiMgKtPkkLWOKgN1kT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www.youtube.com/watch?v=zVZ9c6EXfTA</a:t>
            </a:r>
            <a:endParaRPr lang="en-US" dirty="0" smtClean="0"/>
          </a:p>
          <a:p>
            <a:r>
              <a:rPr lang="en-US"/>
              <a:t>https://www.youtube.com/watch?v=We9BvA814gk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79039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</TotalTime>
  <Words>834</Words>
  <Application>Microsoft Office PowerPoint</Application>
  <PresentationFormat>On-screen Show (16:9)</PresentationFormat>
  <Paragraphs>90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              DEPT. OF CIVIL ENGG. K.S. SCHOOL OF ENGG. &amp; MANAGEMENT NAME OF THE FACULTY: Dr Rashmi H R, Asst. Prof</vt:lpstr>
      <vt:lpstr>TOPICS</vt:lpstr>
      <vt:lpstr>NEED FOR SANITATION </vt:lpstr>
      <vt:lpstr>PowerPoint Presentation</vt:lpstr>
      <vt:lpstr>METHODS OF SEWAGE DISPOSAL</vt:lpstr>
      <vt:lpstr>CONSERVANCY SYSTEM </vt:lpstr>
      <vt:lpstr>PowerPoint Presentation</vt:lpstr>
      <vt:lpstr>WATER CARRIAGE SYSTEM </vt:lpstr>
      <vt:lpstr>PowerPoint Presentation</vt:lpstr>
      <vt:lpstr>PowerPoint Presentation</vt:lpstr>
      <vt:lpstr>TYPES OF SEWER SYSTEM</vt:lpstr>
      <vt:lpstr>SEPARATE SEWER SYSTEM</vt:lpstr>
      <vt:lpstr>PowerPoint Presentation</vt:lpstr>
      <vt:lpstr>COMBINED SYSTEM</vt:lpstr>
      <vt:lpstr>PowerPoint Presentation</vt:lpstr>
      <vt:lpstr>PARTIALLY SEPARATE SYSTEM</vt:lpstr>
      <vt:lpstr>DRY WEATHER FLOW</vt:lpstr>
      <vt:lpstr>SOURCES</vt:lpstr>
      <vt:lpstr>WET WEATHER FLOW</vt:lpstr>
      <vt:lpstr>FACTOR AFFECTING THROUGH DWF</vt:lpstr>
      <vt:lpstr>FACTOR AFFECTING THROUGH WWF</vt:lpstr>
      <vt:lpstr>Useful link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system administrator</cp:lastModifiedBy>
  <cp:revision>179</cp:revision>
  <dcterms:created xsi:type="dcterms:W3CDTF">2013-08-21T19:17:07Z</dcterms:created>
  <dcterms:modified xsi:type="dcterms:W3CDTF">2022-12-13T08:25:14Z</dcterms:modified>
</cp:coreProperties>
</file>