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8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66" y="-7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42D59B-340D-43EA-9B2E-031D2742F065}"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4020813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42D59B-340D-43EA-9B2E-031D2742F065}" type="datetimeFigureOut">
              <a:rPr lang="en-US" smtClean="0"/>
              <a:t>1/11/2022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4109385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42D59B-340D-43EA-9B2E-031D2742F065}"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636459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D842D59B-340D-43EA-9B2E-031D2742F065}" type="datetimeFigureOut">
              <a:rPr lang="en-US" smtClean="0"/>
              <a:t>1/11/2022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3777901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D842D59B-340D-43EA-9B2E-031D2742F065}" type="datetimeFigureOut">
              <a:rPr lang="en-US" smtClean="0"/>
              <a:t>1/11/2022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588F5B-F7A3-4C3B-91C8-981602039836}"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31257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42D59B-340D-43EA-9B2E-031D2742F065}" type="datetimeFigureOut">
              <a:rPr lang="en-US" smtClean="0"/>
              <a:t>1/11/2022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3767394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42D59B-340D-43EA-9B2E-031D2742F065}" type="datetimeFigureOut">
              <a:rPr lang="en-US" smtClean="0"/>
              <a:t>1/11/2022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3170942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842D59B-340D-43EA-9B2E-031D2742F065}" type="datetimeFigureOut">
              <a:rPr lang="en-US" smtClean="0"/>
              <a:t>1/11/2022</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a:p>
        </p:txBody>
      </p:sp>
      <p:sp>
        <p:nvSpPr>
          <p:cNvPr id="11" name="Slide Number Placeholder 10"/>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147396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D842D59B-340D-43EA-9B2E-031D2742F065}" type="datetimeFigureOut">
              <a:rPr lang="en-US" smtClean="0"/>
              <a:t>1/11/2022</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a:p>
        </p:txBody>
      </p:sp>
      <p:sp>
        <p:nvSpPr>
          <p:cNvPr id="10" name="Slide Number Placeholder 9"/>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2324285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42D59B-340D-43EA-9B2E-031D2742F065}"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2962846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42D59B-340D-43EA-9B2E-031D2742F065}"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88F5B-F7A3-4C3B-91C8-981602039836}" type="slidenum">
              <a:rPr lang="en-US" smtClean="0"/>
              <a:t>‹#›</a:t>
            </a:fld>
            <a:endParaRPr lang="en-US"/>
          </a:p>
        </p:txBody>
      </p:sp>
    </p:spTree>
    <p:extLst>
      <p:ext uri="{BB962C8B-B14F-4D97-AF65-F5344CB8AC3E}">
        <p14:creationId xmlns:p14="http://schemas.microsoft.com/office/powerpoint/2010/main" val="473426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D842D59B-340D-43EA-9B2E-031D2742F065}" type="datetimeFigureOut">
              <a:rPr lang="en-US" smtClean="0"/>
              <a:t>1/11/2022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8588F5B-F7A3-4C3B-91C8-981602039836}" type="slidenum">
              <a:rPr lang="en-US" smtClean="0"/>
              <a:t>‹#›</a:t>
            </a:fld>
            <a:endParaRPr lang="en-US"/>
          </a:p>
        </p:txBody>
      </p:sp>
    </p:spTree>
    <p:extLst>
      <p:ext uri="{BB962C8B-B14F-4D97-AF65-F5344CB8AC3E}">
        <p14:creationId xmlns:p14="http://schemas.microsoft.com/office/powerpoint/2010/main" val="27077279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Mirror" TargetMode="External"/><Relationship Id="rId2" Type="http://schemas.openxmlformats.org/officeDocument/2006/relationships/hyperlink" Target="https://en.wikipedia.org/wiki/Horizontal_plane" TargetMode="Externa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hyperlink" Target="https://en.wikipedia.org/wiki/Graduated_(measurement)"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youtu.be/v1jKEfcbp8o" TargetMode="External"/><Relationship Id="rId2" Type="http://schemas.openxmlformats.org/officeDocument/2006/relationships/hyperlink" Target="https://youtu.be/4WJQiIUtfGo" TargetMode="External"/><Relationship Id="rId1" Type="http://schemas.openxmlformats.org/officeDocument/2006/relationships/slideLayout" Target="../slideLayouts/slideLayout1.xml"/><Relationship Id="rId4" Type="http://schemas.openxmlformats.org/officeDocument/2006/relationships/hyperlink" Target="https://youtu.be/lVVbF1M198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5476" y="178383"/>
            <a:ext cx="8991600" cy="1382998"/>
          </a:xfrm>
        </p:spPr>
        <p:txBody>
          <a:bodyPr>
            <a:normAutofit fontScale="90000"/>
          </a:bodyPr>
          <a:lstStyle/>
          <a:p>
            <a:r>
              <a:rPr lang="en-US" b="1" dirty="0" smtClean="0">
                <a:solidFill>
                  <a:srgbClr val="00B050"/>
                </a:solidFill>
                <a:latin typeface="Times New Roman" panose="02020603050405020304" pitchFamily="18" charset="0"/>
                <a:cs typeface="Times New Roman" panose="02020603050405020304" pitchFamily="18" charset="0"/>
              </a:rPr>
              <a:t>MODULE:3</a:t>
            </a:r>
            <a:br>
              <a:rPr lang="en-US" b="1" dirty="0" smtClean="0">
                <a:solidFill>
                  <a:srgbClr val="00B050"/>
                </a:solidFill>
                <a:latin typeface="Times New Roman" panose="02020603050405020304" pitchFamily="18" charset="0"/>
                <a:cs typeface="Times New Roman" panose="02020603050405020304" pitchFamily="18" charset="0"/>
              </a:rPr>
            </a:br>
            <a:r>
              <a:rPr lang="en-US" b="1" dirty="0" smtClean="0">
                <a:solidFill>
                  <a:srgbClr val="00B050"/>
                </a:solidFill>
                <a:latin typeface="Times New Roman" panose="02020603050405020304" pitchFamily="18" charset="0"/>
                <a:cs typeface="Times New Roman" panose="02020603050405020304" pitchFamily="18" charset="0"/>
              </a:rPr>
              <a:t>LEVELLING</a:t>
            </a:r>
            <a:endParaRPr lang="en-US" b="1" dirty="0">
              <a:solidFill>
                <a:srgbClr val="00B05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026543" y="1777039"/>
            <a:ext cx="10791645" cy="4925685"/>
          </a:xfrm>
        </p:spPr>
        <p:txBody>
          <a:bodyPr>
            <a:noAutofit/>
          </a:bodyPr>
          <a:lstStyle/>
          <a:p>
            <a:pPr algn="l"/>
            <a:r>
              <a:rPr lang="en-US" sz="2400" b="1" dirty="0" smtClean="0">
                <a:solidFill>
                  <a:srgbClr val="00B0F0"/>
                </a:solidFill>
                <a:latin typeface="Times New Roman" panose="02020603050405020304" pitchFamily="18" charset="0"/>
                <a:cs typeface="Times New Roman" panose="02020603050405020304" pitchFamily="18" charset="0"/>
              </a:rPr>
              <a:t>SUBJECT: </a:t>
            </a:r>
            <a:r>
              <a:rPr lang="en-US" sz="2400" b="1" dirty="0" smtClean="0">
                <a:solidFill>
                  <a:srgbClr val="FF0000"/>
                </a:solidFill>
                <a:latin typeface="Times New Roman" panose="02020603050405020304" pitchFamily="18" charset="0"/>
                <a:cs typeface="Times New Roman" panose="02020603050405020304" pitchFamily="18" charset="0"/>
              </a:rPr>
              <a:t>BASIC SURVEYING</a:t>
            </a:r>
          </a:p>
          <a:p>
            <a:pPr algn="l"/>
            <a:r>
              <a:rPr lang="en-US" sz="2400" b="1" dirty="0" smtClean="0">
                <a:solidFill>
                  <a:srgbClr val="00B0F0"/>
                </a:solidFill>
                <a:latin typeface="Times New Roman" panose="02020603050405020304" pitchFamily="18" charset="0"/>
                <a:cs typeface="Times New Roman" panose="02020603050405020304" pitchFamily="18" charset="0"/>
              </a:rPr>
              <a:t>SUBJECT CODE:</a:t>
            </a:r>
            <a:r>
              <a:rPr lang="en-US" sz="2400" b="1" dirty="0" smtClean="0">
                <a:latin typeface="Times New Roman" panose="02020603050405020304" pitchFamily="18" charset="0"/>
                <a:cs typeface="Times New Roman" panose="02020603050405020304" pitchFamily="18" charset="0"/>
              </a:rPr>
              <a:t> </a:t>
            </a:r>
            <a:r>
              <a:rPr lang="en-US" sz="2400" b="1" dirty="0" smtClean="0">
                <a:solidFill>
                  <a:srgbClr val="FF0000"/>
                </a:solidFill>
                <a:latin typeface="Times New Roman" panose="02020603050405020304" pitchFamily="18" charset="0"/>
                <a:cs typeface="Times New Roman" panose="02020603050405020304" pitchFamily="18" charset="0"/>
              </a:rPr>
              <a:t>18CV35</a:t>
            </a:r>
          </a:p>
          <a:p>
            <a:pPr algn="l"/>
            <a:endParaRPr lang="en-US" sz="2400" b="1" dirty="0">
              <a:latin typeface="Times New Roman" panose="02020603050405020304" pitchFamily="18" charset="0"/>
              <a:cs typeface="Times New Roman" panose="02020603050405020304" pitchFamily="18" charset="0"/>
            </a:endParaRPr>
          </a:p>
          <a:p>
            <a:pPr algn="l"/>
            <a:endParaRPr lang="en-US" sz="2400" b="1" dirty="0" smtClean="0">
              <a:latin typeface="Times New Roman" panose="02020603050405020304" pitchFamily="18" charset="0"/>
              <a:cs typeface="Times New Roman" panose="02020603050405020304" pitchFamily="18" charset="0"/>
            </a:endParaRPr>
          </a:p>
          <a:p>
            <a:pPr algn="l"/>
            <a:endParaRPr lang="en-US" sz="2400" b="1" dirty="0">
              <a:latin typeface="Times New Roman" panose="02020603050405020304" pitchFamily="18" charset="0"/>
              <a:cs typeface="Times New Roman" panose="02020603050405020304" pitchFamily="18" charset="0"/>
            </a:endParaRPr>
          </a:p>
          <a:p>
            <a:pPr algn="l"/>
            <a:endParaRPr lang="en-US" sz="2400" b="1" dirty="0" smtClean="0">
              <a:latin typeface="Times New Roman" panose="02020603050405020304" pitchFamily="18" charset="0"/>
              <a:cs typeface="Times New Roman" panose="02020603050405020304" pitchFamily="18" charset="0"/>
            </a:endParaRPr>
          </a:p>
          <a:p>
            <a:r>
              <a:rPr lang="en-US" sz="2400" b="1" dirty="0" smtClean="0">
                <a:solidFill>
                  <a:srgbClr val="FF0000"/>
                </a:solidFill>
                <a:latin typeface="Times New Roman" panose="02020603050405020304" pitchFamily="18" charset="0"/>
                <a:cs typeface="Times New Roman" panose="02020603050405020304" pitchFamily="18" charset="0"/>
              </a:rPr>
              <a:t>DEPT. OF CIVIL ENGG.</a:t>
            </a:r>
          </a:p>
          <a:p>
            <a:r>
              <a:rPr lang="en-US" sz="2400" b="1" dirty="0" smtClean="0">
                <a:solidFill>
                  <a:srgbClr val="FF0000"/>
                </a:solidFill>
                <a:latin typeface="Times New Roman" panose="02020603050405020304" pitchFamily="18" charset="0"/>
                <a:cs typeface="Times New Roman" panose="02020603050405020304" pitchFamily="18" charset="0"/>
              </a:rPr>
              <a:t>K.S. SCHOOL OF ENGG. &amp; MANAGEMENT</a:t>
            </a:r>
          </a:p>
          <a:p>
            <a:pPr algn="r"/>
            <a:r>
              <a:rPr lang="en-US" sz="2400" b="1" dirty="0" smtClean="0">
                <a:solidFill>
                  <a:srgbClr val="00B0F0"/>
                </a:solidFill>
                <a:latin typeface="Times New Roman" panose="02020603050405020304" pitchFamily="18" charset="0"/>
                <a:cs typeface="Times New Roman" panose="02020603050405020304" pitchFamily="18" charset="0"/>
              </a:rPr>
              <a:t>NAME OF THE FACULTY: </a:t>
            </a:r>
            <a:r>
              <a:rPr lang="en-US" sz="2400" b="1" dirty="0" smtClean="0">
                <a:solidFill>
                  <a:srgbClr val="FF0000"/>
                </a:solidFill>
                <a:latin typeface="Times New Roman" panose="02020603050405020304" pitchFamily="18" charset="0"/>
                <a:cs typeface="Times New Roman" panose="02020603050405020304" pitchFamily="18" charset="0"/>
              </a:rPr>
              <a:t>SHASHI PRASAD N,</a:t>
            </a:r>
          </a:p>
          <a:p>
            <a:pPr algn="r"/>
            <a:r>
              <a:rPr lang="en-US" sz="2400" b="1" dirty="0" smtClean="0">
                <a:solidFill>
                  <a:srgbClr val="FF0000"/>
                </a:solidFill>
                <a:latin typeface="Times New Roman" panose="02020603050405020304" pitchFamily="18" charset="0"/>
                <a:cs typeface="Times New Roman" panose="02020603050405020304" pitchFamily="18" charset="0"/>
              </a:rPr>
              <a:t>Asst. Prof.</a:t>
            </a:r>
            <a:endParaRPr lang="en-US" sz="2400" b="1" dirty="0">
              <a:solidFill>
                <a:srgbClr val="FF0000"/>
              </a:solidFill>
              <a:latin typeface="Times New Roman" panose="02020603050405020304" pitchFamily="18" charset="0"/>
              <a:cs typeface="Times New Roman" panose="02020603050405020304" pitchFamily="18" charset="0"/>
            </a:endParaRPr>
          </a:p>
        </p:txBody>
      </p:sp>
      <p:pic>
        <p:nvPicPr>
          <p:cNvPr id="4" name="image1.jpg">
            <a:extLst>
              <a:ext uri="{FF2B5EF4-FFF2-40B4-BE49-F238E27FC236}">
                <a16:creationId xmlns="" xmlns:a16="http://schemas.microsoft.com/office/drawing/2014/main" id="{9471CD12-4A53-47A7-A210-624C20C6FABF}"/>
              </a:ext>
            </a:extLst>
          </p:cNvPr>
          <p:cNvPicPr/>
          <p:nvPr/>
        </p:nvPicPr>
        <p:blipFill>
          <a:blip r:embed="rId2"/>
          <a:srcRect/>
          <a:stretch>
            <a:fillRect/>
          </a:stretch>
        </p:blipFill>
        <p:spPr>
          <a:xfrm>
            <a:off x="5327558" y="3147204"/>
            <a:ext cx="1564947" cy="1371600"/>
          </a:xfrm>
          <a:prstGeom prst="rect">
            <a:avLst/>
          </a:prstGeom>
          <a:ln/>
        </p:spPr>
      </p:pic>
    </p:spTree>
    <p:extLst>
      <p:ext uri="{BB962C8B-B14F-4D97-AF65-F5344CB8AC3E}">
        <p14:creationId xmlns:p14="http://schemas.microsoft.com/office/powerpoint/2010/main" val="237666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7DE0705-3755-4B4E-8070-9F0507988F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76024DB-7E51-48CB-A236-0F2DB3E31545}"/>
              </a:ext>
            </a:extLst>
          </p:cNvPr>
          <p:cNvSpPr>
            <a:spLocks noGrp="1"/>
          </p:cNvSpPr>
          <p:nvPr>
            <p:ph type="ctrTitle"/>
          </p:nvPr>
        </p:nvSpPr>
        <p:spPr>
          <a:xfrm>
            <a:off x="1600200" y="4269282"/>
            <a:ext cx="8991600" cy="1264762"/>
          </a:xfrm>
        </p:spPr>
        <p:txBody>
          <a:bodyPr>
            <a:normAutofit/>
          </a:bodyPr>
          <a:lstStyle/>
          <a:p>
            <a:r>
              <a:rPr lang="en-US" sz="3200"/>
              <a:t>MODULE:3 LEVELLING</a:t>
            </a:r>
          </a:p>
        </p:txBody>
      </p:sp>
      <p:sp>
        <p:nvSpPr>
          <p:cNvPr id="3" name="Subtitle 2">
            <a:extLst>
              <a:ext uri="{FF2B5EF4-FFF2-40B4-BE49-F238E27FC236}">
                <a16:creationId xmlns:a16="http://schemas.microsoft.com/office/drawing/2014/main" xmlns="" id="{03775175-7A3A-4C95-8D76-E3BD0271EA6E}"/>
              </a:ext>
            </a:extLst>
          </p:cNvPr>
          <p:cNvSpPr>
            <a:spLocks noGrp="1"/>
          </p:cNvSpPr>
          <p:nvPr>
            <p:ph type="subTitle" idx="1"/>
          </p:nvPr>
        </p:nvSpPr>
        <p:spPr>
          <a:xfrm>
            <a:off x="1600200" y="5688535"/>
            <a:ext cx="8991600" cy="1169465"/>
          </a:xfrm>
        </p:spPr>
        <p:txBody>
          <a:bodyPr>
            <a:normAutofit fontScale="92500" lnSpcReduction="10000"/>
          </a:bodyPr>
          <a:lstStyle/>
          <a:p>
            <a:pPr>
              <a:lnSpc>
                <a:spcPct val="90000"/>
              </a:lnSpc>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Basic terms and definitions, Methods of leveling, Dumpy level, auto level, digital and laser levels. Curvature and refraction corrections. Booking and reduction of levels. Differential leveling, profile leveling, fly leveling, check leveling, reciprocal leveling.</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US" sz="2400" dirty="0">
              <a:solidFill>
                <a:srgbClr val="002060"/>
              </a:solidFill>
            </a:endParaRPr>
          </a:p>
        </p:txBody>
      </p:sp>
      <p:pic>
        <p:nvPicPr>
          <p:cNvPr id="4" name="Picture 3">
            <a:extLst>
              <a:ext uri="{FF2B5EF4-FFF2-40B4-BE49-F238E27FC236}">
                <a16:creationId xmlns:a16="http://schemas.microsoft.com/office/drawing/2014/main" xmlns="" id="{A3E82A2C-8D5C-41F2-9DB6-C1A08EECC8A7}"/>
              </a:ext>
            </a:extLst>
          </p:cNvPr>
          <p:cNvPicPr>
            <a:picLocks noChangeAspect="1"/>
          </p:cNvPicPr>
          <p:nvPr/>
        </p:nvPicPr>
        <p:blipFill>
          <a:blip r:embed="rId2"/>
          <a:stretch>
            <a:fillRect/>
          </a:stretch>
        </p:blipFill>
        <p:spPr>
          <a:xfrm>
            <a:off x="2279460" y="640078"/>
            <a:ext cx="7633080" cy="3301307"/>
          </a:xfrm>
          <a:prstGeom prst="rect">
            <a:avLst/>
          </a:prstGeom>
        </p:spPr>
      </p:pic>
    </p:spTree>
    <p:extLst>
      <p:ext uri="{BB962C8B-B14F-4D97-AF65-F5344CB8AC3E}">
        <p14:creationId xmlns:p14="http://schemas.microsoft.com/office/powerpoint/2010/main" val="2982375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LEVELLING </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7" y="1348087"/>
            <a:ext cx="6801612" cy="5285978"/>
          </a:xfrm>
        </p:spPr>
        <p:txBody>
          <a:bodyPr/>
          <a:lstStyle/>
          <a:p>
            <a:pPr marL="342900" marR="0" indent="-342900" algn="just">
              <a:lnSpc>
                <a:spcPct val="107000"/>
              </a:lnSpc>
              <a:spcBef>
                <a:spcPts val="0"/>
              </a:spcBef>
              <a:spcAft>
                <a:spcPts val="800"/>
              </a:spcAft>
              <a:buFont typeface="Wingdings" panose="05000000000000000000" pitchFamily="2" charset="2"/>
              <a:buChar char="q"/>
            </a:pPr>
            <a:r>
              <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Leveling is the art of determining the relative heights of different points on or below the surface of the earth. </a:t>
            </a:r>
          </a:p>
          <a:p>
            <a:pPr marL="342900" marR="0" indent="-342900" algn="just">
              <a:lnSpc>
                <a:spcPct val="107000"/>
              </a:lnSpc>
              <a:spcBef>
                <a:spcPts val="0"/>
              </a:spcBef>
              <a:spcAft>
                <a:spcPts val="800"/>
              </a:spcAft>
              <a:buFont typeface="Arial" panose="020B0604020202020204" pitchFamily="34" charset="0"/>
              <a:buChar char="•"/>
            </a:pPr>
            <a:r>
              <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elevation of a point is the vertical distance above or below a reference surface called datum. </a:t>
            </a:r>
          </a:p>
          <a:p>
            <a:pPr marL="342900" marR="0" indent="-342900" algn="just">
              <a:lnSpc>
                <a:spcPct val="107000"/>
              </a:lnSpc>
              <a:spcBef>
                <a:spcPts val="0"/>
              </a:spcBef>
              <a:spcAft>
                <a:spcPts val="800"/>
              </a:spcAft>
              <a:buFont typeface="Arial" panose="020B0604020202020204" pitchFamily="34" charset="0"/>
              <a:buChar char="•"/>
            </a:pPr>
            <a:r>
              <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datum commonly used is the mean sea level (M.S.L). There for leveling deals with the measurements in a vertical plane.</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800"/>
              </a:spcAft>
              <a:buFont typeface="Wingdings" panose="05000000000000000000" pitchFamily="2" charset="2"/>
              <a:buChar char="q"/>
            </a:pPr>
            <a:r>
              <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data obtained from the process of leveling will be useful in the following two perspective:</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800"/>
              </a:spcAft>
              <a:buFont typeface="Arial" panose="020B0604020202020204" pitchFamily="34" charset="0"/>
              <a:buChar char="•"/>
            </a:pPr>
            <a:r>
              <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Establish points for various engineering purposes had decided elevation with respect to a given datum.</a:t>
            </a:r>
          </a:p>
          <a:p>
            <a:pPr marL="342900" marR="0" indent="-342900" algn="just">
              <a:lnSpc>
                <a:spcPct val="107000"/>
              </a:lnSpc>
              <a:spcBef>
                <a:spcPts val="0"/>
              </a:spcBef>
              <a:spcAft>
                <a:spcPts val="800"/>
              </a:spcAft>
              <a:buFont typeface="Arial" panose="020B0604020202020204" pitchFamily="34" charset="0"/>
              <a:buChar char="•"/>
            </a:pPr>
            <a:r>
              <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 workout the elevation of given objects relative to each other or with respect to a given datum. </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dirty="0"/>
          </a:p>
        </p:txBody>
      </p:sp>
      <p:pic>
        <p:nvPicPr>
          <p:cNvPr id="4" name="Picture 3">
            <a:extLst>
              <a:ext uri="{FF2B5EF4-FFF2-40B4-BE49-F238E27FC236}">
                <a16:creationId xmlns:a16="http://schemas.microsoft.com/office/drawing/2014/main" xmlns="" id="{C2B16024-ECDB-457E-8DD5-0DDBB7525B9D}"/>
              </a:ext>
            </a:extLst>
          </p:cNvPr>
          <p:cNvPicPr>
            <a:picLocks noChangeAspect="1"/>
          </p:cNvPicPr>
          <p:nvPr/>
        </p:nvPicPr>
        <p:blipFill>
          <a:blip r:embed="rId2"/>
          <a:stretch>
            <a:fillRect/>
          </a:stretch>
        </p:blipFill>
        <p:spPr>
          <a:xfrm>
            <a:off x="7229475" y="1914525"/>
            <a:ext cx="4819650" cy="3200399"/>
          </a:xfrm>
          <a:prstGeom prst="rect">
            <a:avLst/>
          </a:prstGeom>
        </p:spPr>
      </p:pic>
    </p:spTree>
    <p:extLst>
      <p:ext uri="{BB962C8B-B14F-4D97-AF65-F5344CB8AC3E}">
        <p14:creationId xmlns:p14="http://schemas.microsoft.com/office/powerpoint/2010/main" val="1917860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OBJECTS OF LEVELLING </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7" y="1348087"/>
            <a:ext cx="4819650" cy="5285978"/>
          </a:xfrm>
        </p:spPr>
        <p:txBody>
          <a:bodyPr>
            <a:normAutofit/>
          </a:bodyPr>
          <a:lstStyle/>
          <a:p>
            <a:pPr marL="342900" marR="0" lvl="0" indent="-342900" algn="just">
              <a:lnSpc>
                <a:spcPct val="107000"/>
              </a:lnSpc>
              <a:spcBef>
                <a:spcPts val="0"/>
              </a:spcBef>
              <a:spcAft>
                <a:spcPts val="0"/>
              </a:spcAft>
              <a:buFont typeface="+mj-lt"/>
              <a:buAutoNum type="arabicPeriod"/>
            </a:pPr>
            <a:r>
              <a:rPr lang="en-US" sz="2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 determine the relative height of different object on or below the surface of the earth. </a:t>
            </a:r>
            <a:endParaRPr lang="en-US"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2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To fix benchmarks. </a:t>
            </a:r>
            <a:endParaRPr lang="en-US"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mj-lt"/>
              <a:buAutoNum type="arabicPeriod"/>
            </a:pPr>
            <a:r>
              <a:rPr lang="en-US" sz="2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 find profile of a road or railway or canals etc</a:t>
            </a:r>
            <a:r>
              <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342900" marR="0" lvl="0" indent="-342900" algn="just">
              <a:lnSpc>
                <a:spcPct val="107000"/>
              </a:lnSpc>
              <a:spcBef>
                <a:spcPts val="0"/>
              </a:spcBef>
              <a:spcAft>
                <a:spcPts val="800"/>
              </a:spcAft>
              <a:buFont typeface="+mj-lt"/>
              <a:buAutoNum type="arabicPeriod"/>
            </a:pPr>
            <a:r>
              <a:rPr lang="en-US" sz="2800" dirty="0">
                <a:solidFill>
                  <a:srgbClr val="002060"/>
                </a:solidFill>
                <a:effectLst/>
                <a:latin typeface="Times New Roman" panose="02020603050405020304" pitchFamily="18" charset="0"/>
                <a:ea typeface="Calibri" panose="020F0502020204030204" pitchFamily="34" charset="0"/>
              </a:rPr>
              <a:t>To show the contour of area. </a:t>
            </a:r>
            <a:endParaRPr lang="en-US" sz="3200" dirty="0">
              <a:solidFill>
                <a:srgbClr val="002060"/>
              </a:solidFill>
            </a:endParaRPr>
          </a:p>
        </p:txBody>
      </p:sp>
      <p:pic>
        <p:nvPicPr>
          <p:cNvPr id="5" name="Picture 4">
            <a:extLst>
              <a:ext uri="{FF2B5EF4-FFF2-40B4-BE49-F238E27FC236}">
                <a16:creationId xmlns:a16="http://schemas.microsoft.com/office/drawing/2014/main" xmlns="" id="{AD65AD71-23DD-45C3-BB14-8D942A87F2B7}"/>
              </a:ext>
            </a:extLst>
          </p:cNvPr>
          <p:cNvPicPr>
            <a:picLocks noChangeAspect="1"/>
          </p:cNvPicPr>
          <p:nvPr/>
        </p:nvPicPr>
        <p:blipFill>
          <a:blip r:embed="rId2"/>
          <a:stretch>
            <a:fillRect/>
          </a:stretch>
        </p:blipFill>
        <p:spPr>
          <a:xfrm>
            <a:off x="5742603" y="1508059"/>
            <a:ext cx="2001222" cy="2025715"/>
          </a:xfrm>
          <a:prstGeom prst="rect">
            <a:avLst/>
          </a:prstGeom>
        </p:spPr>
      </p:pic>
      <p:pic>
        <p:nvPicPr>
          <p:cNvPr id="6" name="Picture 5">
            <a:extLst>
              <a:ext uri="{FF2B5EF4-FFF2-40B4-BE49-F238E27FC236}">
                <a16:creationId xmlns:a16="http://schemas.microsoft.com/office/drawing/2014/main" xmlns="" id="{2FC64FCE-FADD-4A4F-8A6F-890593A28ADB}"/>
              </a:ext>
            </a:extLst>
          </p:cNvPr>
          <p:cNvPicPr>
            <a:picLocks noChangeAspect="1"/>
          </p:cNvPicPr>
          <p:nvPr/>
        </p:nvPicPr>
        <p:blipFill>
          <a:blip r:embed="rId3"/>
          <a:stretch>
            <a:fillRect/>
          </a:stretch>
        </p:blipFill>
        <p:spPr>
          <a:xfrm>
            <a:off x="8082828" y="1431860"/>
            <a:ext cx="3632921" cy="2101914"/>
          </a:xfrm>
          <a:prstGeom prst="rect">
            <a:avLst/>
          </a:prstGeom>
        </p:spPr>
      </p:pic>
      <p:pic>
        <p:nvPicPr>
          <p:cNvPr id="7" name="Picture 6">
            <a:extLst>
              <a:ext uri="{FF2B5EF4-FFF2-40B4-BE49-F238E27FC236}">
                <a16:creationId xmlns:a16="http://schemas.microsoft.com/office/drawing/2014/main" xmlns="" id="{AA23EB08-0C53-4279-A8CE-C90D39C8E32A}"/>
              </a:ext>
            </a:extLst>
          </p:cNvPr>
          <p:cNvPicPr>
            <a:picLocks noChangeAspect="1"/>
          </p:cNvPicPr>
          <p:nvPr/>
        </p:nvPicPr>
        <p:blipFill>
          <a:blip r:embed="rId4"/>
          <a:stretch>
            <a:fillRect/>
          </a:stretch>
        </p:blipFill>
        <p:spPr>
          <a:xfrm>
            <a:off x="6505575" y="3870257"/>
            <a:ext cx="4190999" cy="2692467"/>
          </a:xfrm>
          <a:prstGeom prst="rect">
            <a:avLst/>
          </a:prstGeom>
        </p:spPr>
      </p:pic>
    </p:spTree>
    <p:extLst>
      <p:ext uri="{BB962C8B-B14F-4D97-AF65-F5344CB8AC3E}">
        <p14:creationId xmlns:p14="http://schemas.microsoft.com/office/powerpoint/2010/main" val="352085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USES OF LEVELLING </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348087"/>
            <a:ext cx="6094243" cy="5285978"/>
          </a:xfrm>
        </p:spPr>
        <p:txBody>
          <a:bodyPr>
            <a:normAutofit lnSpcReduction="10000"/>
          </a:bodyPr>
          <a:lstStyle/>
          <a:p>
            <a:pPr marL="342900" marR="0" lvl="0" indent="-342900" algn="just">
              <a:lnSpc>
                <a:spcPct val="107000"/>
              </a:lnSpc>
              <a:spcBef>
                <a:spcPts val="0"/>
              </a:spcBef>
              <a:spcAft>
                <a:spcPts val="0"/>
              </a:spcAft>
              <a:buFont typeface="+mj-lt"/>
              <a:buAutoNum type="arabicPeriod"/>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For preparing contour map to fix sites for reservoir, dams , barrages, etc. </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For fixing the alignment of roads, railways, irrigation canals, etc.</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For determining the reduced levels of different points on or below the surface of the earth .</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or plotting a longitudinal section and cross sections of a project in order to determine the volume of earth work. </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 prepare a layout map for water supply, sanitary or drainage connections. </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 estimate the reservoir capacity. </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mj-lt"/>
              <a:buAutoNum type="arabicPeriod"/>
            </a:pP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or setting out grades for sewers, etc.</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3200" dirty="0">
              <a:solidFill>
                <a:srgbClr val="002060"/>
              </a:solidFill>
            </a:endParaRPr>
          </a:p>
        </p:txBody>
      </p:sp>
      <p:pic>
        <p:nvPicPr>
          <p:cNvPr id="4" name="Picture 3">
            <a:extLst>
              <a:ext uri="{FF2B5EF4-FFF2-40B4-BE49-F238E27FC236}">
                <a16:creationId xmlns:a16="http://schemas.microsoft.com/office/drawing/2014/main" xmlns="" id="{0221E550-CBD0-4219-A7AD-A1D79A0DEF16}"/>
              </a:ext>
            </a:extLst>
          </p:cNvPr>
          <p:cNvPicPr>
            <a:picLocks noChangeAspect="1"/>
          </p:cNvPicPr>
          <p:nvPr/>
        </p:nvPicPr>
        <p:blipFill>
          <a:blip r:embed="rId2"/>
          <a:stretch>
            <a:fillRect/>
          </a:stretch>
        </p:blipFill>
        <p:spPr>
          <a:xfrm>
            <a:off x="6693645" y="1390650"/>
            <a:ext cx="2238375" cy="2038350"/>
          </a:xfrm>
          <a:prstGeom prst="rect">
            <a:avLst/>
          </a:prstGeom>
        </p:spPr>
      </p:pic>
      <p:pic>
        <p:nvPicPr>
          <p:cNvPr id="8" name="Picture 7">
            <a:extLst>
              <a:ext uri="{FF2B5EF4-FFF2-40B4-BE49-F238E27FC236}">
                <a16:creationId xmlns:a16="http://schemas.microsoft.com/office/drawing/2014/main" xmlns="" id="{5D8E788A-B30C-4C9D-9FE9-59D4BB8925D4}"/>
              </a:ext>
            </a:extLst>
          </p:cNvPr>
          <p:cNvPicPr>
            <a:picLocks noChangeAspect="1"/>
          </p:cNvPicPr>
          <p:nvPr/>
        </p:nvPicPr>
        <p:blipFill>
          <a:blip r:embed="rId3"/>
          <a:stretch>
            <a:fillRect/>
          </a:stretch>
        </p:blipFill>
        <p:spPr>
          <a:xfrm>
            <a:off x="7315200" y="3762374"/>
            <a:ext cx="4362450" cy="2038349"/>
          </a:xfrm>
          <a:prstGeom prst="rect">
            <a:avLst/>
          </a:prstGeom>
        </p:spPr>
      </p:pic>
      <p:pic>
        <p:nvPicPr>
          <p:cNvPr id="9" name="Picture 8">
            <a:extLst>
              <a:ext uri="{FF2B5EF4-FFF2-40B4-BE49-F238E27FC236}">
                <a16:creationId xmlns:a16="http://schemas.microsoft.com/office/drawing/2014/main" xmlns="" id="{34B99685-10CC-4624-9E28-6AEACB716893}"/>
              </a:ext>
            </a:extLst>
          </p:cNvPr>
          <p:cNvPicPr>
            <a:picLocks noChangeAspect="1"/>
          </p:cNvPicPr>
          <p:nvPr/>
        </p:nvPicPr>
        <p:blipFill>
          <a:blip r:embed="rId4"/>
          <a:stretch>
            <a:fillRect/>
          </a:stretch>
        </p:blipFill>
        <p:spPr>
          <a:xfrm>
            <a:off x="9077325" y="1390651"/>
            <a:ext cx="3028950" cy="2038350"/>
          </a:xfrm>
          <a:prstGeom prst="rect">
            <a:avLst/>
          </a:prstGeom>
        </p:spPr>
      </p:pic>
    </p:spTree>
    <p:extLst>
      <p:ext uri="{BB962C8B-B14F-4D97-AF65-F5344CB8AC3E}">
        <p14:creationId xmlns:p14="http://schemas.microsoft.com/office/powerpoint/2010/main" val="228214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BASIC DEFINITIONS</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348087"/>
            <a:ext cx="6094243" cy="5285978"/>
          </a:xfrm>
        </p:spPr>
        <p:txBody>
          <a:bodyPr>
            <a:normAutofit lnSpcReduction="10000"/>
          </a:bodyPr>
          <a:lstStyle/>
          <a:p>
            <a:pPr marL="342900" marR="0" lvl="0" indent="-342900" algn="just">
              <a:lnSpc>
                <a:spcPct val="107000"/>
              </a:lnSpc>
              <a:spcBef>
                <a:spcPts val="0"/>
              </a:spcBef>
              <a:spcAft>
                <a:spcPts val="0"/>
              </a:spcAft>
              <a:buFont typeface="+mj-lt"/>
              <a:buAutoNum type="arabicPeriod"/>
            </a:pPr>
            <a:r>
              <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Level surface: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level surface is any surface parallel to the mean spheroidal surface of the earth. </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Level line :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level line is a line lying in the level surface. it is, therefore , normal to the plumb line at all points. As the level surface is a cold surface, the level line is also curve.  </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Horizontal plane:</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It is a plane tangential to the level surface at a point. It is also perpendicular to the direction of gravity.</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mj-lt"/>
              <a:buAutoNum type="arabicPeriod"/>
            </a:pPr>
            <a:r>
              <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Horizontal line:</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It is a straight line lying in the horizontal plane . It is tangential to the level line and perpendicular to the vertical line at that point. </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3200" dirty="0">
              <a:solidFill>
                <a:srgbClr val="002060"/>
              </a:solidFill>
            </a:endParaRPr>
          </a:p>
        </p:txBody>
      </p:sp>
      <p:pic>
        <p:nvPicPr>
          <p:cNvPr id="5" name="Picture 4">
            <a:extLst>
              <a:ext uri="{FF2B5EF4-FFF2-40B4-BE49-F238E27FC236}">
                <a16:creationId xmlns:a16="http://schemas.microsoft.com/office/drawing/2014/main" xmlns="" id="{B41A3E18-3188-4CF2-B23D-CC4B825BAE9D}"/>
              </a:ext>
            </a:extLst>
          </p:cNvPr>
          <p:cNvPicPr>
            <a:picLocks noChangeAspect="1"/>
          </p:cNvPicPr>
          <p:nvPr/>
        </p:nvPicPr>
        <p:blipFill>
          <a:blip r:embed="rId2"/>
          <a:stretch>
            <a:fillRect/>
          </a:stretch>
        </p:blipFill>
        <p:spPr>
          <a:xfrm>
            <a:off x="6391469" y="1503729"/>
            <a:ext cx="5865382" cy="4562475"/>
          </a:xfrm>
          <a:prstGeom prst="rect">
            <a:avLst/>
          </a:prstGeom>
        </p:spPr>
      </p:pic>
    </p:spTree>
    <p:extLst>
      <p:ext uri="{BB962C8B-B14F-4D97-AF65-F5344CB8AC3E}">
        <p14:creationId xmlns:p14="http://schemas.microsoft.com/office/powerpoint/2010/main" val="1180086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BASIC DEFINITIONS</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348087"/>
            <a:ext cx="6094243" cy="5285978"/>
          </a:xfrm>
        </p:spPr>
        <p:txBody>
          <a:bodyPr>
            <a:normAutofit/>
          </a:bodyPr>
          <a:lstStyle/>
          <a:p>
            <a:pPr marL="342900" marR="0" lvl="0" indent="-342900" algn="just">
              <a:lnSpc>
                <a:spcPct val="107000"/>
              </a:lnSpc>
              <a:spcBef>
                <a:spcPts val="0"/>
              </a:spcBef>
              <a:spcAft>
                <a:spcPts val="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Vertical line or Plumb line</a:t>
            </a:r>
            <a:r>
              <a:rPr lang="en-US" dirty="0">
                <a:effectLst/>
                <a:latin typeface="Times New Roman" panose="02020603050405020304" pitchFamily="18" charset="0"/>
                <a:ea typeface="Calibri" panose="020F0502020204030204" pitchFamily="34" charset="0"/>
                <a:cs typeface="Times New Roman" panose="02020603050405020304" pitchFamily="18" charset="0"/>
              </a:rPr>
              <a:t>:  It is a line indicated by are freely suspended plum bob. It is the line along the direction of gravity.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Vertical plane:</a:t>
            </a:r>
            <a:r>
              <a:rPr lang="en-US" dirty="0">
                <a:effectLst/>
                <a:latin typeface="Times New Roman" panose="02020603050405020304" pitchFamily="18" charset="0"/>
                <a:ea typeface="Calibri" panose="020F0502020204030204" pitchFamily="34" charset="0"/>
                <a:cs typeface="Times New Roman" panose="02020603050405020304" pitchFamily="18" charset="0"/>
              </a:rPr>
              <a:t> Any plane passing through the vertical line is known as the vertical plane.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Vertical angle:</a:t>
            </a:r>
            <a:r>
              <a:rPr lang="en-US" dirty="0">
                <a:effectLst/>
                <a:latin typeface="Times New Roman" panose="02020603050405020304" pitchFamily="18" charset="0"/>
                <a:ea typeface="Calibri" panose="020F0502020204030204" pitchFamily="34" charset="0"/>
                <a:cs typeface="Times New Roman" panose="02020603050405020304" pitchFamily="18" charset="0"/>
              </a:rPr>
              <a:t> The angle formed by the intersection of two lines in a vertical plane is known as a vertical angle.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Datum surface or Datum line:</a:t>
            </a:r>
            <a:r>
              <a:rPr lang="en-US" dirty="0">
                <a:effectLst/>
                <a:latin typeface="Times New Roman" panose="02020603050405020304" pitchFamily="18" charset="0"/>
                <a:ea typeface="Calibri" panose="020F0502020204030204" pitchFamily="34" charset="0"/>
                <a:cs typeface="Times New Roman" panose="02020603050405020304" pitchFamily="18" charset="0"/>
              </a:rPr>
              <a:t> This is an imaginary level surface or level line from which the vertical distance of different points are measured. The datum commonly used this means sea level.</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Mean Sea level [M.S.L]:</a:t>
            </a:r>
            <a:r>
              <a:rPr lang="en-US" dirty="0">
                <a:effectLst/>
                <a:latin typeface="Times New Roman" panose="02020603050405020304" pitchFamily="18" charset="0"/>
                <a:ea typeface="Calibri" panose="020F0502020204030204" pitchFamily="34" charset="0"/>
                <a:cs typeface="Times New Roman" panose="02020603050405020304" pitchFamily="18" charset="0"/>
              </a:rPr>
              <a:t> The average height of the sea for all stages of the tides is known has mean seed level.</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3200" dirty="0">
              <a:solidFill>
                <a:srgbClr val="002060"/>
              </a:solidFill>
            </a:endParaRPr>
          </a:p>
        </p:txBody>
      </p:sp>
      <p:pic>
        <p:nvPicPr>
          <p:cNvPr id="1026" name="Picture 2" descr="Levelling important definitions, terms and quizzes.">
            <a:extLst>
              <a:ext uri="{FF2B5EF4-FFF2-40B4-BE49-F238E27FC236}">
                <a16:creationId xmlns:a16="http://schemas.microsoft.com/office/drawing/2014/main" xmlns="" id="{EC254F7D-B146-4C80-8DF0-77EF4C17A3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1469" y="1377244"/>
            <a:ext cx="5800531"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267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BASIC DEFINITIONS</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348087"/>
            <a:ext cx="6094243" cy="5285978"/>
          </a:xfrm>
        </p:spPr>
        <p:txBody>
          <a:bodyPr>
            <a:normAutofit lnSpcReduction="10000"/>
          </a:bodyPr>
          <a:lstStyle/>
          <a:p>
            <a:pPr marL="342900" marR="0" lvl="0" indent="-342900" algn="just">
              <a:lnSpc>
                <a:spcPct val="107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Reduced level [R.L]: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vertical distance of a point above or below the datum line is known has reduced level of that point. The reduce level of a point may be positive or negative according as the pointers above or below the datum.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Line of collimation: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an imaginary line passing through the intersection of the crosshairs add the diaphragm and the optical center of the object class and its continuation. It is also known as the line of sight.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Axis of the telescope: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This axis is an imaginary line passing through the optical center of the object glass and the optical center of the eyepiece.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Axis of bubble tube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this an imaginary line tangential to the longitudinal curve of the bubble tube at its middle point.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Benchmarks [B.M]: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is a fixed reference point of known elevation. This cell has reference point for finding the reduced level of new points or for conducting leveling operations in project involving roadways, railways etc.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3200" dirty="0">
              <a:solidFill>
                <a:srgbClr val="002060"/>
              </a:solidFill>
            </a:endParaRPr>
          </a:p>
        </p:txBody>
      </p:sp>
      <p:pic>
        <p:nvPicPr>
          <p:cNvPr id="4" name="Picture 3">
            <a:extLst>
              <a:ext uri="{FF2B5EF4-FFF2-40B4-BE49-F238E27FC236}">
                <a16:creationId xmlns:a16="http://schemas.microsoft.com/office/drawing/2014/main" xmlns="" id="{31263DB4-7474-432B-8B7D-9B757CE436FE}"/>
              </a:ext>
            </a:extLst>
          </p:cNvPr>
          <p:cNvPicPr>
            <a:picLocks noChangeAspect="1"/>
          </p:cNvPicPr>
          <p:nvPr/>
        </p:nvPicPr>
        <p:blipFill>
          <a:blip r:embed="rId2"/>
          <a:stretch>
            <a:fillRect/>
          </a:stretch>
        </p:blipFill>
        <p:spPr>
          <a:xfrm>
            <a:off x="7478486" y="886408"/>
            <a:ext cx="4572000" cy="2038350"/>
          </a:xfrm>
          <a:prstGeom prst="rect">
            <a:avLst/>
          </a:prstGeom>
        </p:spPr>
      </p:pic>
      <p:pic>
        <p:nvPicPr>
          <p:cNvPr id="5" name="Picture 4">
            <a:extLst>
              <a:ext uri="{FF2B5EF4-FFF2-40B4-BE49-F238E27FC236}">
                <a16:creationId xmlns:a16="http://schemas.microsoft.com/office/drawing/2014/main" xmlns="" id="{FB07F59E-96B3-4121-A922-5725FD5487F5}"/>
              </a:ext>
            </a:extLst>
          </p:cNvPr>
          <p:cNvPicPr>
            <a:picLocks noChangeAspect="1"/>
          </p:cNvPicPr>
          <p:nvPr/>
        </p:nvPicPr>
        <p:blipFill>
          <a:blip r:embed="rId3"/>
          <a:stretch>
            <a:fillRect/>
          </a:stretch>
        </p:blipFill>
        <p:spPr>
          <a:xfrm>
            <a:off x="6356577" y="2953757"/>
            <a:ext cx="2014537" cy="2258780"/>
          </a:xfrm>
          <a:prstGeom prst="rect">
            <a:avLst/>
          </a:prstGeom>
        </p:spPr>
      </p:pic>
      <p:pic>
        <p:nvPicPr>
          <p:cNvPr id="6" name="Picture 5">
            <a:extLst>
              <a:ext uri="{FF2B5EF4-FFF2-40B4-BE49-F238E27FC236}">
                <a16:creationId xmlns:a16="http://schemas.microsoft.com/office/drawing/2014/main" xmlns="" id="{320C8D28-356A-44D8-B415-4F0A574D642F}"/>
              </a:ext>
            </a:extLst>
          </p:cNvPr>
          <p:cNvPicPr>
            <a:picLocks noChangeAspect="1"/>
          </p:cNvPicPr>
          <p:nvPr/>
        </p:nvPicPr>
        <p:blipFill>
          <a:blip r:embed="rId4"/>
          <a:stretch>
            <a:fillRect/>
          </a:stretch>
        </p:blipFill>
        <p:spPr>
          <a:xfrm>
            <a:off x="8371114" y="3630930"/>
            <a:ext cx="3820886" cy="2868659"/>
          </a:xfrm>
          <a:prstGeom prst="rect">
            <a:avLst/>
          </a:prstGeom>
        </p:spPr>
      </p:pic>
    </p:spTree>
    <p:extLst>
      <p:ext uri="{BB962C8B-B14F-4D97-AF65-F5344CB8AC3E}">
        <p14:creationId xmlns:p14="http://schemas.microsoft.com/office/powerpoint/2010/main" val="2441665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BASIC DEFINITIONS</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348087"/>
            <a:ext cx="6094243" cy="5285978"/>
          </a:xfrm>
        </p:spPr>
        <p:txBody>
          <a:bodyPr>
            <a:normAutofit lnSpcReduction="10000"/>
          </a:bodyPr>
          <a:lstStyle/>
          <a:p>
            <a:pPr marL="342900" marR="0" lvl="0" indent="-342900" algn="just">
              <a:lnSpc>
                <a:spcPct val="107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Focusing: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operational setting the eye piece and the object class a proper distance apart for clear vision of the object is known as focusing. This can be done by turning the focusing screw clockwise or anticlockwise.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Station: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leveling, a station is that point where the leveling staff is held . It is the point whose elevation is to be determined or established for a given elevation.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Balancing of sights: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When the distance of the points where back sight and foresight our speaker, kept approximately equal, it is known as balancing of sights. this is done to minimize the effect of instrumental and other errors.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Sensitiveness of a level tube: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is used to indicate the angular value of 1 division marked on the tube. Thus, the greater the moment of bubble for a given change in the angle, the more sensitivity is the tube.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Parallax:</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is the apparent movement of the image related to the crosshairs when the image formed by the object does not fall in the plane of the diaphragm.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xmlns="" id="{09BA1EDF-A1B8-4FEB-9C8A-5CF0552882BC}"/>
              </a:ext>
            </a:extLst>
          </p:cNvPr>
          <p:cNvPicPr>
            <a:picLocks noChangeAspect="1"/>
          </p:cNvPicPr>
          <p:nvPr/>
        </p:nvPicPr>
        <p:blipFill>
          <a:blip r:embed="rId2"/>
          <a:stretch>
            <a:fillRect/>
          </a:stretch>
        </p:blipFill>
        <p:spPr>
          <a:xfrm>
            <a:off x="8817428" y="3228391"/>
            <a:ext cx="3265715" cy="2449286"/>
          </a:xfrm>
          <a:prstGeom prst="rect">
            <a:avLst/>
          </a:prstGeom>
        </p:spPr>
      </p:pic>
      <p:pic>
        <p:nvPicPr>
          <p:cNvPr id="8" name="Picture 7">
            <a:extLst>
              <a:ext uri="{FF2B5EF4-FFF2-40B4-BE49-F238E27FC236}">
                <a16:creationId xmlns:a16="http://schemas.microsoft.com/office/drawing/2014/main" xmlns="" id="{E5320F47-ABB1-413F-AD2B-36C964F8B546}"/>
              </a:ext>
            </a:extLst>
          </p:cNvPr>
          <p:cNvPicPr>
            <a:picLocks noChangeAspect="1"/>
          </p:cNvPicPr>
          <p:nvPr/>
        </p:nvPicPr>
        <p:blipFill>
          <a:blip r:embed="rId3"/>
          <a:stretch>
            <a:fillRect/>
          </a:stretch>
        </p:blipFill>
        <p:spPr>
          <a:xfrm>
            <a:off x="6525887" y="1348086"/>
            <a:ext cx="4065913" cy="1880305"/>
          </a:xfrm>
          <a:prstGeom prst="rect">
            <a:avLst/>
          </a:prstGeom>
        </p:spPr>
      </p:pic>
    </p:spTree>
    <p:extLst>
      <p:ext uri="{BB962C8B-B14F-4D97-AF65-F5344CB8AC3E}">
        <p14:creationId xmlns:p14="http://schemas.microsoft.com/office/powerpoint/2010/main" val="777774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INSTRUMENTS USED IN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348087"/>
            <a:ext cx="6094243" cy="5285978"/>
          </a:xfrm>
        </p:spPr>
        <p:txBody>
          <a:bodyPr>
            <a:normAutofit/>
          </a:bodyPr>
          <a:lstStyle/>
          <a:p>
            <a:pPr marL="0" marR="0" algn="just">
              <a:lnSpc>
                <a:spcPct val="115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following are the instruments used for levelling: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Level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80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levelling Staff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endParaRPr lang="en-US" sz="1800" b="1" dirty="0">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 Level: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purpose of a level is to be provide a horizontal line of sight. Essentially a level consists of the following four parts: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telescope to provide with line of sight.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level tube to make the line of sight horizontal.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levelling head to bring the bubble in its centre of run.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800"/>
              </a:spcAft>
              <a:buFont typeface="+mj-lt"/>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tripod to support the instrument.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DC4D060A-0293-4C56-B440-A659E192A441}"/>
              </a:ext>
            </a:extLst>
          </p:cNvPr>
          <p:cNvPicPr>
            <a:picLocks noChangeAspect="1"/>
          </p:cNvPicPr>
          <p:nvPr/>
        </p:nvPicPr>
        <p:blipFill>
          <a:blip r:embed="rId2"/>
          <a:stretch>
            <a:fillRect/>
          </a:stretch>
        </p:blipFill>
        <p:spPr>
          <a:xfrm>
            <a:off x="9067800" y="1107233"/>
            <a:ext cx="2609850" cy="1752600"/>
          </a:xfrm>
          <a:prstGeom prst="rect">
            <a:avLst/>
          </a:prstGeom>
        </p:spPr>
      </p:pic>
      <p:pic>
        <p:nvPicPr>
          <p:cNvPr id="5" name="Picture 4">
            <a:extLst>
              <a:ext uri="{FF2B5EF4-FFF2-40B4-BE49-F238E27FC236}">
                <a16:creationId xmlns:a16="http://schemas.microsoft.com/office/drawing/2014/main" xmlns="" id="{4C7B10D8-0496-4609-9D7C-4998C38704DF}"/>
              </a:ext>
            </a:extLst>
          </p:cNvPr>
          <p:cNvPicPr>
            <a:picLocks noChangeAspect="1"/>
          </p:cNvPicPr>
          <p:nvPr/>
        </p:nvPicPr>
        <p:blipFill>
          <a:blip r:embed="rId3"/>
          <a:stretch>
            <a:fillRect/>
          </a:stretch>
        </p:blipFill>
        <p:spPr>
          <a:xfrm>
            <a:off x="6424709" y="2859833"/>
            <a:ext cx="2609850" cy="3748088"/>
          </a:xfrm>
          <a:prstGeom prst="rect">
            <a:avLst/>
          </a:prstGeom>
        </p:spPr>
      </p:pic>
    </p:spTree>
    <p:extLst>
      <p:ext uri="{BB962C8B-B14F-4D97-AF65-F5344CB8AC3E}">
        <p14:creationId xmlns:p14="http://schemas.microsoft.com/office/powerpoint/2010/main" val="3819692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DUMPY LEVEL</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886408"/>
            <a:ext cx="6252864" cy="5971592"/>
          </a:xfrm>
        </p:spPr>
        <p:txBody>
          <a:bodyPr>
            <a:normAutofit fontScale="92500" lnSpcReduction="20000"/>
          </a:bodyPr>
          <a:lstStyle/>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commonly used levelling instrument. It is a simple, compact and stable levelling instrument.</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earlier times dumpy level was much shorter and thicker than the other types of levels and hence it was known as dumpy levels.</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dumpy level is most suitable when from one setting of the instrument, elevations of several points are to be determined.</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level consists of a telescope, a vertical spindle, a level tube and a levelling head. </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telescope tube and the vertical spindle are rigidly fixed and cast as one piece. </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spindle revolves in the socket of the levelling head. </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levelling head consists of two parallel plates kept at a distance apart by three or four levelling foot screws.</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telescope can be rotated in horizontal plane about its vertical axis. </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telescope may be internal or external focusing type. </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sensitive level tube is fitted on the top of the telescope or on one of its side. </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inclined mirror is attached to the level tube to enable the observer to view the bubble from the eyepiece end. </a:t>
            </a:r>
          </a:p>
          <a:p>
            <a:pPr marL="285750" marR="0" lvl="0" indent="-285750" algn="just">
              <a:lnSpc>
                <a:spcPct val="115000"/>
              </a:lnSpc>
              <a:spcBef>
                <a:spcPts val="0"/>
              </a:spcBef>
              <a:spcAft>
                <a:spcPts val="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bubble us brought to the centre by using the foot screws. The sensitivity of the bubble tube is generally 20” per mm.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xmlns="" id="{046CA08B-4F51-486E-8234-41393A157E86}"/>
              </a:ext>
            </a:extLst>
          </p:cNvPr>
          <p:cNvPicPr>
            <a:picLocks noChangeAspect="1"/>
          </p:cNvPicPr>
          <p:nvPr/>
        </p:nvPicPr>
        <p:blipFill>
          <a:blip r:embed="rId2"/>
          <a:stretch>
            <a:fillRect/>
          </a:stretch>
        </p:blipFill>
        <p:spPr>
          <a:xfrm>
            <a:off x="6781800" y="1090612"/>
            <a:ext cx="4446223" cy="4676775"/>
          </a:xfrm>
          <a:prstGeom prst="rect">
            <a:avLst/>
          </a:prstGeom>
        </p:spPr>
      </p:pic>
    </p:spTree>
    <p:extLst>
      <p:ext uri="{BB962C8B-B14F-4D97-AF65-F5344CB8AC3E}">
        <p14:creationId xmlns:p14="http://schemas.microsoft.com/office/powerpoint/2010/main" val="2103526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DUMPY LEVEL</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352938"/>
            <a:ext cx="5077207" cy="5505061"/>
          </a:xfrm>
        </p:spPr>
        <p:txBody>
          <a:bodyPr>
            <a:normAutofit/>
          </a:bodyPr>
          <a:lstStyle/>
          <a:p>
            <a:pPr marL="45720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modern dumpy levels, the instrument is provided for a small lateral movement of the telescope. </a:t>
            </a:r>
          </a:p>
          <a:p>
            <a:pPr marL="45720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graduated circle is also provided to determine the direction of the telescope. </a:t>
            </a:r>
          </a:p>
          <a:p>
            <a:pPr marL="45720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size of the dumpy level is usually defined by the focal length of the object glass.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gn="just">
              <a:lnSpc>
                <a:spcPct val="115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Advantages of Dumpy Level: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simple in construction with a few movable parts.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requires fewer permanent adjustments.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80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Adjustments once carried out remain for a longer period.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Dumpy Level Surveying - Components, Procedure, Advantages">
            <a:extLst>
              <a:ext uri="{FF2B5EF4-FFF2-40B4-BE49-F238E27FC236}">
                <a16:creationId xmlns:a16="http://schemas.microsoft.com/office/drawing/2014/main" xmlns="" id="{1D8E7CD7-015D-46CA-9478-362C9A0F1C5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00588"/>
            <a:ext cx="4581525" cy="3326597"/>
          </a:xfrm>
          <a:prstGeom prst="rect">
            <a:avLst/>
          </a:prstGeom>
          <a:noFill/>
          <a:ln>
            <a:noFill/>
          </a:ln>
        </p:spPr>
      </p:pic>
    </p:spTree>
    <p:extLst>
      <p:ext uri="{BB962C8B-B14F-4D97-AF65-F5344CB8AC3E}">
        <p14:creationId xmlns:p14="http://schemas.microsoft.com/office/powerpoint/2010/main" val="117642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AUTO LEVEL</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586204"/>
            <a:ext cx="6252864" cy="5271796"/>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level which contains an optical compensator which maintains a level line of collimation even though the instrument may be tilted as much as 15 minutes of arc.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conventional leveling instrument, the line of collimation is made horizontal by means of long bubble tube.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is a time-consuming job.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such a conventional instrument if the bubble is not in the centre if its run, the vertical axis will not be truly vertical, and the line of collimation will be tilted instead of being horizontal.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AUTO LEVEL SURVEYING - YouTube">
            <a:extLst>
              <a:ext uri="{FF2B5EF4-FFF2-40B4-BE49-F238E27FC236}">
                <a16:creationId xmlns:a16="http://schemas.microsoft.com/office/drawing/2014/main" xmlns="" id="{5E983250-8B99-4AA0-9A6B-DB5575F3A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3355" y="1665514"/>
            <a:ext cx="4441372" cy="3526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992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AUTO LEVEL</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166326"/>
            <a:ext cx="6252864" cy="5691673"/>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auto level, spirit bubble is no longer required to set a horizontal line of collimation.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such a level, the a system of compensators which ensure that the line of sight viewed through the telescope is horizontal even if the optical axis of the telescope tube itself is not horizontal.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circular bubble is used to level the instrument approximately 15’ of the vertical, either with the help of foot screw arrangements or a quickest device.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automatic or auto level is also known as self levelling or pendulum level.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E6A11567-C37E-4B80-AA07-56B791B5E084}"/>
              </a:ext>
            </a:extLst>
          </p:cNvPr>
          <p:cNvPicPr>
            <a:picLocks noChangeAspect="1"/>
          </p:cNvPicPr>
          <p:nvPr/>
        </p:nvPicPr>
        <p:blipFill>
          <a:blip r:embed="rId2"/>
          <a:stretch>
            <a:fillRect/>
          </a:stretch>
        </p:blipFill>
        <p:spPr>
          <a:xfrm>
            <a:off x="6867526" y="1323975"/>
            <a:ext cx="4657724" cy="4000500"/>
          </a:xfrm>
          <a:prstGeom prst="rect">
            <a:avLst/>
          </a:prstGeom>
        </p:spPr>
      </p:pic>
    </p:spTree>
    <p:extLst>
      <p:ext uri="{BB962C8B-B14F-4D97-AF65-F5344CB8AC3E}">
        <p14:creationId xmlns:p14="http://schemas.microsoft.com/office/powerpoint/2010/main" val="1173944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AUTO LEVEL</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166326"/>
            <a:ext cx="6252864" cy="5691673"/>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auto level, spirit bubble is no longer required to set a horizontal line of collimation.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such a level, the a system of compensators which ensure that the line of sight viewed through the telescope is horizontal even if the optical axis of the telescope tube itself is not horizontal.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circular bubble is used to level the instrument approximately 15’ of the vertical, either with the help of foot screw arrangements or a quickest device.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automatic or auto level is also known as self levelling or pendulum level.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E6A11567-C37E-4B80-AA07-56B791B5E084}"/>
              </a:ext>
            </a:extLst>
          </p:cNvPr>
          <p:cNvPicPr>
            <a:picLocks noChangeAspect="1"/>
          </p:cNvPicPr>
          <p:nvPr/>
        </p:nvPicPr>
        <p:blipFill>
          <a:blip r:embed="rId2"/>
          <a:stretch>
            <a:fillRect/>
          </a:stretch>
        </p:blipFill>
        <p:spPr>
          <a:xfrm>
            <a:off x="6867526" y="1323975"/>
            <a:ext cx="4657724" cy="4000500"/>
          </a:xfrm>
          <a:prstGeom prst="rect">
            <a:avLst/>
          </a:prstGeom>
        </p:spPr>
      </p:pic>
    </p:spTree>
    <p:extLst>
      <p:ext uri="{BB962C8B-B14F-4D97-AF65-F5344CB8AC3E}">
        <p14:creationId xmlns:p14="http://schemas.microsoft.com/office/powerpoint/2010/main" val="2253827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DIGITAL LEVEL</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492898"/>
            <a:ext cx="6252864" cy="5365101"/>
          </a:xfrm>
        </p:spPr>
        <p:txBody>
          <a:bodyPr>
            <a:normAutofit/>
          </a:bodyPr>
          <a:lstStyle/>
          <a:p>
            <a:pPr marL="285750" indent="-285750" algn="just">
              <a:lnSpc>
                <a:spcPct val="107000"/>
              </a:lnSpc>
              <a:spcBef>
                <a:spcPts val="0"/>
              </a:spcBef>
              <a:buFont typeface="Arial" panose="020B0604020202020204" pitchFamily="34" charset="0"/>
              <a:buChar char="•"/>
            </a:pPr>
            <a:r>
              <a:rPr lang="en-US" sz="18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 digital electronic level is also set level on a tripod and reads a bar-coded staff using electronic laser methods. </a:t>
            </a:r>
          </a:p>
          <a:p>
            <a:pPr marL="285750" indent="-285750" algn="just">
              <a:lnSpc>
                <a:spcPct val="107000"/>
              </a:lnSpc>
              <a:spcBef>
                <a:spcPts val="0"/>
              </a:spcBef>
              <a:buFont typeface="Arial" panose="020B0604020202020204" pitchFamily="34" charset="0"/>
              <a:buChar char="•"/>
            </a:pPr>
            <a:r>
              <a:rPr lang="en-US" sz="18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The height of the staff where the level beam crosses the staff is shown on a digital display. </a:t>
            </a:r>
          </a:p>
          <a:p>
            <a:pPr marL="285750" indent="-285750" algn="just">
              <a:lnSpc>
                <a:spcPct val="107000"/>
              </a:lnSpc>
              <a:spcBef>
                <a:spcPts val="0"/>
              </a:spcBef>
              <a:buFont typeface="Arial" panose="020B0604020202020204" pitchFamily="34" charset="0"/>
              <a:buChar char="•"/>
            </a:pPr>
            <a:r>
              <a:rPr lang="en-US" sz="18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This type of level removes interpolation of graduation by a person, thus removing a source of error and increasing accuracy. </a:t>
            </a:r>
          </a:p>
          <a:p>
            <a:pPr marL="285750" indent="-285750" algn="just">
              <a:lnSpc>
                <a:spcPct val="107000"/>
              </a:lnSpc>
              <a:spcBef>
                <a:spcPts val="0"/>
              </a:spcBef>
              <a:buFont typeface="Arial" panose="020B0604020202020204" pitchFamily="34" charset="0"/>
              <a:buChar char="•"/>
            </a:pPr>
            <a:r>
              <a:rPr lang="en-US" sz="18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During nighttime, the dumpy level is used in conjunction with an auto cross laser for accurate scale readings.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2A681CBA-579A-4489-9FF0-DEBB52C3F79B}"/>
              </a:ext>
            </a:extLst>
          </p:cNvPr>
          <p:cNvPicPr>
            <a:picLocks noChangeAspect="1"/>
          </p:cNvPicPr>
          <p:nvPr/>
        </p:nvPicPr>
        <p:blipFill>
          <a:blip r:embed="rId2"/>
          <a:stretch>
            <a:fillRect/>
          </a:stretch>
        </p:blipFill>
        <p:spPr>
          <a:xfrm>
            <a:off x="6802016" y="1754156"/>
            <a:ext cx="4254759" cy="3517639"/>
          </a:xfrm>
          <a:prstGeom prst="rect">
            <a:avLst/>
          </a:prstGeom>
        </p:spPr>
      </p:pic>
    </p:spTree>
    <p:extLst>
      <p:ext uri="{BB962C8B-B14F-4D97-AF65-F5344CB8AC3E}">
        <p14:creationId xmlns:p14="http://schemas.microsoft.com/office/powerpoint/2010/main" val="308532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LASER LEVEL</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026367"/>
            <a:ext cx="6252864" cy="5831632"/>
          </a:xfrm>
        </p:spPr>
        <p:txBody>
          <a:bodyPr>
            <a:normAutofit/>
          </a:bodyPr>
          <a:lstStyle/>
          <a:p>
            <a:pPr marL="342900" indent="-342900" algn="just">
              <a:lnSpc>
                <a:spcPct val="107000"/>
              </a:lnSpc>
              <a:spcBef>
                <a:spcPts val="0"/>
              </a:spcBef>
              <a:buFont typeface="+mj-lt"/>
              <a:buAutoNum type="arabicPeriod"/>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rotary laser level is a more advanced laser level in that it spins the beam of light fast enough to give the effect of a complete 360 degree horizontal or vertical plane, thus illuminating not just a fixed line, but a </a:t>
            </a:r>
            <a:r>
              <a:rPr lang="en-US" sz="18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2" tooltip="Horizontal plane"/>
              </a:rPr>
              <a:t>horizontal plane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indent="-342900" algn="just">
              <a:lnSpc>
                <a:spcPct val="107000"/>
              </a:lnSpc>
              <a:spcBef>
                <a:spcPts val="0"/>
              </a:spcBef>
              <a:buFont typeface="+mj-lt"/>
              <a:buAutoNum type="arabicPeriod"/>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laser beam projector employs a rotating head with a </a:t>
            </a:r>
            <a:r>
              <a:rPr lang="en-US" sz="18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3" tooltip="Mirror"/>
              </a:rPr>
              <a:t>mirror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for sweeping the laser beam about a vertical axis. </a:t>
            </a:r>
          </a:p>
          <a:p>
            <a:pPr marL="342900" indent="-342900" algn="just">
              <a:lnSpc>
                <a:spcPct val="107000"/>
              </a:lnSpc>
              <a:spcBef>
                <a:spcPts val="0"/>
              </a:spcBef>
              <a:buFont typeface="+mj-lt"/>
              <a:buAutoNum type="arabicPeriod"/>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If the mirror is not self-leveling, it is provided with visually readable level vials and manually adjustable screws for orienting the projector. </a:t>
            </a:r>
          </a:p>
          <a:p>
            <a:pPr marL="342900" indent="-342900" algn="just">
              <a:lnSpc>
                <a:spcPct val="107000"/>
              </a:lnSpc>
              <a:spcBef>
                <a:spcPts val="0"/>
              </a:spcBef>
              <a:buFont typeface="+mj-lt"/>
              <a:buAutoNum type="arabicPeriod"/>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staff carried by the operator is equipped with a movable sensor, which can detect the laser beam and gives a signal when the sensor is in line with the beam (usually an audible beep). </a:t>
            </a:r>
          </a:p>
          <a:p>
            <a:pPr marL="342900" indent="-342900" algn="just">
              <a:lnSpc>
                <a:spcPct val="107000"/>
              </a:lnSpc>
              <a:spcBef>
                <a:spcPts val="0"/>
              </a:spcBef>
              <a:buFont typeface="+mj-lt"/>
              <a:buAutoNum type="arabicPeriod"/>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position of the sensor on the </a:t>
            </a:r>
            <a:r>
              <a:rPr lang="en-US" sz="18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4" tooltip="Graduated (measurement)"/>
              </a:rPr>
              <a:t>graduated</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staff, also known as a grade rod, or story pole, allows comparison of elevations between different points on the terrain. </a:t>
            </a:r>
          </a:p>
          <a:p>
            <a:pPr marL="342900" indent="-342900" algn="just">
              <a:lnSpc>
                <a:spcPct val="107000"/>
              </a:lnSpc>
              <a:spcBef>
                <a:spcPts val="0"/>
              </a:spcBef>
              <a:buFont typeface="+mj-lt"/>
              <a:buAutoNum type="arabicPeriod"/>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Most laser levels are used in the construction industry.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4B28B215-FBA6-4A2F-9827-65C27C651FB7}"/>
              </a:ext>
            </a:extLst>
          </p:cNvPr>
          <p:cNvPicPr>
            <a:picLocks noChangeAspect="1"/>
          </p:cNvPicPr>
          <p:nvPr/>
        </p:nvPicPr>
        <p:blipFill>
          <a:blip r:embed="rId5"/>
          <a:stretch>
            <a:fillRect/>
          </a:stretch>
        </p:blipFill>
        <p:spPr>
          <a:xfrm>
            <a:off x="6638925" y="1409699"/>
            <a:ext cx="5086349" cy="4352925"/>
          </a:xfrm>
          <a:prstGeom prst="rect">
            <a:avLst/>
          </a:prstGeom>
        </p:spPr>
      </p:pic>
    </p:spTree>
    <p:extLst>
      <p:ext uri="{BB962C8B-B14F-4D97-AF65-F5344CB8AC3E}">
        <p14:creationId xmlns:p14="http://schemas.microsoft.com/office/powerpoint/2010/main" val="2832871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LEVELLING STAFF</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026367"/>
            <a:ext cx="6252864" cy="5831632"/>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levelling staff is a straight rectangular rod and having graduations painted on its surface. It is also known as level rod.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lgn="just">
              <a:lnSpc>
                <a:spcPct val="115000"/>
              </a:lnSpc>
              <a:spcBef>
                <a:spcPts val="0"/>
              </a:spcBef>
              <a:spcAft>
                <a:spcPts val="800"/>
              </a:spcAft>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length of levelling staves in common use are 2m, 3m, 4m and 5m. </a:t>
            </a:r>
          </a:p>
          <a:p>
            <a:pPr marL="285750" marR="0" indent="-285750" algn="just">
              <a:lnSpc>
                <a:spcPct val="115000"/>
              </a:lnSpc>
              <a:spcBef>
                <a:spcPts val="0"/>
              </a:spcBef>
              <a:spcAft>
                <a:spcPts val="800"/>
              </a:spcAft>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Levelling staves are made of aluminum alloys are also available. </a:t>
            </a:r>
          </a:p>
          <a:p>
            <a:pPr marL="285750" marR="0" indent="-285750" algn="just">
              <a:lnSpc>
                <a:spcPct val="115000"/>
              </a:lnSpc>
              <a:spcBef>
                <a:spcPts val="0"/>
              </a:spcBef>
              <a:spcAft>
                <a:spcPts val="800"/>
              </a:spcAft>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purpose of using levelling staff is to determine the elevation of a point on ground above or below the line of collimation.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just">
              <a:lnSpc>
                <a:spcPct val="115000"/>
              </a:lnSpc>
              <a:spcBef>
                <a:spcPts val="0"/>
              </a:spcBef>
              <a:spcAft>
                <a:spcPts val="800"/>
              </a:spcAft>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There are two types of levelling staff:</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Self-Reading Staff.</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800"/>
              </a:spcAft>
              <a:buFont typeface="+mj-lt"/>
              <a:buAutoNum type="arabicPeriod"/>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Target Staff.</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3A76DCF0-0B81-4F6D-B76E-A72B45F4014A}"/>
              </a:ext>
            </a:extLst>
          </p:cNvPr>
          <p:cNvPicPr>
            <a:picLocks noChangeAspect="1"/>
          </p:cNvPicPr>
          <p:nvPr/>
        </p:nvPicPr>
        <p:blipFill>
          <a:blip r:embed="rId2"/>
          <a:stretch>
            <a:fillRect/>
          </a:stretch>
        </p:blipFill>
        <p:spPr>
          <a:xfrm>
            <a:off x="6547764" y="886409"/>
            <a:ext cx="5347010" cy="5971592"/>
          </a:xfrm>
          <a:prstGeom prst="rect">
            <a:avLst/>
          </a:prstGeom>
        </p:spPr>
      </p:pic>
    </p:spTree>
    <p:extLst>
      <p:ext uri="{BB962C8B-B14F-4D97-AF65-F5344CB8AC3E}">
        <p14:creationId xmlns:p14="http://schemas.microsoft.com/office/powerpoint/2010/main" val="3354802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SELF- READING LEVELLING STAFF</a:t>
            </a:r>
          </a:p>
        </p:txBody>
      </p:sp>
      <p:graphicFrame>
        <p:nvGraphicFramePr>
          <p:cNvPr id="4" name="Table 3">
            <a:extLst>
              <a:ext uri="{FF2B5EF4-FFF2-40B4-BE49-F238E27FC236}">
                <a16:creationId xmlns:a16="http://schemas.microsoft.com/office/drawing/2014/main" xmlns="" id="{20629F2E-A208-44F3-BF7C-57BC4B41097F}"/>
              </a:ext>
            </a:extLst>
          </p:cNvPr>
          <p:cNvGraphicFramePr>
            <a:graphicFrameLocks noGrp="1"/>
          </p:cNvGraphicFramePr>
          <p:nvPr>
            <p:extLst>
              <p:ext uri="{D42A27DB-BD31-4B8C-83A1-F6EECF244321}">
                <p14:modId xmlns:p14="http://schemas.microsoft.com/office/powerpoint/2010/main" val="3806418636"/>
              </p:ext>
            </p:extLst>
          </p:nvPr>
        </p:nvGraphicFramePr>
        <p:xfrm>
          <a:off x="409414" y="1269379"/>
          <a:ext cx="5770561" cy="5608320"/>
        </p:xfrm>
        <a:graphic>
          <a:graphicData uri="http://schemas.openxmlformats.org/drawingml/2006/table">
            <a:tbl>
              <a:tblPr firstRow="1" firstCol="1" bandRow="1">
                <a:tableStyleId>{5C22544A-7EE6-4342-B048-85BDC9FD1C3A}</a:tableStyleId>
              </a:tblPr>
              <a:tblGrid>
                <a:gridCol w="5770561">
                  <a:extLst>
                    <a:ext uri="{9D8B030D-6E8A-4147-A177-3AD203B41FA5}">
                      <a16:colId xmlns:a16="http://schemas.microsoft.com/office/drawing/2014/main" xmlns="" val="2711797541"/>
                    </a:ext>
                  </a:extLst>
                </a:gridCol>
              </a:tblGrid>
              <a:tr h="531430">
                <a:tc>
                  <a:txBody>
                    <a:bodyPr/>
                    <a:lstStyle/>
                    <a:p>
                      <a:pPr marL="457200" marR="0" indent="-457200" algn="just">
                        <a:lnSpc>
                          <a:spcPct val="115000"/>
                        </a:lnSpc>
                        <a:spcBef>
                          <a:spcPts val="0"/>
                        </a:spcBef>
                        <a:spcAft>
                          <a:spcPts val="0"/>
                        </a:spcAft>
                        <a:buFont typeface="Arial" panose="020B0604020202020204" pitchFamily="34" charset="0"/>
                        <a:buChar char="•"/>
                      </a:pPr>
                      <a:r>
                        <a:rPr lang="en-US" sz="3200" dirty="0">
                          <a:effectLst/>
                        </a:rPr>
                        <a:t>Readings can be taken easily and faster.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67959782"/>
                  </a:ext>
                </a:extLst>
              </a:tr>
              <a:tr h="452214">
                <a:tc>
                  <a:txBody>
                    <a:bodyPr/>
                    <a:lstStyle/>
                    <a:p>
                      <a:pPr marL="457200" marR="0" indent="-457200" algn="just">
                        <a:lnSpc>
                          <a:spcPct val="115000"/>
                        </a:lnSpc>
                        <a:spcBef>
                          <a:spcPts val="0"/>
                        </a:spcBef>
                        <a:spcAft>
                          <a:spcPts val="0"/>
                        </a:spcAft>
                        <a:buFont typeface="Arial" panose="020B0604020202020204" pitchFamily="34" charset="0"/>
                        <a:buChar char="•"/>
                      </a:pPr>
                      <a:r>
                        <a:rPr lang="en-US" sz="3200" dirty="0">
                          <a:effectLst/>
                        </a:rPr>
                        <a:t>The observer reads and records the staff reading.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235891198"/>
                  </a:ext>
                </a:extLst>
              </a:tr>
              <a:tr h="753201">
                <a:tc>
                  <a:txBody>
                    <a:bodyPr/>
                    <a:lstStyle/>
                    <a:p>
                      <a:pPr marL="457200" marR="0" indent="-457200" algn="just">
                        <a:lnSpc>
                          <a:spcPct val="115000"/>
                        </a:lnSpc>
                        <a:spcBef>
                          <a:spcPts val="0"/>
                        </a:spcBef>
                        <a:spcAft>
                          <a:spcPts val="0"/>
                        </a:spcAft>
                        <a:buFont typeface="Arial" panose="020B0604020202020204" pitchFamily="34" charset="0"/>
                        <a:buChar char="•"/>
                      </a:pPr>
                      <a:r>
                        <a:rPr lang="en-US" sz="3200" dirty="0">
                          <a:effectLst/>
                        </a:rPr>
                        <a:t>Inexperienced person can be employed to hold the staff as holding the staff to plumb is only required.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18156210"/>
                  </a:ext>
                </a:extLst>
              </a:tr>
              <a:tr h="369710">
                <a:tc>
                  <a:txBody>
                    <a:bodyPr/>
                    <a:lstStyle/>
                    <a:p>
                      <a:pPr marL="457200" marR="0" indent="-457200" algn="just">
                        <a:lnSpc>
                          <a:spcPct val="115000"/>
                        </a:lnSpc>
                        <a:spcBef>
                          <a:spcPts val="0"/>
                        </a:spcBef>
                        <a:spcAft>
                          <a:spcPts val="0"/>
                        </a:spcAft>
                        <a:buFont typeface="Arial" panose="020B0604020202020204" pitchFamily="34" charset="0"/>
                        <a:buChar char="•"/>
                      </a:pPr>
                      <a:r>
                        <a:rPr lang="en-US" sz="3200" dirty="0">
                          <a:effectLst/>
                        </a:rPr>
                        <a:t>Accuracy in reading is limited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35303193"/>
                  </a:ext>
                </a:extLst>
              </a:tr>
            </a:tbl>
          </a:graphicData>
        </a:graphic>
      </p:graphicFrame>
      <p:pic>
        <p:nvPicPr>
          <p:cNvPr id="6" name="Picture 5">
            <a:extLst>
              <a:ext uri="{FF2B5EF4-FFF2-40B4-BE49-F238E27FC236}">
                <a16:creationId xmlns:a16="http://schemas.microsoft.com/office/drawing/2014/main" xmlns="" id="{B2EACA92-954C-4B9A-B5CB-1D6DDEA67A59}"/>
              </a:ext>
            </a:extLst>
          </p:cNvPr>
          <p:cNvPicPr>
            <a:picLocks noChangeAspect="1"/>
          </p:cNvPicPr>
          <p:nvPr/>
        </p:nvPicPr>
        <p:blipFill>
          <a:blip r:embed="rId2"/>
          <a:stretch>
            <a:fillRect/>
          </a:stretch>
        </p:blipFill>
        <p:spPr>
          <a:xfrm>
            <a:off x="6988629" y="1469961"/>
            <a:ext cx="2444620" cy="4856194"/>
          </a:xfrm>
          <a:prstGeom prst="rect">
            <a:avLst/>
          </a:prstGeom>
        </p:spPr>
      </p:pic>
    </p:spTree>
    <p:extLst>
      <p:ext uri="{BB962C8B-B14F-4D97-AF65-F5344CB8AC3E}">
        <p14:creationId xmlns:p14="http://schemas.microsoft.com/office/powerpoint/2010/main" val="3536215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TARGET LEVELLING STAFF</a:t>
            </a:r>
          </a:p>
        </p:txBody>
      </p:sp>
      <p:graphicFrame>
        <p:nvGraphicFramePr>
          <p:cNvPr id="3" name="Table 2">
            <a:extLst>
              <a:ext uri="{FF2B5EF4-FFF2-40B4-BE49-F238E27FC236}">
                <a16:creationId xmlns:a16="http://schemas.microsoft.com/office/drawing/2014/main" xmlns="" id="{FFD856D7-A20D-4E27-87D9-9046E797B4D6}"/>
              </a:ext>
            </a:extLst>
          </p:cNvPr>
          <p:cNvGraphicFramePr>
            <a:graphicFrameLocks noGrp="1"/>
          </p:cNvGraphicFramePr>
          <p:nvPr>
            <p:extLst>
              <p:ext uri="{D42A27DB-BD31-4B8C-83A1-F6EECF244321}">
                <p14:modId xmlns:p14="http://schemas.microsoft.com/office/powerpoint/2010/main" val="230128777"/>
              </p:ext>
            </p:extLst>
          </p:nvPr>
        </p:nvGraphicFramePr>
        <p:xfrm>
          <a:off x="85725" y="886408"/>
          <a:ext cx="5638799" cy="5935113"/>
        </p:xfrm>
        <a:graphic>
          <a:graphicData uri="http://schemas.openxmlformats.org/drawingml/2006/table">
            <a:tbl>
              <a:tblPr firstRow="1" firstCol="1" bandRow="1">
                <a:tableStyleId>{5C22544A-7EE6-4342-B048-85BDC9FD1C3A}</a:tableStyleId>
              </a:tblPr>
              <a:tblGrid>
                <a:gridCol w="5638799">
                  <a:extLst>
                    <a:ext uri="{9D8B030D-6E8A-4147-A177-3AD203B41FA5}">
                      <a16:colId xmlns:a16="http://schemas.microsoft.com/office/drawing/2014/main" xmlns="" val="696154995"/>
                    </a:ext>
                  </a:extLst>
                </a:gridCol>
              </a:tblGrid>
              <a:tr h="1443231">
                <a:tc>
                  <a:txBody>
                    <a:bodyPr/>
                    <a:lstStyle/>
                    <a:p>
                      <a:pPr marL="342900" marR="0" indent="-342900" algn="just">
                        <a:lnSpc>
                          <a:spcPct val="115000"/>
                        </a:lnSpc>
                        <a:spcBef>
                          <a:spcPts val="0"/>
                        </a:spcBef>
                        <a:spcAft>
                          <a:spcPts val="0"/>
                        </a:spcAft>
                        <a:buFont typeface="Arial" panose="020B0604020202020204" pitchFamily="34" charset="0"/>
                        <a:buChar char="•"/>
                      </a:pPr>
                      <a:r>
                        <a:rPr lang="en-US" sz="2400" dirty="0">
                          <a:effectLst/>
                        </a:rPr>
                        <a:t>Readings cannot be taken easily as the target is to be adjusted to coincide with the line of sight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827694164"/>
                  </a:ext>
                </a:extLst>
              </a:tr>
              <a:tr h="1208288">
                <a:tc>
                  <a:txBody>
                    <a:bodyPr/>
                    <a:lstStyle/>
                    <a:p>
                      <a:pPr marL="342900" marR="0" indent="-342900" algn="just">
                        <a:lnSpc>
                          <a:spcPct val="115000"/>
                        </a:lnSpc>
                        <a:spcBef>
                          <a:spcPts val="0"/>
                        </a:spcBef>
                        <a:spcAft>
                          <a:spcPts val="0"/>
                        </a:spcAft>
                        <a:buFont typeface="Arial" panose="020B0604020202020204" pitchFamily="34" charset="0"/>
                        <a:buChar char="•"/>
                      </a:pPr>
                      <a:r>
                        <a:rPr lang="en-US" sz="2400" dirty="0">
                          <a:effectLst/>
                        </a:rPr>
                        <a:t>The staff man adjusts the target, reads and records the staff reading.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89191546"/>
                  </a:ext>
                </a:extLst>
              </a:tr>
              <a:tr h="2442346">
                <a:tc>
                  <a:txBody>
                    <a:bodyPr/>
                    <a:lstStyle/>
                    <a:p>
                      <a:pPr marL="342900" marR="0" indent="-342900" algn="just">
                        <a:lnSpc>
                          <a:spcPct val="115000"/>
                        </a:lnSpc>
                        <a:spcBef>
                          <a:spcPts val="0"/>
                        </a:spcBef>
                        <a:spcAft>
                          <a:spcPts val="0"/>
                        </a:spcAft>
                        <a:buFont typeface="Arial" panose="020B0604020202020204" pitchFamily="34" charset="0"/>
                        <a:buChar char="•"/>
                      </a:pPr>
                      <a:r>
                        <a:rPr lang="en-US" sz="2400" dirty="0">
                          <a:effectLst/>
                        </a:rPr>
                        <a:t>Experienced and trained staff are employed to:</a:t>
                      </a:r>
                      <a:endParaRPr lang="en-US" sz="2000" dirty="0">
                        <a:effectLst/>
                      </a:endParaRPr>
                    </a:p>
                    <a:p>
                      <a:pPr marL="342900" marR="0" lvl="0" indent="-342900" algn="just">
                        <a:lnSpc>
                          <a:spcPct val="115000"/>
                        </a:lnSpc>
                        <a:spcBef>
                          <a:spcPts val="0"/>
                        </a:spcBef>
                        <a:spcAft>
                          <a:spcPts val="0"/>
                        </a:spcAft>
                        <a:buFont typeface="+mj-lt"/>
                        <a:buAutoNum type="arabicPeriod"/>
                      </a:pPr>
                      <a:r>
                        <a:rPr lang="en-US" sz="2400" dirty="0">
                          <a:effectLst/>
                        </a:rPr>
                        <a:t>Keep the target staff in plumb.</a:t>
                      </a:r>
                      <a:endParaRPr lang="en-US" sz="2000" dirty="0">
                        <a:effectLst/>
                      </a:endParaRPr>
                    </a:p>
                    <a:p>
                      <a:pPr marL="342900" marR="0" lvl="0" indent="-342900" algn="just">
                        <a:lnSpc>
                          <a:spcPct val="115000"/>
                        </a:lnSpc>
                        <a:spcBef>
                          <a:spcPts val="0"/>
                        </a:spcBef>
                        <a:spcAft>
                          <a:spcPts val="0"/>
                        </a:spcAft>
                        <a:buFont typeface="+mj-lt"/>
                        <a:buAutoNum type="arabicPeriod"/>
                      </a:pPr>
                      <a:r>
                        <a:rPr lang="en-US" sz="2400" dirty="0">
                          <a:effectLst/>
                        </a:rPr>
                        <a:t>Adjust the target.</a:t>
                      </a:r>
                      <a:endParaRPr lang="en-US" sz="2000" dirty="0">
                        <a:effectLst/>
                      </a:endParaRPr>
                    </a:p>
                    <a:p>
                      <a:pPr marL="342900" marR="0" lvl="0" indent="-342900" algn="just">
                        <a:lnSpc>
                          <a:spcPct val="115000"/>
                        </a:lnSpc>
                        <a:spcBef>
                          <a:spcPts val="0"/>
                        </a:spcBef>
                        <a:spcAft>
                          <a:spcPts val="0"/>
                        </a:spcAft>
                        <a:buFont typeface="+mj-lt"/>
                        <a:buAutoNum type="arabicPeriod"/>
                      </a:pPr>
                      <a:r>
                        <a:rPr lang="en-US" sz="2400" dirty="0">
                          <a:effectLst/>
                        </a:rPr>
                        <a:t>Read and record the target vernier.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365530180"/>
                  </a:ext>
                </a:extLst>
              </a:tr>
              <a:tr h="796935">
                <a:tc>
                  <a:txBody>
                    <a:bodyPr/>
                    <a:lstStyle/>
                    <a:p>
                      <a:pPr marL="342900" marR="0" indent="-342900" algn="just">
                        <a:lnSpc>
                          <a:spcPct val="115000"/>
                        </a:lnSpc>
                        <a:spcBef>
                          <a:spcPts val="0"/>
                        </a:spcBef>
                        <a:spcAft>
                          <a:spcPts val="0"/>
                        </a:spcAft>
                        <a:buFont typeface="Arial" panose="020B0604020202020204" pitchFamily="34" charset="0"/>
                        <a:buChar char="•"/>
                      </a:pPr>
                      <a:r>
                        <a:rPr lang="en-US" sz="2400" dirty="0">
                          <a:effectLst/>
                        </a:rPr>
                        <a:t>Accuracy is greater as vernier is used.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404271012"/>
                  </a:ext>
                </a:extLst>
              </a:tr>
            </a:tbl>
          </a:graphicData>
        </a:graphic>
      </p:graphicFrame>
      <p:pic>
        <p:nvPicPr>
          <p:cNvPr id="5" name="Picture 4">
            <a:extLst>
              <a:ext uri="{FF2B5EF4-FFF2-40B4-BE49-F238E27FC236}">
                <a16:creationId xmlns:a16="http://schemas.microsoft.com/office/drawing/2014/main" xmlns="" id="{B66C32CF-88F7-4F11-8F75-71534D36E102}"/>
              </a:ext>
            </a:extLst>
          </p:cNvPr>
          <p:cNvPicPr>
            <a:picLocks noChangeAspect="1"/>
          </p:cNvPicPr>
          <p:nvPr/>
        </p:nvPicPr>
        <p:blipFill>
          <a:blip r:embed="rId2"/>
          <a:stretch>
            <a:fillRect/>
          </a:stretch>
        </p:blipFill>
        <p:spPr>
          <a:xfrm>
            <a:off x="6248400" y="1259766"/>
            <a:ext cx="3657600" cy="5276850"/>
          </a:xfrm>
          <a:prstGeom prst="rect">
            <a:avLst/>
          </a:prstGeom>
        </p:spPr>
      </p:pic>
    </p:spTree>
    <p:extLst>
      <p:ext uri="{BB962C8B-B14F-4D97-AF65-F5344CB8AC3E}">
        <p14:creationId xmlns:p14="http://schemas.microsoft.com/office/powerpoint/2010/main" val="3062433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912775"/>
            <a:ext cx="5459762" cy="3704253"/>
          </a:xfrm>
        </p:spPr>
        <p:txBody>
          <a:bodyPr>
            <a:normAutofit/>
          </a:bodyPr>
          <a:lstStyle/>
          <a:p>
            <a:pPr marL="285750" marR="0" lvl="0" indent="-285750" algn="just">
              <a:lnSpc>
                <a:spcPct val="107000"/>
              </a:lnSpc>
              <a:spcBef>
                <a:spcPts val="0"/>
              </a:spcBef>
              <a:spcAft>
                <a:spcPts val="0"/>
              </a:spcAft>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This method is also known as spirit leveling and it is the most commonly used method of leveling. </a:t>
            </a:r>
          </a:p>
          <a:p>
            <a:pPr marL="285750" marR="0" lvl="0" indent="-285750" algn="just">
              <a:lnSpc>
                <a:spcPct val="107000"/>
              </a:lnSpc>
              <a:spcBef>
                <a:spcPts val="0"/>
              </a:spcBef>
              <a:spcAft>
                <a:spcPts val="0"/>
              </a:spcAft>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The method employed spirit level and telescope to measure the vertical distance on the leveling staff placed on various points.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597B23AF-5B25-4E2A-8B35-178DBC6BB8C3}"/>
              </a:ext>
            </a:extLst>
          </p:cNvPr>
          <p:cNvPicPr>
            <a:picLocks noChangeAspect="1"/>
          </p:cNvPicPr>
          <p:nvPr/>
        </p:nvPicPr>
        <p:blipFill>
          <a:blip r:embed="rId2"/>
          <a:stretch>
            <a:fillRect/>
          </a:stretch>
        </p:blipFill>
        <p:spPr>
          <a:xfrm>
            <a:off x="5004319" y="3890865"/>
            <a:ext cx="6136432" cy="2752529"/>
          </a:xfrm>
          <a:prstGeom prst="rect">
            <a:avLst/>
          </a:prstGeom>
        </p:spPr>
      </p:pic>
    </p:spTree>
    <p:extLst>
      <p:ext uri="{BB962C8B-B14F-4D97-AF65-F5344CB8AC3E}">
        <p14:creationId xmlns:p14="http://schemas.microsoft.com/office/powerpoint/2010/main" val="3818300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 SIMPLE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362540" y="1446245"/>
            <a:ext cx="5459762" cy="4571999"/>
          </a:xfrm>
        </p:spPr>
        <p:txBody>
          <a:bodyPr>
            <a:normAutofit/>
          </a:bodyPr>
          <a:lstStyle/>
          <a:p>
            <a:pPr marL="285750" indent="-285750" algn="just">
              <a:lnSpc>
                <a:spcPct val="107000"/>
              </a:lnSpc>
              <a:spcBef>
                <a:spcPts val="0"/>
              </a:spcBef>
              <a:buFont typeface="Arial" panose="020B0604020202020204" pitchFamily="34" charset="0"/>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This is used to find out the difference in elevation of two points which are visible from a single position of the level. </a:t>
            </a:r>
          </a:p>
          <a:p>
            <a:pPr marL="285750" indent="-285750" algn="just">
              <a:lnSpc>
                <a:spcPct val="107000"/>
              </a:lnSpc>
              <a:spcBef>
                <a:spcPts val="0"/>
              </a:spcBef>
              <a:buFont typeface="Arial" panose="020B0604020202020204" pitchFamily="34" charset="0"/>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It is only suitable when the distance involved is within the site range of the level. </a:t>
            </a:r>
          </a:p>
          <a:p>
            <a:pPr marL="285750" indent="-285750" algn="just">
              <a:lnSpc>
                <a:spcPct val="107000"/>
              </a:lnSpc>
              <a:spcBef>
                <a:spcPts val="0"/>
              </a:spcBef>
              <a:buFont typeface="Arial" panose="020B0604020202020204" pitchFamily="34" charset="0"/>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When the difference of level between two points is determined by setting the level instrument midway between the points, the process is called simple leveling.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07000"/>
              </a:lnSpc>
              <a:spcBef>
                <a:spcPts val="0"/>
              </a:spcBef>
              <a:spcAft>
                <a:spcPts val="0"/>
              </a:spcAft>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2A10FDE1-F7E1-479E-A784-40BE86FEFD80}"/>
              </a:ext>
            </a:extLst>
          </p:cNvPr>
          <p:cNvPicPr>
            <a:picLocks noChangeAspect="1"/>
          </p:cNvPicPr>
          <p:nvPr/>
        </p:nvPicPr>
        <p:blipFill>
          <a:blip r:embed="rId2"/>
          <a:stretch>
            <a:fillRect/>
          </a:stretch>
        </p:blipFill>
        <p:spPr>
          <a:xfrm>
            <a:off x="6369700" y="1771650"/>
            <a:ext cx="4682993" cy="2742713"/>
          </a:xfrm>
          <a:prstGeom prst="rect">
            <a:avLst/>
          </a:prstGeom>
        </p:spPr>
      </p:pic>
    </p:spTree>
    <p:extLst>
      <p:ext uri="{BB962C8B-B14F-4D97-AF65-F5344CB8AC3E}">
        <p14:creationId xmlns:p14="http://schemas.microsoft.com/office/powerpoint/2010/main" val="1323293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 DIFFERENTIAL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139959" y="1017037"/>
            <a:ext cx="5682343" cy="5840963"/>
          </a:xfrm>
        </p:spPr>
        <p:txBody>
          <a:bodyPr>
            <a:normAutofit/>
          </a:bodyPr>
          <a:lstStyle/>
          <a:p>
            <a:pPr marL="285750" indent="-285750" algn="just">
              <a:lnSpc>
                <a:spcPct val="150000"/>
              </a:lnSpc>
              <a:spcBef>
                <a:spcPts val="0"/>
              </a:spcBef>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the method of leveling which requires more than one setting of the instrument to determine the difference in level between two points which are quite distance apart. </a:t>
            </a:r>
          </a:p>
          <a:p>
            <a:pPr marL="285750" indent="-285750" algn="just">
              <a:lnSpc>
                <a:spcPct val="150000"/>
              </a:lnSpc>
              <a:spcBef>
                <a:spcPts val="0"/>
              </a:spcBef>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method is also used when the difference in elevations is large or there are intervening obstacles, and the levels could not be found from a single setup of the instrument. </a:t>
            </a:r>
          </a:p>
          <a:p>
            <a:pPr marL="285750" indent="-285750" algn="just">
              <a:lnSpc>
                <a:spcPct val="150000"/>
              </a:lnSpc>
              <a:spcBef>
                <a:spcPts val="0"/>
              </a:spcBef>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method can be adopted when: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points are at greater distance apart.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obstacles between the points.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difference in elevation is too large.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mj-lt"/>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setting of the instrument will be inadequate.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Bef>
                <a:spcPts val="0"/>
              </a:spcBef>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07000"/>
              </a:lnSpc>
              <a:spcBef>
                <a:spcPts val="0"/>
              </a:spcBef>
              <a:spcAft>
                <a:spcPts val="0"/>
              </a:spcAft>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40A20D66-9302-46A8-8ACE-4A948E2F42C5}"/>
              </a:ext>
            </a:extLst>
          </p:cNvPr>
          <p:cNvPicPr>
            <a:picLocks noChangeAspect="1"/>
          </p:cNvPicPr>
          <p:nvPr/>
        </p:nvPicPr>
        <p:blipFill>
          <a:blip r:embed="rId2"/>
          <a:stretch>
            <a:fillRect/>
          </a:stretch>
        </p:blipFill>
        <p:spPr>
          <a:xfrm>
            <a:off x="6096000" y="1875453"/>
            <a:ext cx="5679233" cy="3788229"/>
          </a:xfrm>
          <a:prstGeom prst="rect">
            <a:avLst/>
          </a:prstGeom>
        </p:spPr>
      </p:pic>
    </p:spTree>
    <p:extLst>
      <p:ext uri="{BB962C8B-B14F-4D97-AF65-F5344CB8AC3E}">
        <p14:creationId xmlns:p14="http://schemas.microsoft.com/office/powerpoint/2010/main" val="1182206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 CHECK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70587" y="1632857"/>
            <a:ext cx="5682343" cy="4534678"/>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carried out for the purpose of checking of elevations which have already been determined.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Generally, check level is done at the end of each day's work from last station to the starting station for checking the day’s 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07000"/>
              </a:lnSpc>
              <a:spcBef>
                <a:spcPts val="0"/>
              </a:spcBef>
              <a:spcAft>
                <a:spcPts val="0"/>
              </a:spcAft>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D8C18234-DADC-4DAB-BFCD-C831F658942E}"/>
              </a:ext>
            </a:extLst>
          </p:cNvPr>
          <p:cNvPicPr>
            <a:picLocks noChangeAspect="1"/>
          </p:cNvPicPr>
          <p:nvPr/>
        </p:nvPicPr>
        <p:blipFill>
          <a:blip r:embed="rId2"/>
          <a:stretch>
            <a:fillRect/>
          </a:stretch>
        </p:blipFill>
        <p:spPr>
          <a:xfrm>
            <a:off x="6410325" y="1771649"/>
            <a:ext cx="5511088" cy="3667125"/>
          </a:xfrm>
          <a:prstGeom prst="rect">
            <a:avLst/>
          </a:prstGeom>
        </p:spPr>
      </p:pic>
    </p:spTree>
    <p:extLst>
      <p:ext uri="{BB962C8B-B14F-4D97-AF65-F5344CB8AC3E}">
        <p14:creationId xmlns:p14="http://schemas.microsoft.com/office/powerpoint/2010/main" val="893502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 FLY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139959" y="1017037"/>
            <a:ext cx="5682343" cy="5840963"/>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latin typeface="Times New Roman" panose="02020603050405020304" pitchFamily="18" charset="0"/>
                <a:ea typeface="Calibri" panose="020F0502020204030204" pitchFamily="34" charset="0"/>
                <a:cs typeface="Times New Roman" panose="02020603050405020304" pitchFamily="18" charset="0"/>
              </a:rPr>
              <a:t>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hen a benchmark of a known elevation is available, a series of levels maybe run a longer general direction to read some other point whose level can be determined and fixed as a temporary benchmarks some the method is called fly Leveling.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also employed for the determination of approximate levels of different point.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method is done very rapidly but low precision is required.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normally used for recognizing surveys or for approximate checking of the levels.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07000"/>
              </a:lnSpc>
              <a:spcBef>
                <a:spcPts val="0"/>
              </a:spcBef>
              <a:spcAft>
                <a:spcPts val="0"/>
              </a:spcAft>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xmlns="" id="{E0517CEF-E5FC-44AB-B741-4E908C512386}"/>
              </a:ext>
            </a:extLst>
          </p:cNvPr>
          <p:cNvPicPr>
            <a:picLocks noChangeAspect="1"/>
          </p:cNvPicPr>
          <p:nvPr/>
        </p:nvPicPr>
        <p:blipFill>
          <a:blip r:embed="rId2"/>
          <a:stretch>
            <a:fillRect/>
          </a:stretch>
        </p:blipFill>
        <p:spPr>
          <a:xfrm>
            <a:off x="6096000" y="1238251"/>
            <a:ext cx="5353050" cy="3090862"/>
          </a:xfrm>
          <a:prstGeom prst="rect">
            <a:avLst/>
          </a:prstGeom>
        </p:spPr>
      </p:pic>
    </p:spTree>
    <p:extLst>
      <p:ext uri="{BB962C8B-B14F-4D97-AF65-F5344CB8AC3E}">
        <p14:creationId xmlns:p14="http://schemas.microsoft.com/office/powerpoint/2010/main" val="1413030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 PROFILE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139959" y="1714500"/>
            <a:ext cx="5682343" cy="5143500"/>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operation of taking levels along the centerline of any alignment at regular intervals is known has Longitudinal leveling.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this operation, the backsight, intermediate sight and ore sight reading are taken at regular intervals, at every setup of the instrument.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used in route surveys such as highway, railway, canal, sewer line. the object is to determine the profile of the ground in a vertical longitudinal section.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6FFC720F-E349-424C-BC2E-49588465B0DA}"/>
              </a:ext>
            </a:extLst>
          </p:cNvPr>
          <p:cNvPicPr>
            <a:picLocks noChangeAspect="1"/>
          </p:cNvPicPr>
          <p:nvPr/>
        </p:nvPicPr>
        <p:blipFill>
          <a:blip r:embed="rId2"/>
          <a:stretch>
            <a:fillRect/>
          </a:stretch>
        </p:blipFill>
        <p:spPr>
          <a:xfrm>
            <a:off x="6369700" y="1895475"/>
            <a:ext cx="4572000" cy="2924175"/>
          </a:xfrm>
          <a:prstGeom prst="rect">
            <a:avLst/>
          </a:prstGeom>
        </p:spPr>
      </p:pic>
    </p:spTree>
    <p:extLst>
      <p:ext uri="{BB962C8B-B14F-4D97-AF65-F5344CB8AC3E}">
        <p14:creationId xmlns:p14="http://schemas.microsoft.com/office/powerpoint/2010/main" val="1248403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 CROSS SECTIONAL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139959" y="1981200"/>
            <a:ext cx="5682343" cy="4876800"/>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operation of taking levels transverse to the direction of longitudinal leveling, is known as cross sectional leveling. </a:t>
            </a: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cross section are taken at regular intervals along the alignment.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leveling is done in order to know the nature of the ground across the centerline of any alignment.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07000"/>
              </a:lnSpc>
              <a:spcBef>
                <a:spcPts val="0"/>
              </a:spcBef>
              <a:spcAft>
                <a:spcPts val="0"/>
              </a:spcAft>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A6B61E65-5073-4955-96CC-F04D40D39F96}"/>
              </a:ext>
            </a:extLst>
          </p:cNvPr>
          <p:cNvPicPr>
            <a:picLocks noChangeAspect="1"/>
          </p:cNvPicPr>
          <p:nvPr/>
        </p:nvPicPr>
        <p:blipFill>
          <a:blip r:embed="rId2"/>
          <a:stretch>
            <a:fillRect/>
          </a:stretch>
        </p:blipFill>
        <p:spPr>
          <a:xfrm>
            <a:off x="6486526" y="2131219"/>
            <a:ext cx="4481512" cy="2595562"/>
          </a:xfrm>
          <a:prstGeom prst="rect">
            <a:avLst/>
          </a:prstGeom>
        </p:spPr>
      </p:pic>
    </p:spTree>
    <p:extLst>
      <p:ext uri="{BB962C8B-B14F-4D97-AF65-F5344CB8AC3E}">
        <p14:creationId xmlns:p14="http://schemas.microsoft.com/office/powerpoint/2010/main" val="1576218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 RECIPROCAL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139959" y="2444620"/>
            <a:ext cx="5682343" cy="4413380"/>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the accurate determination of the difference in level between two points by setting up the instrument near each of the points in succession and taking observations of staff readings on both.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useful when it is not feasible to set up the level midway between the points.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0DE981B6-3FBF-4E9D-8117-24574BF85970}"/>
              </a:ext>
            </a:extLst>
          </p:cNvPr>
          <p:cNvPicPr>
            <a:picLocks noChangeAspect="1"/>
          </p:cNvPicPr>
          <p:nvPr/>
        </p:nvPicPr>
        <p:blipFill>
          <a:blip r:embed="rId2"/>
          <a:stretch>
            <a:fillRect/>
          </a:stretch>
        </p:blipFill>
        <p:spPr>
          <a:xfrm>
            <a:off x="6652727" y="1934547"/>
            <a:ext cx="4019841" cy="2988906"/>
          </a:xfrm>
          <a:prstGeom prst="rect">
            <a:avLst/>
          </a:prstGeom>
        </p:spPr>
      </p:pic>
    </p:spTree>
    <p:extLst>
      <p:ext uri="{BB962C8B-B14F-4D97-AF65-F5344CB8AC3E}">
        <p14:creationId xmlns:p14="http://schemas.microsoft.com/office/powerpoint/2010/main" val="3508985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DIRECT LEVELLING: PRECISE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139959" y="1604865"/>
            <a:ext cx="5682343" cy="5253135"/>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latin typeface="Times New Roman" panose="02020603050405020304" pitchFamily="18" charset="0"/>
                <a:ea typeface="Calibri" panose="020F0502020204030204" pitchFamily="34" charset="0"/>
                <a:cs typeface="Times New Roman" panose="02020603050405020304" pitchFamily="18" charset="0"/>
              </a:rPr>
              <a:t>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his is a very accurate method of differential leveling for establishing benchmarks or where high precision is required.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Refine instruments and procedure enhance the accuracy of the work for stop it is a specialized form of leveling and is usually conducted by government agencies like survey of India.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07000"/>
              </a:lnSpc>
              <a:spcBef>
                <a:spcPts val="0"/>
              </a:spcBef>
              <a:spcAft>
                <a:spcPts val="0"/>
              </a:spcAft>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D749ED02-FAF8-413D-867B-F5495731775B}"/>
              </a:ext>
            </a:extLst>
          </p:cNvPr>
          <p:cNvPicPr>
            <a:picLocks noChangeAspect="1"/>
          </p:cNvPicPr>
          <p:nvPr/>
        </p:nvPicPr>
        <p:blipFill>
          <a:blip r:embed="rId2"/>
          <a:stretch>
            <a:fillRect/>
          </a:stretch>
        </p:blipFill>
        <p:spPr>
          <a:xfrm>
            <a:off x="5963039" y="2152747"/>
            <a:ext cx="5715000" cy="3000375"/>
          </a:xfrm>
          <a:prstGeom prst="rect">
            <a:avLst/>
          </a:prstGeom>
        </p:spPr>
      </p:pic>
    </p:spTree>
    <p:extLst>
      <p:ext uri="{BB962C8B-B14F-4D97-AF65-F5344CB8AC3E}">
        <p14:creationId xmlns:p14="http://schemas.microsoft.com/office/powerpoint/2010/main" val="1814159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INDIRECT LEVELLING</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2491273"/>
            <a:ext cx="5459762" cy="3125755"/>
          </a:xfrm>
        </p:spPr>
        <p:txBody>
          <a:bodyPr>
            <a:normAutofit/>
          </a:bodyPr>
          <a:lstStyle/>
          <a:p>
            <a:pPr marL="285750" marR="0" lvl="0" indent="-285750" algn="just">
              <a:lnSpc>
                <a:spcPct val="107000"/>
              </a:lnSpc>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rPr>
              <a:t>In case of the methods of the indirect levelling, the relative levels of the points are found out by the indirect observations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64F01BE1-3B3B-4D81-BB93-31BAD7B78755}"/>
              </a:ext>
            </a:extLst>
          </p:cNvPr>
          <p:cNvPicPr>
            <a:picLocks noChangeAspect="1"/>
          </p:cNvPicPr>
          <p:nvPr/>
        </p:nvPicPr>
        <p:blipFill>
          <a:blip r:embed="rId2"/>
          <a:stretch>
            <a:fillRect/>
          </a:stretch>
        </p:blipFill>
        <p:spPr>
          <a:xfrm>
            <a:off x="6435014" y="2094917"/>
            <a:ext cx="4589395" cy="3125755"/>
          </a:xfrm>
          <a:prstGeom prst="rect">
            <a:avLst/>
          </a:prstGeom>
        </p:spPr>
      </p:pic>
    </p:spTree>
    <p:extLst>
      <p:ext uri="{BB962C8B-B14F-4D97-AF65-F5344CB8AC3E}">
        <p14:creationId xmlns:p14="http://schemas.microsoft.com/office/powerpoint/2010/main" val="1834980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INDIRECT LEVELLING: BAROMETRIC </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716832"/>
            <a:ext cx="5798774" cy="4618653"/>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principle that atmospheric pressure varies inversely with the altitude of a point is applied in case of barometric levelling.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barometer is therefore used in this method and the readings observed at different points give a measure of the relative elevation of those points.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process of barometric levelling gives approximate results and it is therefore adopted in the reconnaissance of preliminary survey.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5ABCCB3D-D767-4028-B488-1CC918442B83}"/>
              </a:ext>
            </a:extLst>
          </p:cNvPr>
          <p:cNvPicPr>
            <a:picLocks noChangeAspect="1"/>
          </p:cNvPicPr>
          <p:nvPr/>
        </p:nvPicPr>
        <p:blipFill>
          <a:blip r:embed="rId2"/>
          <a:stretch>
            <a:fillRect/>
          </a:stretch>
        </p:blipFill>
        <p:spPr>
          <a:xfrm>
            <a:off x="6591300" y="1819275"/>
            <a:ext cx="5172075" cy="3609975"/>
          </a:xfrm>
          <a:prstGeom prst="rect">
            <a:avLst/>
          </a:prstGeom>
        </p:spPr>
      </p:pic>
    </p:spTree>
    <p:extLst>
      <p:ext uri="{BB962C8B-B14F-4D97-AF65-F5344CB8AC3E}">
        <p14:creationId xmlns:p14="http://schemas.microsoft.com/office/powerpoint/2010/main" val="1209623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INDIRECT LEVELLING: HYPSOMETRY </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2313991"/>
            <a:ext cx="5798774" cy="4254759"/>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this, the temperature at which the water boils is taken as the basis for determining the height of the point.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 the altitude increases, the atmospheric pressure decreases and due to this, the boiling point of water is lowered.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534EE663-402A-4181-B69B-7E86A3AB615B}"/>
              </a:ext>
            </a:extLst>
          </p:cNvPr>
          <p:cNvPicPr>
            <a:picLocks noChangeAspect="1"/>
          </p:cNvPicPr>
          <p:nvPr/>
        </p:nvPicPr>
        <p:blipFill>
          <a:blip r:embed="rId2"/>
          <a:stretch>
            <a:fillRect/>
          </a:stretch>
        </p:blipFill>
        <p:spPr>
          <a:xfrm>
            <a:off x="6477000" y="2228266"/>
            <a:ext cx="5124449" cy="3629609"/>
          </a:xfrm>
          <a:prstGeom prst="rect">
            <a:avLst/>
          </a:prstGeom>
        </p:spPr>
      </p:pic>
    </p:spTree>
    <p:extLst>
      <p:ext uri="{BB962C8B-B14F-4D97-AF65-F5344CB8AC3E}">
        <p14:creationId xmlns:p14="http://schemas.microsoft.com/office/powerpoint/2010/main" val="3311427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00200" y="0"/>
            <a:ext cx="8991600" cy="886408"/>
          </a:xfrm>
        </p:spPr>
        <p:txBody>
          <a:bodyPr>
            <a:normAutofit fontScale="90000"/>
          </a:bodyPr>
          <a:lstStyle/>
          <a:p>
            <a:r>
              <a:rPr lang="en-US" dirty="0"/>
              <a:t>INDIRECT LEVELLING: TRIGNOMETRY </a:t>
            </a:r>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6" y="1752599"/>
            <a:ext cx="5798774" cy="4816151"/>
          </a:xfrm>
        </p:spPr>
        <p:txBody>
          <a:bodyPr>
            <a:normAutofit/>
          </a:bodyPr>
          <a:lstStyle/>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this case , the relative elevations of the different stations are worked out by taking the vertical angles and measuring or computing the horizontal distances. </a:t>
            </a:r>
          </a:p>
          <a:p>
            <a:pPr marL="285750" marR="0" indent="-285750" algn="just">
              <a:lnSpc>
                <a:spcPct val="115000"/>
              </a:lnSpc>
              <a:spcBef>
                <a:spcPts val="0"/>
              </a:spcBef>
              <a:spcAft>
                <a:spcPts val="80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vertical angles are measured by means of theodolite. The main advantage of this method is that it brings down the number of the change points to a minimum even though the difference in level at two points is very great.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xmlns="" id="{B5374217-03E7-4645-BAFA-8BC82A9DCA5D}"/>
              </a:ext>
            </a:extLst>
          </p:cNvPr>
          <p:cNvPicPr>
            <a:picLocks noChangeAspect="1"/>
          </p:cNvPicPr>
          <p:nvPr/>
        </p:nvPicPr>
        <p:blipFill>
          <a:blip r:embed="rId2"/>
          <a:stretch>
            <a:fillRect/>
          </a:stretch>
        </p:blipFill>
        <p:spPr>
          <a:xfrm>
            <a:off x="6315074" y="1752599"/>
            <a:ext cx="5381625" cy="3505201"/>
          </a:xfrm>
          <a:prstGeom prst="rect">
            <a:avLst/>
          </a:prstGeom>
        </p:spPr>
      </p:pic>
    </p:spTree>
    <p:extLst>
      <p:ext uri="{BB962C8B-B14F-4D97-AF65-F5344CB8AC3E}">
        <p14:creationId xmlns:p14="http://schemas.microsoft.com/office/powerpoint/2010/main" val="2218447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D022A-8931-46B9-B110-2D6836796889}"/>
              </a:ext>
            </a:extLst>
          </p:cNvPr>
          <p:cNvSpPr>
            <a:spLocks noGrp="1"/>
          </p:cNvSpPr>
          <p:nvPr>
            <p:ph type="ctrTitle"/>
          </p:nvPr>
        </p:nvSpPr>
        <p:spPr>
          <a:xfrm>
            <a:off x="1617453" y="465826"/>
            <a:ext cx="8991600" cy="886408"/>
          </a:xfrm>
        </p:spPr>
        <p:txBody>
          <a:bodyPr>
            <a:normAutofit fontScale="90000"/>
          </a:bodyPr>
          <a:lstStyle/>
          <a:p>
            <a:r>
              <a:rPr lang="en-US" dirty="0" smtClean="0"/>
              <a:t>USEFUL WEBLINKS</a:t>
            </a:r>
            <a:endParaRPr lang="en-US" dirty="0"/>
          </a:p>
        </p:txBody>
      </p:sp>
      <p:sp>
        <p:nvSpPr>
          <p:cNvPr id="3" name="Subtitle 2">
            <a:extLst>
              <a:ext uri="{FF2B5EF4-FFF2-40B4-BE49-F238E27FC236}">
                <a16:creationId xmlns:a16="http://schemas.microsoft.com/office/drawing/2014/main" xmlns="" id="{B9D8EE77-048F-47BC-8D36-48EC151C9EAD}"/>
              </a:ext>
            </a:extLst>
          </p:cNvPr>
          <p:cNvSpPr>
            <a:spLocks noGrp="1"/>
          </p:cNvSpPr>
          <p:nvPr>
            <p:ph type="subTitle" idx="1"/>
          </p:nvPr>
        </p:nvSpPr>
        <p:spPr>
          <a:xfrm>
            <a:off x="297225" y="2113472"/>
            <a:ext cx="11227665" cy="4455278"/>
          </a:xfrm>
        </p:spPr>
        <p:txBody>
          <a:bodyPr>
            <a:normAutofit/>
          </a:bodyPr>
          <a:lstStyle/>
          <a:p>
            <a:pPr marL="285750" indent="-285750" algn="just">
              <a:lnSpc>
                <a:spcPct val="200000"/>
              </a:lnSpc>
              <a:spcBef>
                <a:spcPts val="0"/>
              </a:spcBef>
              <a:spcAft>
                <a:spcPts val="800"/>
              </a:spcAft>
              <a:buFont typeface="Arial" panose="020B0604020202020204" pitchFamily="34" charset="0"/>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hlinkClick r:id="rId2"/>
              </a:rPr>
              <a:t>https://</a:t>
            </a:r>
            <a:r>
              <a:rPr lang="en-US" sz="2800" dirty="0" smtClean="0">
                <a:latin typeface="Times New Roman" panose="02020603050405020304" pitchFamily="18" charset="0"/>
                <a:ea typeface="Calibri" panose="020F0502020204030204" pitchFamily="34" charset="0"/>
                <a:cs typeface="Times New Roman" panose="02020603050405020304" pitchFamily="18" charset="0"/>
                <a:hlinkClick r:id="rId2"/>
              </a:rPr>
              <a:t>youtu.be/4WJQiIUtfGo</a:t>
            </a: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200000"/>
              </a:lnSpc>
              <a:spcBef>
                <a:spcPts val="0"/>
              </a:spcBef>
              <a:spcAft>
                <a:spcPts val="800"/>
              </a:spcAft>
              <a:buFont typeface="Arial" panose="020B0604020202020204" pitchFamily="34" charset="0"/>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hlinkClick r:id="rId3"/>
              </a:rPr>
              <a:t>https://</a:t>
            </a:r>
            <a:r>
              <a:rPr lang="en-US" sz="2800" dirty="0" smtClean="0">
                <a:latin typeface="Times New Roman" panose="02020603050405020304" pitchFamily="18" charset="0"/>
                <a:ea typeface="Calibri" panose="020F0502020204030204" pitchFamily="34" charset="0"/>
                <a:cs typeface="Times New Roman" panose="02020603050405020304" pitchFamily="18" charset="0"/>
                <a:hlinkClick r:id="rId3"/>
              </a:rPr>
              <a:t>youtu.be/v1jKEfcbp8o</a:t>
            </a: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200000"/>
              </a:lnSpc>
              <a:spcBef>
                <a:spcPts val="0"/>
              </a:spcBef>
              <a:spcAft>
                <a:spcPts val="800"/>
              </a:spcAft>
              <a:buFont typeface="Arial" panose="020B0604020202020204" pitchFamily="34" charset="0"/>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hlinkClick r:id="rId4"/>
              </a:rPr>
              <a:t>https://</a:t>
            </a:r>
            <a:r>
              <a:rPr lang="en-US" sz="2800" dirty="0" smtClean="0">
                <a:latin typeface="Times New Roman" panose="02020603050405020304" pitchFamily="18" charset="0"/>
                <a:ea typeface="Calibri" panose="020F0502020204030204" pitchFamily="34" charset="0"/>
                <a:cs typeface="Times New Roman" panose="02020603050405020304" pitchFamily="18" charset="0"/>
                <a:hlinkClick r:id="rId4"/>
              </a:rPr>
              <a:t>youtu.be/lVVbF1M198Q</a:t>
            </a: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Bef>
                <a:spcPts val="0"/>
              </a:spcBef>
              <a:spcAft>
                <a:spcPts val="800"/>
              </a:spcAft>
            </a:pP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6340150"/>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otalTime>63439</TotalTime>
  <Words>2770</Words>
  <Application>Microsoft Office PowerPoint</Application>
  <PresentationFormat>Custom</PresentationFormat>
  <Paragraphs>189</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Parcel</vt:lpstr>
      <vt:lpstr>MODULE:3 LEVELLING</vt:lpstr>
      <vt:lpstr>MODULE:3 LEVELLING</vt:lpstr>
      <vt:lpstr>LEVELLING </vt:lpstr>
      <vt:lpstr>OBJECTS OF LEVELLING </vt:lpstr>
      <vt:lpstr>USES OF LEVELLING </vt:lpstr>
      <vt:lpstr>BASIC DEFINITIONS</vt:lpstr>
      <vt:lpstr>BASIC DEFINITIONS</vt:lpstr>
      <vt:lpstr>BASIC DEFINITIONS</vt:lpstr>
      <vt:lpstr>BASIC DEFINITIONS</vt:lpstr>
      <vt:lpstr>INSTRUMENTS USED IN LEVELLING</vt:lpstr>
      <vt:lpstr>DUMPY LEVEL</vt:lpstr>
      <vt:lpstr>DUMPY LEVEL</vt:lpstr>
      <vt:lpstr>AUTO LEVEL</vt:lpstr>
      <vt:lpstr>AUTO LEVEL</vt:lpstr>
      <vt:lpstr>AUTO LEVEL</vt:lpstr>
      <vt:lpstr>DIGITAL LEVEL</vt:lpstr>
      <vt:lpstr>LASER LEVEL</vt:lpstr>
      <vt:lpstr>LEVELLING STAFF</vt:lpstr>
      <vt:lpstr>SELF- READING LEVELLING STAFF</vt:lpstr>
      <vt:lpstr>TARGET LEVELLING STAFF</vt:lpstr>
      <vt:lpstr>DIRECT LEVELLING</vt:lpstr>
      <vt:lpstr>DIRECT LEVELLING: SIMPLE LEVELLING</vt:lpstr>
      <vt:lpstr>DIRECT LEVELLING: DIFFERENTIAL  LEVELLING</vt:lpstr>
      <vt:lpstr>DIRECT LEVELLING: CHECK LEVELLING</vt:lpstr>
      <vt:lpstr>DIRECT LEVELLING: FLY LEVELLING</vt:lpstr>
      <vt:lpstr>DIRECT LEVELLING: PROFILE LEVELLING</vt:lpstr>
      <vt:lpstr>DIRECT LEVELLING: CROSS SECTIONAL LEVELLING</vt:lpstr>
      <vt:lpstr>DIRECT LEVELLING: RECIPROCAL LEVELLING</vt:lpstr>
      <vt:lpstr>DIRECT LEVELLING: PRECISE LEVELLING</vt:lpstr>
      <vt:lpstr>INDIRECT LEVELLING</vt:lpstr>
      <vt:lpstr>INDIRECT LEVELLING: BAROMETRIC </vt:lpstr>
      <vt:lpstr>INDIRECT LEVELLING: HYPSOMETRY </vt:lpstr>
      <vt:lpstr>INDIRECT LEVELLING: TRIGNOMETRY </vt:lpstr>
      <vt:lpstr>USEFUL WEBLINKS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MODULE:3 LEVELLING</dc:title>
  <dc:creator>SHASHI PRASAD</dc:creator>
  <cp:lastModifiedBy>Dell</cp:lastModifiedBy>
  <cp:revision>13</cp:revision>
  <dcterms:created xsi:type="dcterms:W3CDTF">2020-10-28T14:55:35Z</dcterms:created>
  <dcterms:modified xsi:type="dcterms:W3CDTF">2022-01-11T04:18:33Z</dcterms:modified>
</cp:coreProperties>
</file>